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71" r:id="rId3"/>
    <p:sldId id="327" r:id="rId4"/>
    <p:sldId id="495" r:id="rId5"/>
    <p:sldId id="420" r:id="rId6"/>
    <p:sldId id="332" r:id="rId7"/>
    <p:sldId id="467" r:id="rId8"/>
    <p:sldId id="425" r:id="rId9"/>
    <p:sldId id="418" r:id="rId10"/>
    <p:sldId id="442" r:id="rId11"/>
    <p:sldId id="456" r:id="rId12"/>
    <p:sldId id="496" r:id="rId13"/>
    <p:sldId id="503" r:id="rId14"/>
    <p:sldId id="455" r:id="rId15"/>
    <p:sldId id="412" r:id="rId16"/>
    <p:sldId id="504" r:id="rId17"/>
    <p:sldId id="507" r:id="rId18"/>
    <p:sldId id="419" r:id="rId19"/>
    <p:sldId id="468" r:id="rId20"/>
    <p:sldId id="508" r:id="rId21"/>
    <p:sldId id="500" r:id="rId22"/>
    <p:sldId id="502" r:id="rId23"/>
    <p:sldId id="471" r:id="rId24"/>
    <p:sldId id="510" r:id="rId25"/>
    <p:sldId id="511" r:id="rId26"/>
    <p:sldId id="520" r:id="rId27"/>
    <p:sldId id="513" r:id="rId28"/>
    <p:sldId id="522" r:id="rId29"/>
  </p:sldIdLst>
  <p:sldSz cx="9144000" cy="6858000" type="screen4x3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9801"/>
    <a:srgbClr val="006600"/>
    <a:srgbClr val="0C03BD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1554" y="-96"/>
      </p:cViewPr>
      <p:guideLst>
        <p:guide orient="horz" pos="2264"/>
        <p:guide pos="29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90"/>
            </a:lvl1pPr>
          </a:lstStyle>
          <a:p>
            <a:fld id="{0F9B84EA-7D68-4D60-9CB1-D50884785D1C}" type="datetimeFigureOut">
              <a:rPr lang="zh-CN" altLang="en-US" smtClean="0"/>
              <a:pPr/>
              <a:t>2018-03-17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9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2018-03-17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57" y="1122396"/>
            <a:ext cx="6858340" cy="2387671"/>
          </a:xfrm>
        </p:spPr>
        <p:txBody>
          <a:bodyPr anchor="b"/>
          <a:lstStyle>
            <a:lvl1pPr algn="ctr">
              <a:defRPr sz="599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57" y="3602145"/>
            <a:ext cx="6858340" cy="165581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1995"/>
            </a:lvl2pPr>
            <a:lvl3pPr marL="915035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835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2018-03-17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81" y="365136"/>
            <a:ext cx="7887091" cy="1325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81" y="1825679"/>
            <a:ext cx="7887091" cy="4351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81" y="6356539"/>
            <a:ext cx="2057502" cy="365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2018-03-17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100" y="6356539"/>
            <a:ext cx="3086253" cy="365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270" y="6356539"/>
            <a:ext cx="2057502" cy="365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503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7330" algn="l" defTabSz="91503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165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5035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5875" y="635"/>
            <a:ext cx="9159875" cy="6045835"/>
          </a:xfrm>
          <a:prstGeom prst="rect">
            <a:avLst/>
          </a:prstGeom>
        </p:spPr>
      </p:pic>
      <p:sp>
        <p:nvSpPr>
          <p:cNvPr id="16" name="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5875" y="4191000"/>
            <a:ext cx="9159875" cy="2670810"/>
          </a:xfrm>
          <a:prstGeom prst="rect">
            <a:avLst/>
          </a:prstGeom>
          <a:solidFill>
            <a:srgbClr val="609801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50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矩形 1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5875" y="3839845"/>
            <a:ext cx="9159875" cy="357505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5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" name="文本框 1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64030" y="4579620"/>
            <a:ext cx="595757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诗词五首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——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渔家傲</a:t>
            </a:r>
          </a:p>
        </p:txBody>
      </p:sp>
      <p:sp>
        <p:nvSpPr>
          <p:cNvPr id="21" name="文本框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68320" y="5857240"/>
            <a:ext cx="290893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2017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部编版    八年级上册</a:t>
            </a:r>
            <a:endParaRPr lang="zh-CN" altLang="en-US" sz="1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89" name="Picture 4" descr="卡通遨游太空汇报模板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3020"/>
          <a:stretch>
            <a:fillRect/>
          </a:stretch>
        </p:blipFill>
        <p:spPr bwMode="auto">
          <a:xfrm>
            <a:off x="2088367" y="2929822"/>
            <a:ext cx="4967266" cy="94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Freeform 7"/>
          <p:cNvSpPr/>
          <p:nvPr/>
        </p:nvSpPr>
        <p:spPr bwMode="auto">
          <a:xfrm>
            <a:off x="1096416" y="1479672"/>
            <a:ext cx="517525" cy="198438"/>
          </a:xfrm>
          <a:custGeom>
            <a:avLst/>
            <a:gdLst>
              <a:gd name="T0" fmla="*/ 159 w 162"/>
              <a:gd name="T1" fmla="*/ 62 h 62"/>
              <a:gd name="T2" fmla="*/ 161 w 162"/>
              <a:gd name="T3" fmla="*/ 54 h 62"/>
              <a:gd name="T4" fmla="*/ 137 w 162"/>
              <a:gd name="T5" fmla="*/ 26 h 62"/>
              <a:gd name="T6" fmla="*/ 121 w 162"/>
              <a:gd name="T7" fmla="*/ 30 h 62"/>
              <a:gd name="T8" fmla="*/ 121 w 162"/>
              <a:gd name="T9" fmla="*/ 28 h 62"/>
              <a:gd name="T10" fmla="*/ 121 w 162"/>
              <a:gd name="T11" fmla="*/ 27 h 62"/>
              <a:gd name="T12" fmla="*/ 121 w 162"/>
              <a:gd name="T13" fmla="*/ 22 h 62"/>
              <a:gd name="T14" fmla="*/ 119 w 162"/>
              <a:gd name="T15" fmla="*/ 16 h 62"/>
              <a:gd name="T16" fmla="*/ 118 w 162"/>
              <a:gd name="T17" fmla="*/ 15 h 62"/>
              <a:gd name="T18" fmla="*/ 118 w 162"/>
              <a:gd name="T19" fmla="*/ 15 h 62"/>
              <a:gd name="T20" fmla="*/ 118 w 162"/>
              <a:gd name="T21" fmla="*/ 15 h 62"/>
              <a:gd name="T22" fmla="*/ 115 w 162"/>
              <a:gd name="T23" fmla="*/ 9 h 62"/>
              <a:gd name="T24" fmla="*/ 109 w 162"/>
              <a:gd name="T25" fmla="*/ 5 h 62"/>
              <a:gd name="T26" fmla="*/ 97 w 162"/>
              <a:gd name="T27" fmla="*/ 0 h 62"/>
              <a:gd name="T28" fmla="*/ 83 w 162"/>
              <a:gd name="T29" fmla="*/ 3 h 62"/>
              <a:gd name="T30" fmla="*/ 73 w 162"/>
              <a:gd name="T31" fmla="*/ 12 h 62"/>
              <a:gd name="T32" fmla="*/ 70 w 162"/>
              <a:gd name="T33" fmla="*/ 18 h 62"/>
              <a:gd name="T34" fmla="*/ 69 w 162"/>
              <a:gd name="T35" fmla="*/ 24 h 62"/>
              <a:gd name="T36" fmla="*/ 58 w 162"/>
              <a:gd name="T37" fmla="*/ 21 h 62"/>
              <a:gd name="T38" fmla="*/ 52 w 162"/>
              <a:gd name="T39" fmla="*/ 21 h 62"/>
              <a:gd name="T40" fmla="*/ 41 w 162"/>
              <a:gd name="T41" fmla="*/ 26 h 62"/>
              <a:gd name="T42" fmla="*/ 33 w 162"/>
              <a:gd name="T43" fmla="*/ 43 h 62"/>
              <a:gd name="T44" fmla="*/ 32 w 162"/>
              <a:gd name="T45" fmla="*/ 43 h 62"/>
              <a:gd name="T46" fmla="*/ 32 w 162"/>
              <a:gd name="T47" fmla="*/ 43 h 62"/>
              <a:gd name="T48" fmla="*/ 32 w 162"/>
              <a:gd name="T49" fmla="*/ 43 h 62"/>
              <a:gd name="T50" fmla="*/ 1 w 162"/>
              <a:gd name="T51" fmla="*/ 59 h 62"/>
              <a:gd name="T52" fmla="*/ 0 w 162"/>
              <a:gd name="T53" fmla="*/ 62 h 62"/>
              <a:gd name="T54" fmla="*/ 159 w 162"/>
              <a:gd name="T5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2" h="62">
                <a:moveTo>
                  <a:pt x="159" y="62"/>
                </a:moveTo>
                <a:cubicBezTo>
                  <a:pt x="160" y="59"/>
                  <a:pt x="161" y="57"/>
                  <a:pt x="161" y="54"/>
                </a:cubicBezTo>
                <a:cubicBezTo>
                  <a:pt x="162" y="40"/>
                  <a:pt x="151" y="26"/>
                  <a:pt x="137" y="26"/>
                </a:cubicBezTo>
                <a:cubicBezTo>
                  <a:pt x="131" y="26"/>
                  <a:pt x="125" y="27"/>
                  <a:pt x="121" y="30"/>
                </a:cubicBezTo>
                <a:cubicBezTo>
                  <a:pt x="121" y="30"/>
                  <a:pt x="121" y="29"/>
                  <a:pt x="121" y="28"/>
                </a:cubicBezTo>
                <a:cubicBezTo>
                  <a:pt x="121" y="28"/>
                  <a:pt x="121" y="27"/>
                  <a:pt x="121" y="27"/>
                </a:cubicBezTo>
                <a:cubicBezTo>
                  <a:pt x="121" y="25"/>
                  <a:pt x="121" y="24"/>
                  <a:pt x="121" y="22"/>
                </a:cubicBezTo>
                <a:cubicBezTo>
                  <a:pt x="120" y="20"/>
                  <a:pt x="120" y="18"/>
                  <a:pt x="119" y="16"/>
                </a:cubicBezTo>
                <a:cubicBezTo>
                  <a:pt x="119" y="16"/>
                  <a:pt x="119" y="15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7" y="12"/>
                  <a:pt x="115" y="9"/>
                </a:cubicBezTo>
                <a:cubicBezTo>
                  <a:pt x="113" y="7"/>
                  <a:pt x="111" y="6"/>
                  <a:pt x="109" y="5"/>
                </a:cubicBezTo>
                <a:cubicBezTo>
                  <a:pt x="106" y="2"/>
                  <a:pt x="101" y="1"/>
                  <a:pt x="97" y="0"/>
                </a:cubicBezTo>
                <a:cubicBezTo>
                  <a:pt x="92" y="0"/>
                  <a:pt x="88" y="1"/>
                  <a:pt x="83" y="3"/>
                </a:cubicBezTo>
                <a:cubicBezTo>
                  <a:pt x="79" y="5"/>
                  <a:pt x="76" y="8"/>
                  <a:pt x="73" y="12"/>
                </a:cubicBezTo>
                <a:cubicBezTo>
                  <a:pt x="72" y="14"/>
                  <a:pt x="71" y="16"/>
                  <a:pt x="70" y="18"/>
                </a:cubicBezTo>
                <a:cubicBezTo>
                  <a:pt x="69" y="20"/>
                  <a:pt x="69" y="22"/>
                  <a:pt x="69" y="24"/>
                </a:cubicBezTo>
                <a:cubicBezTo>
                  <a:pt x="66" y="22"/>
                  <a:pt x="62" y="21"/>
                  <a:pt x="58" y="21"/>
                </a:cubicBezTo>
                <a:cubicBezTo>
                  <a:pt x="56" y="21"/>
                  <a:pt x="54" y="21"/>
                  <a:pt x="52" y="21"/>
                </a:cubicBezTo>
                <a:cubicBezTo>
                  <a:pt x="48" y="22"/>
                  <a:pt x="44" y="24"/>
                  <a:pt x="41" y="26"/>
                </a:cubicBezTo>
                <a:cubicBezTo>
                  <a:pt x="36" y="31"/>
                  <a:pt x="33" y="36"/>
                  <a:pt x="33" y="43"/>
                </a:cubicBezTo>
                <a:cubicBezTo>
                  <a:pt x="33" y="43"/>
                  <a:pt x="32" y="43"/>
                  <a:pt x="32" y="43"/>
                </a:cubicBezTo>
                <a:cubicBezTo>
                  <a:pt x="30" y="43"/>
                  <a:pt x="28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20" y="41"/>
                  <a:pt x="6" y="45"/>
                  <a:pt x="1" y="59"/>
                </a:cubicBezTo>
                <a:cubicBezTo>
                  <a:pt x="1" y="60"/>
                  <a:pt x="1" y="61"/>
                  <a:pt x="0" y="62"/>
                </a:cubicBezTo>
                <a:lnTo>
                  <a:pt x="159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" name="Freeform 9"/>
          <p:cNvSpPr/>
          <p:nvPr/>
        </p:nvSpPr>
        <p:spPr bwMode="auto">
          <a:xfrm>
            <a:off x="7309504" y="3336917"/>
            <a:ext cx="865187" cy="328613"/>
          </a:xfrm>
          <a:custGeom>
            <a:avLst/>
            <a:gdLst>
              <a:gd name="T0" fmla="*/ 266 w 271"/>
              <a:gd name="T1" fmla="*/ 103 h 103"/>
              <a:gd name="T2" fmla="*/ 269 w 271"/>
              <a:gd name="T3" fmla="*/ 90 h 103"/>
              <a:gd name="T4" fmla="*/ 229 w 271"/>
              <a:gd name="T5" fmla="*/ 43 h 103"/>
              <a:gd name="T6" fmla="*/ 202 w 271"/>
              <a:gd name="T7" fmla="*/ 51 h 103"/>
              <a:gd name="T8" fmla="*/ 202 w 271"/>
              <a:gd name="T9" fmla="*/ 48 h 103"/>
              <a:gd name="T10" fmla="*/ 202 w 271"/>
              <a:gd name="T11" fmla="*/ 45 h 103"/>
              <a:gd name="T12" fmla="*/ 202 w 271"/>
              <a:gd name="T13" fmla="*/ 37 h 103"/>
              <a:gd name="T14" fmla="*/ 199 w 271"/>
              <a:gd name="T15" fmla="*/ 27 h 103"/>
              <a:gd name="T16" fmla="*/ 198 w 271"/>
              <a:gd name="T17" fmla="*/ 25 h 103"/>
              <a:gd name="T18" fmla="*/ 198 w 271"/>
              <a:gd name="T19" fmla="*/ 25 h 103"/>
              <a:gd name="T20" fmla="*/ 198 w 271"/>
              <a:gd name="T21" fmla="*/ 25 h 103"/>
              <a:gd name="T22" fmla="*/ 191 w 271"/>
              <a:gd name="T23" fmla="*/ 15 h 103"/>
              <a:gd name="T24" fmla="*/ 183 w 271"/>
              <a:gd name="T25" fmla="*/ 8 h 103"/>
              <a:gd name="T26" fmla="*/ 162 w 271"/>
              <a:gd name="T27" fmla="*/ 1 h 103"/>
              <a:gd name="T28" fmla="*/ 139 w 271"/>
              <a:gd name="T29" fmla="*/ 5 h 103"/>
              <a:gd name="T30" fmla="*/ 122 w 271"/>
              <a:gd name="T31" fmla="*/ 20 h 103"/>
              <a:gd name="T32" fmla="*/ 117 w 271"/>
              <a:gd name="T33" fmla="*/ 30 h 103"/>
              <a:gd name="T34" fmla="*/ 115 w 271"/>
              <a:gd name="T35" fmla="*/ 40 h 103"/>
              <a:gd name="T36" fmla="*/ 97 w 271"/>
              <a:gd name="T37" fmla="*/ 35 h 103"/>
              <a:gd name="T38" fmla="*/ 87 w 271"/>
              <a:gd name="T39" fmla="*/ 35 h 103"/>
              <a:gd name="T40" fmla="*/ 68 w 271"/>
              <a:gd name="T41" fmla="*/ 45 h 103"/>
              <a:gd name="T42" fmla="*/ 54 w 271"/>
              <a:gd name="T43" fmla="*/ 72 h 103"/>
              <a:gd name="T44" fmla="*/ 54 w 271"/>
              <a:gd name="T45" fmla="*/ 72 h 103"/>
              <a:gd name="T46" fmla="*/ 53 w 271"/>
              <a:gd name="T47" fmla="*/ 73 h 103"/>
              <a:gd name="T48" fmla="*/ 53 w 271"/>
              <a:gd name="T49" fmla="*/ 73 h 103"/>
              <a:gd name="T50" fmla="*/ 1 w 271"/>
              <a:gd name="T51" fmla="*/ 98 h 103"/>
              <a:gd name="T52" fmla="*/ 0 w 271"/>
              <a:gd name="T53" fmla="*/ 103 h 103"/>
              <a:gd name="T54" fmla="*/ 266 w 271"/>
              <a:gd name="T5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1" h="103">
                <a:moveTo>
                  <a:pt x="266" y="103"/>
                </a:moveTo>
                <a:cubicBezTo>
                  <a:pt x="268" y="99"/>
                  <a:pt x="269" y="95"/>
                  <a:pt x="269" y="90"/>
                </a:cubicBezTo>
                <a:cubicBezTo>
                  <a:pt x="271" y="68"/>
                  <a:pt x="253" y="43"/>
                  <a:pt x="229" y="43"/>
                </a:cubicBezTo>
                <a:cubicBezTo>
                  <a:pt x="219" y="43"/>
                  <a:pt x="210" y="46"/>
                  <a:pt x="202" y="51"/>
                </a:cubicBezTo>
                <a:cubicBezTo>
                  <a:pt x="202" y="50"/>
                  <a:pt x="202" y="49"/>
                  <a:pt x="202" y="48"/>
                </a:cubicBezTo>
                <a:cubicBezTo>
                  <a:pt x="202" y="47"/>
                  <a:pt x="202" y="46"/>
                  <a:pt x="202" y="45"/>
                </a:cubicBezTo>
                <a:cubicBezTo>
                  <a:pt x="203" y="43"/>
                  <a:pt x="202" y="40"/>
                  <a:pt x="202" y="37"/>
                </a:cubicBezTo>
                <a:cubicBezTo>
                  <a:pt x="201" y="33"/>
                  <a:pt x="200" y="30"/>
                  <a:pt x="199" y="27"/>
                </a:cubicBezTo>
                <a:cubicBezTo>
                  <a:pt x="198" y="26"/>
                  <a:pt x="198" y="26"/>
                  <a:pt x="198" y="25"/>
                </a:cubicBezTo>
                <a:cubicBezTo>
                  <a:pt x="198" y="25"/>
                  <a:pt x="198" y="25"/>
                  <a:pt x="198" y="25"/>
                </a:cubicBezTo>
                <a:cubicBezTo>
                  <a:pt x="198" y="25"/>
                  <a:pt x="198" y="25"/>
                  <a:pt x="198" y="25"/>
                </a:cubicBezTo>
                <a:cubicBezTo>
                  <a:pt x="197" y="23"/>
                  <a:pt x="195" y="20"/>
                  <a:pt x="191" y="15"/>
                </a:cubicBezTo>
                <a:cubicBezTo>
                  <a:pt x="189" y="12"/>
                  <a:pt x="186" y="10"/>
                  <a:pt x="183" y="8"/>
                </a:cubicBezTo>
                <a:cubicBezTo>
                  <a:pt x="176" y="4"/>
                  <a:pt x="169" y="1"/>
                  <a:pt x="162" y="1"/>
                </a:cubicBezTo>
                <a:cubicBezTo>
                  <a:pt x="154" y="0"/>
                  <a:pt x="146" y="2"/>
                  <a:pt x="139" y="5"/>
                </a:cubicBezTo>
                <a:cubicBezTo>
                  <a:pt x="132" y="9"/>
                  <a:pt x="126" y="14"/>
                  <a:pt x="122" y="20"/>
                </a:cubicBezTo>
                <a:cubicBezTo>
                  <a:pt x="120" y="23"/>
                  <a:pt x="119" y="27"/>
                  <a:pt x="117" y="30"/>
                </a:cubicBezTo>
                <a:cubicBezTo>
                  <a:pt x="116" y="33"/>
                  <a:pt x="115" y="37"/>
                  <a:pt x="115" y="40"/>
                </a:cubicBezTo>
                <a:cubicBezTo>
                  <a:pt x="109" y="37"/>
                  <a:pt x="104" y="35"/>
                  <a:pt x="97" y="35"/>
                </a:cubicBezTo>
                <a:cubicBezTo>
                  <a:pt x="94" y="35"/>
                  <a:pt x="90" y="35"/>
                  <a:pt x="87" y="35"/>
                </a:cubicBezTo>
                <a:cubicBezTo>
                  <a:pt x="80" y="37"/>
                  <a:pt x="73" y="40"/>
                  <a:pt x="68" y="45"/>
                </a:cubicBezTo>
                <a:cubicBezTo>
                  <a:pt x="60" y="51"/>
                  <a:pt x="55" y="61"/>
                  <a:pt x="54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0" y="72"/>
                  <a:pt x="47" y="71"/>
                  <a:pt x="53" y="73"/>
                </a:cubicBezTo>
                <a:cubicBezTo>
                  <a:pt x="53" y="73"/>
                  <a:pt x="53" y="73"/>
                  <a:pt x="53" y="73"/>
                </a:cubicBezTo>
                <a:cubicBezTo>
                  <a:pt x="33" y="68"/>
                  <a:pt x="9" y="75"/>
                  <a:pt x="1" y="98"/>
                </a:cubicBezTo>
                <a:cubicBezTo>
                  <a:pt x="1" y="100"/>
                  <a:pt x="0" y="102"/>
                  <a:pt x="0" y="103"/>
                </a:cubicBezTo>
                <a:lnTo>
                  <a:pt x="266" y="1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6" name="Group 17"/>
          <p:cNvGrpSpPr/>
          <p:nvPr/>
        </p:nvGrpSpPr>
        <p:grpSpPr bwMode="auto">
          <a:xfrm rot="631247">
            <a:off x="3167063" y="3376110"/>
            <a:ext cx="276225" cy="266700"/>
            <a:chOff x="223" y="203"/>
            <a:chExt cx="213" cy="211"/>
          </a:xfrm>
        </p:grpSpPr>
        <p:sp>
          <p:nvSpPr>
            <p:cNvPr id="97" name="Freeform 18"/>
            <p:cNvSpPr/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9" name="Group 17"/>
          <p:cNvGrpSpPr/>
          <p:nvPr/>
        </p:nvGrpSpPr>
        <p:grpSpPr bwMode="auto">
          <a:xfrm rot="631247">
            <a:off x="6522723" y="2482762"/>
            <a:ext cx="276225" cy="266700"/>
            <a:chOff x="223" y="203"/>
            <a:chExt cx="213" cy="211"/>
          </a:xfrm>
        </p:grpSpPr>
        <p:sp>
          <p:nvSpPr>
            <p:cNvPr id="100" name="Freeform 18"/>
            <p:cNvSpPr/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Gruppieren 192"/>
          <p:cNvGrpSpPr/>
          <p:nvPr/>
        </p:nvGrpSpPr>
        <p:grpSpPr>
          <a:xfrm>
            <a:off x="2382060" y="1323005"/>
            <a:ext cx="761729" cy="769332"/>
            <a:chOff x="2505821" y="364248"/>
            <a:chExt cx="1409318" cy="1409318"/>
          </a:xfrm>
        </p:grpSpPr>
        <p:sp>
          <p:nvSpPr>
            <p:cNvPr id="26" name="Ellipse 121"/>
            <p:cNvSpPr/>
            <p:nvPr/>
          </p:nvSpPr>
          <p:spPr bwMode="gray">
            <a:xfrm>
              <a:off x="2505821" y="364248"/>
              <a:ext cx="1409318" cy="1409318"/>
            </a:xfrm>
            <a:prstGeom prst="ellipse">
              <a:avLst/>
            </a:prstGeom>
            <a:solidFill>
              <a:srgbClr val="C00000">
                <a:alpha val="50196"/>
              </a:srgbClr>
            </a:solidFill>
            <a:ln w="12700">
              <a:noFill/>
              <a:miter lim="800000"/>
            </a:ln>
            <a:effectLst/>
          </p:spPr>
          <p:txBody>
            <a:bodyPr lIns="108000" tIns="108000" rIns="144000" bIns="72000" rtlCol="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en-US" sz="160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27" name="Gruppieren 174"/>
            <p:cNvGrpSpPr/>
            <p:nvPr/>
          </p:nvGrpSpPr>
          <p:grpSpPr>
            <a:xfrm rot="17510582">
              <a:off x="2707127" y="651716"/>
              <a:ext cx="868616" cy="926098"/>
              <a:chOff x="-1984375" y="2673350"/>
              <a:chExt cx="647700" cy="690563"/>
            </a:xfrm>
            <a:solidFill>
              <a:srgbClr val="FFFFFF"/>
            </a:solidFill>
          </p:grpSpPr>
          <p:sp>
            <p:nvSpPr>
              <p:cNvPr id="28" name="Freeform 11"/>
              <p:cNvSpPr/>
              <p:nvPr/>
            </p:nvSpPr>
            <p:spPr bwMode="auto">
              <a:xfrm>
                <a:off x="-1579563" y="2790825"/>
                <a:ext cx="90488" cy="179388"/>
              </a:xfrm>
              <a:custGeom>
                <a:avLst/>
                <a:gdLst>
                  <a:gd name="T0" fmla="*/ 19 w 57"/>
                  <a:gd name="T1" fmla="*/ 113 h 113"/>
                  <a:gd name="T2" fmla="*/ 0 w 57"/>
                  <a:gd name="T3" fmla="*/ 106 h 113"/>
                  <a:gd name="T4" fmla="*/ 40 w 57"/>
                  <a:gd name="T5" fmla="*/ 0 h 113"/>
                  <a:gd name="T6" fmla="*/ 57 w 57"/>
                  <a:gd name="T7" fmla="*/ 4 h 113"/>
                  <a:gd name="T8" fmla="*/ 19 w 57"/>
                  <a:gd name="T9" fmla="*/ 113 h 113"/>
                  <a:gd name="T10" fmla="*/ 19 w 57"/>
                  <a:gd name="T1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13">
                    <a:moveTo>
                      <a:pt x="19" y="113"/>
                    </a:moveTo>
                    <a:lnTo>
                      <a:pt x="0" y="106"/>
                    </a:lnTo>
                    <a:lnTo>
                      <a:pt x="40" y="0"/>
                    </a:lnTo>
                    <a:lnTo>
                      <a:pt x="57" y="4"/>
                    </a:lnTo>
                    <a:lnTo>
                      <a:pt x="19" y="113"/>
                    </a:lnTo>
                    <a:lnTo>
                      <a:pt x="19" y="11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-1560513" y="3094038"/>
                <a:ext cx="168275" cy="209550"/>
              </a:xfrm>
              <a:custGeom>
                <a:avLst/>
                <a:gdLst>
                  <a:gd name="T0" fmla="*/ 89 w 106"/>
                  <a:gd name="T1" fmla="*/ 132 h 132"/>
                  <a:gd name="T2" fmla="*/ 0 w 106"/>
                  <a:gd name="T3" fmla="*/ 12 h 132"/>
                  <a:gd name="T4" fmla="*/ 14 w 106"/>
                  <a:gd name="T5" fmla="*/ 0 h 132"/>
                  <a:gd name="T6" fmla="*/ 106 w 106"/>
                  <a:gd name="T7" fmla="*/ 121 h 132"/>
                  <a:gd name="T8" fmla="*/ 89 w 106"/>
                  <a:gd name="T9" fmla="*/ 132 h 132"/>
                  <a:gd name="T10" fmla="*/ 89 w 106"/>
                  <a:gd name="T11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132">
                    <a:moveTo>
                      <a:pt x="89" y="132"/>
                    </a:moveTo>
                    <a:lnTo>
                      <a:pt x="0" y="12"/>
                    </a:lnTo>
                    <a:lnTo>
                      <a:pt x="14" y="0"/>
                    </a:lnTo>
                    <a:lnTo>
                      <a:pt x="106" y="121"/>
                    </a:lnTo>
                    <a:lnTo>
                      <a:pt x="89" y="132"/>
                    </a:lnTo>
                    <a:lnTo>
                      <a:pt x="89" y="1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13"/>
              <p:cNvSpPr/>
              <p:nvPr/>
            </p:nvSpPr>
            <p:spPr bwMode="auto">
              <a:xfrm>
                <a:off x="-1906588" y="3060700"/>
                <a:ext cx="247650" cy="52388"/>
              </a:xfrm>
              <a:custGeom>
                <a:avLst/>
                <a:gdLst>
                  <a:gd name="T0" fmla="*/ 3 w 156"/>
                  <a:gd name="T1" fmla="*/ 33 h 33"/>
                  <a:gd name="T2" fmla="*/ 0 w 156"/>
                  <a:gd name="T3" fmla="*/ 14 h 33"/>
                  <a:gd name="T4" fmla="*/ 156 w 156"/>
                  <a:gd name="T5" fmla="*/ 0 h 33"/>
                  <a:gd name="T6" fmla="*/ 156 w 156"/>
                  <a:gd name="T7" fmla="*/ 19 h 33"/>
                  <a:gd name="T8" fmla="*/ 3 w 156"/>
                  <a:gd name="T9" fmla="*/ 33 h 33"/>
                  <a:gd name="T10" fmla="*/ 3 w 156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" h="33">
                    <a:moveTo>
                      <a:pt x="3" y="33"/>
                    </a:moveTo>
                    <a:lnTo>
                      <a:pt x="0" y="14"/>
                    </a:lnTo>
                    <a:lnTo>
                      <a:pt x="156" y="0"/>
                    </a:lnTo>
                    <a:lnTo>
                      <a:pt x="156" y="19"/>
                    </a:lnTo>
                    <a:lnTo>
                      <a:pt x="3" y="33"/>
                    </a:lnTo>
                    <a:lnTo>
                      <a:pt x="3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Oval 7"/>
              <p:cNvSpPr>
                <a:spLocks noChangeArrowheads="1"/>
              </p:cNvSpPr>
              <p:nvPr/>
            </p:nvSpPr>
            <p:spPr bwMode="auto">
              <a:xfrm>
                <a:off x="-1730375" y="2928938"/>
                <a:ext cx="252413" cy="2508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Oval 8"/>
              <p:cNvSpPr>
                <a:spLocks noChangeArrowheads="1"/>
              </p:cNvSpPr>
              <p:nvPr/>
            </p:nvSpPr>
            <p:spPr bwMode="auto">
              <a:xfrm>
                <a:off x="-1497013" y="3198813"/>
                <a:ext cx="160338" cy="1651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Oval 9"/>
              <p:cNvSpPr>
                <a:spLocks noChangeArrowheads="1"/>
              </p:cNvSpPr>
              <p:nvPr/>
            </p:nvSpPr>
            <p:spPr bwMode="auto">
              <a:xfrm>
                <a:off x="-1984375" y="3022600"/>
                <a:ext cx="160338" cy="1619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Oval 10"/>
              <p:cNvSpPr>
                <a:spLocks noChangeArrowheads="1"/>
              </p:cNvSpPr>
              <p:nvPr/>
            </p:nvSpPr>
            <p:spPr bwMode="auto">
              <a:xfrm>
                <a:off x="-1571625" y="2673350"/>
                <a:ext cx="160338" cy="1619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5" name="Gruppieren 32"/>
          <p:cNvGrpSpPr/>
          <p:nvPr/>
        </p:nvGrpSpPr>
        <p:grpSpPr>
          <a:xfrm>
            <a:off x="6902784" y="1531123"/>
            <a:ext cx="628381" cy="634654"/>
            <a:chOff x="6603838" y="2413781"/>
            <a:chExt cx="816551" cy="816551"/>
          </a:xfrm>
        </p:grpSpPr>
        <p:sp>
          <p:nvSpPr>
            <p:cNvPr id="36" name="Ellipse 33"/>
            <p:cNvSpPr/>
            <p:nvPr/>
          </p:nvSpPr>
          <p:spPr bwMode="gray">
            <a:xfrm>
              <a:off x="6603838" y="2413781"/>
              <a:ext cx="816551" cy="816551"/>
            </a:xfrm>
            <a:prstGeom prst="ellipse">
              <a:avLst/>
            </a:prstGeom>
            <a:solidFill>
              <a:srgbClr val="0070C0">
                <a:alpha val="50196"/>
              </a:srgbClr>
            </a:solidFill>
            <a:ln w="12700">
              <a:noFill/>
              <a:miter lim="800000"/>
            </a:ln>
            <a:effectLst/>
          </p:spPr>
          <p:txBody>
            <a:bodyPr lIns="108000" tIns="108000" rIns="144000" bIns="72000" rtlCol="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en-US" sz="160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7" name="Freeform 62"/>
            <p:cNvSpPr>
              <a:spLocks noEditPoints="1"/>
            </p:cNvSpPr>
            <p:nvPr/>
          </p:nvSpPr>
          <p:spPr bwMode="auto">
            <a:xfrm>
              <a:off x="6771628" y="2602696"/>
              <a:ext cx="480971" cy="438719"/>
            </a:xfrm>
            <a:custGeom>
              <a:avLst/>
              <a:gdLst>
                <a:gd name="T0" fmla="*/ 831 w 831"/>
                <a:gd name="T1" fmla="*/ 0 h 758"/>
                <a:gd name="T2" fmla="*/ 229 w 831"/>
                <a:gd name="T3" fmla="*/ 0 h 758"/>
                <a:gd name="T4" fmla="*/ 0 w 831"/>
                <a:gd name="T5" fmla="*/ 151 h 758"/>
                <a:gd name="T6" fmla="*/ 0 w 831"/>
                <a:gd name="T7" fmla="*/ 758 h 758"/>
                <a:gd name="T8" fmla="*/ 607 w 831"/>
                <a:gd name="T9" fmla="*/ 758 h 758"/>
                <a:gd name="T10" fmla="*/ 607 w 831"/>
                <a:gd name="T11" fmla="*/ 753 h 758"/>
                <a:gd name="T12" fmla="*/ 607 w 831"/>
                <a:gd name="T13" fmla="*/ 755 h 758"/>
                <a:gd name="T14" fmla="*/ 831 w 831"/>
                <a:gd name="T15" fmla="*/ 606 h 758"/>
                <a:gd name="T16" fmla="*/ 831 w 831"/>
                <a:gd name="T17" fmla="*/ 0 h 758"/>
                <a:gd name="T18" fmla="*/ 815 w 831"/>
                <a:gd name="T19" fmla="*/ 585 h 758"/>
                <a:gd name="T20" fmla="*/ 614 w 831"/>
                <a:gd name="T21" fmla="*/ 585 h 758"/>
                <a:gd name="T22" fmla="*/ 614 w 831"/>
                <a:gd name="T23" fmla="*/ 158 h 758"/>
                <a:gd name="T24" fmla="*/ 815 w 831"/>
                <a:gd name="T25" fmla="*/ 28 h 758"/>
                <a:gd name="T26" fmla="*/ 815 w 831"/>
                <a:gd name="T27" fmla="*/ 585 h 758"/>
                <a:gd name="T28" fmla="*/ 229 w 831"/>
                <a:gd name="T29" fmla="*/ 590 h 758"/>
                <a:gd name="T30" fmla="*/ 19 w 831"/>
                <a:gd name="T31" fmla="*/ 729 h 758"/>
                <a:gd name="T32" fmla="*/ 19 w 831"/>
                <a:gd name="T33" fmla="*/ 163 h 758"/>
                <a:gd name="T34" fmla="*/ 229 w 831"/>
                <a:gd name="T35" fmla="*/ 163 h 758"/>
                <a:gd name="T36" fmla="*/ 229 w 831"/>
                <a:gd name="T37" fmla="*/ 590 h 758"/>
                <a:gd name="T38" fmla="*/ 248 w 831"/>
                <a:gd name="T39" fmla="*/ 163 h 758"/>
                <a:gd name="T40" fmla="*/ 595 w 831"/>
                <a:gd name="T41" fmla="*/ 163 h 758"/>
                <a:gd name="T42" fmla="*/ 595 w 831"/>
                <a:gd name="T43" fmla="*/ 585 h 758"/>
                <a:gd name="T44" fmla="*/ 248 w 831"/>
                <a:gd name="T45" fmla="*/ 585 h 758"/>
                <a:gd name="T46" fmla="*/ 248 w 831"/>
                <a:gd name="T47" fmla="*/ 163 h 758"/>
                <a:gd name="T48" fmla="*/ 805 w 831"/>
                <a:gd name="T49" fmla="*/ 14 h 758"/>
                <a:gd name="T50" fmla="*/ 607 w 831"/>
                <a:gd name="T51" fmla="*/ 144 h 758"/>
                <a:gd name="T52" fmla="*/ 248 w 831"/>
                <a:gd name="T53" fmla="*/ 144 h 758"/>
                <a:gd name="T54" fmla="*/ 248 w 831"/>
                <a:gd name="T55" fmla="*/ 14 h 758"/>
                <a:gd name="T56" fmla="*/ 805 w 831"/>
                <a:gd name="T57" fmla="*/ 14 h 758"/>
                <a:gd name="T58" fmla="*/ 229 w 831"/>
                <a:gd name="T59" fmla="*/ 19 h 758"/>
                <a:gd name="T60" fmla="*/ 229 w 831"/>
                <a:gd name="T61" fmla="*/ 144 h 758"/>
                <a:gd name="T62" fmla="*/ 40 w 831"/>
                <a:gd name="T63" fmla="*/ 144 h 758"/>
                <a:gd name="T64" fmla="*/ 229 w 831"/>
                <a:gd name="T65" fmla="*/ 19 h 758"/>
                <a:gd name="T66" fmla="*/ 40 w 831"/>
                <a:gd name="T67" fmla="*/ 739 h 758"/>
                <a:gd name="T68" fmla="*/ 241 w 831"/>
                <a:gd name="T69" fmla="*/ 604 h 758"/>
                <a:gd name="T70" fmla="*/ 595 w 831"/>
                <a:gd name="T71" fmla="*/ 604 h 758"/>
                <a:gd name="T72" fmla="*/ 595 w 831"/>
                <a:gd name="T73" fmla="*/ 739 h 758"/>
                <a:gd name="T74" fmla="*/ 40 w 831"/>
                <a:gd name="T75" fmla="*/ 739 h 758"/>
                <a:gd name="T76" fmla="*/ 614 w 831"/>
                <a:gd name="T77" fmla="*/ 734 h 758"/>
                <a:gd name="T78" fmla="*/ 614 w 831"/>
                <a:gd name="T79" fmla="*/ 604 h 758"/>
                <a:gd name="T80" fmla="*/ 807 w 831"/>
                <a:gd name="T81" fmla="*/ 604 h 758"/>
                <a:gd name="T82" fmla="*/ 614 w 831"/>
                <a:gd name="T83" fmla="*/ 734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1" h="758">
                  <a:moveTo>
                    <a:pt x="831" y="0"/>
                  </a:moveTo>
                  <a:lnTo>
                    <a:pt x="229" y="0"/>
                  </a:lnTo>
                  <a:lnTo>
                    <a:pt x="0" y="151"/>
                  </a:lnTo>
                  <a:lnTo>
                    <a:pt x="0" y="758"/>
                  </a:lnTo>
                  <a:lnTo>
                    <a:pt x="607" y="758"/>
                  </a:lnTo>
                  <a:lnTo>
                    <a:pt x="607" y="753"/>
                  </a:lnTo>
                  <a:lnTo>
                    <a:pt x="607" y="755"/>
                  </a:lnTo>
                  <a:lnTo>
                    <a:pt x="831" y="606"/>
                  </a:lnTo>
                  <a:lnTo>
                    <a:pt x="831" y="0"/>
                  </a:lnTo>
                  <a:close/>
                  <a:moveTo>
                    <a:pt x="815" y="585"/>
                  </a:moveTo>
                  <a:lnTo>
                    <a:pt x="614" y="585"/>
                  </a:lnTo>
                  <a:lnTo>
                    <a:pt x="614" y="158"/>
                  </a:lnTo>
                  <a:lnTo>
                    <a:pt x="815" y="28"/>
                  </a:lnTo>
                  <a:lnTo>
                    <a:pt x="815" y="585"/>
                  </a:lnTo>
                  <a:close/>
                  <a:moveTo>
                    <a:pt x="229" y="590"/>
                  </a:moveTo>
                  <a:lnTo>
                    <a:pt x="19" y="729"/>
                  </a:lnTo>
                  <a:lnTo>
                    <a:pt x="19" y="163"/>
                  </a:lnTo>
                  <a:lnTo>
                    <a:pt x="229" y="163"/>
                  </a:lnTo>
                  <a:lnTo>
                    <a:pt x="229" y="590"/>
                  </a:lnTo>
                  <a:close/>
                  <a:moveTo>
                    <a:pt x="248" y="163"/>
                  </a:moveTo>
                  <a:lnTo>
                    <a:pt x="595" y="163"/>
                  </a:lnTo>
                  <a:lnTo>
                    <a:pt x="595" y="585"/>
                  </a:lnTo>
                  <a:lnTo>
                    <a:pt x="248" y="585"/>
                  </a:lnTo>
                  <a:lnTo>
                    <a:pt x="248" y="163"/>
                  </a:lnTo>
                  <a:close/>
                  <a:moveTo>
                    <a:pt x="805" y="14"/>
                  </a:moveTo>
                  <a:lnTo>
                    <a:pt x="607" y="144"/>
                  </a:lnTo>
                  <a:lnTo>
                    <a:pt x="248" y="144"/>
                  </a:lnTo>
                  <a:lnTo>
                    <a:pt x="248" y="14"/>
                  </a:lnTo>
                  <a:lnTo>
                    <a:pt x="805" y="14"/>
                  </a:lnTo>
                  <a:close/>
                  <a:moveTo>
                    <a:pt x="229" y="19"/>
                  </a:moveTo>
                  <a:lnTo>
                    <a:pt x="229" y="144"/>
                  </a:lnTo>
                  <a:lnTo>
                    <a:pt x="40" y="144"/>
                  </a:lnTo>
                  <a:lnTo>
                    <a:pt x="229" y="19"/>
                  </a:lnTo>
                  <a:close/>
                  <a:moveTo>
                    <a:pt x="40" y="739"/>
                  </a:moveTo>
                  <a:lnTo>
                    <a:pt x="241" y="604"/>
                  </a:lnTo>
                  <a:lnTo>
                    <a:pt x="595" y="604"/>
                  </a:lnTo>
                  <a:lnTo>
                    <a:pt x="595" y="739"/>
                  </a:lnTo>
                  <a:lnTo>
                    <a:pt x="40" y="739"/>
                  </a:lnTo>
                  <a:close/>
                  <a:moveTo>
                    <a:pt x="614" y="734"/>
                  </a:moveTo>
                  <a:lnTo>
                    <a:pt x="614" y="604"/>
                  </a:lnTo>
                  <a:lnTo>
                    <a:pt x="807" y="604"/>
                  </a:lnTo>
                  <a:lnTo>
                    <a:pt x="614" y="7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Gruppieren 49"/>
          <p:cNvGrpSpPr/>
          <p:nvPr/>
        </p:nvGrpSpPr>
        <p:grpSpPr>
          <a:xfrm>
            <a:off x="4134869" y="2098744"/>
            <a:ext cx="940821" cy="950212"/>
            <a:chOff x="4377182" y="1635028"/>
            <a:chExt cx="1740666" cy="1740666"/>
          </a:xfrm>
        </p:grpSpPr>
        <p:sp>
          <p:nvSpPr>
            <p:cNvPr id="39" name="Ellipse 50"/>
            <p:cNvSpPr/>
            <p:nvPr/>
          </p:nvSpPr>
          <p:spPr bwMode="gray">
            <a:xfrm>
              <a:off x="4377182" y="1635028"/>
              <a:ext cx="1740666" cy="1740666"/>
            </a:xfrm>
            <a:prstGeom prst="ellipse">
              <a:avLst/>
            </a:prstGeom>
            <a:solidFill>
              <a:srgbClr val="005EF6">
                <a:alpha val="50196"/>
              </a:srgbClr>
            </a:solidFill>
            <a:ln w="12700">
              <a:noFill/>
              <a:miter lim="800000"/>
            </a:ln>
            <a:effectLst/>
          </p:spPr>
          <p:txBody>
            <a:bodyPr lIns="108000" tIns="108000" rIns="144000" bIns="72000" rtlCol="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en-US" sz="160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40" name="Gruppieren 51"/>
            <p:cNvGrpSpPr/>
            <p:nvPr/>
          </p:nvGrpSpPr>
          <p:grpSpPr>
            <a:xfrm>
              <a:off x="4714847" y="1972865"/>
              <a:ext cx="1064993" cy="1064992"/>
              <a:chOff x="1089025" y="2843213"/>
              <a:chExt cx="1195388" cy="1195387"/>
            </a:xfrm>
            <a:solidFill>
              <a:srgbClr val="FFFFFF"/>
            </a:solidFill>
          </p:grpSpPr>
          <p:sp>
            <p:nvSpPr>
              <p:cNvPr id="41" name="Freeform 46"/>
              <p:cNvSpPr>
                <a:spLocks noEditPoints="1"/>
              </p:cNvSpPr>
              <p:nvPr/>
            </p:nvSpPr>
            <p:spPr bwMode="auto">
              <a:xfrm>
                <a:off x="1089025" y="2843213"/>
                <a:ext cx="1195388" cy="1195387"/>
              </a:xfrm>
              <a:custGeom>
                <a:avLst/>
                <a:gdLst>
                  <a:gd name="T0" fmla="*/ 659 w 753"/>
                  <a:gd name="T1" fmla="*/ 290 h 753"/>
                  <a:gd name="T2" fmla="*/ 661 w 753"/>
                  <a:gd name="T3" fmla="*/ 156 h 753"/>
                  <a:gd name="T4" fmla="*/ 635 w 753"/>
                  <a:gd name="T5" fmla="*/ 104 h 753"/>
                  <a:gd name="T6" fmla="*/ 500 w 753"/>
                  <a:gd name="T7" fmla="*/ 125 h 753"/>
                  <a:gd name="T8" fmla="*/ 408 w 753"/>
                  <a:gd name="T9" fmla="*/ 11 h 753"/>
                  <a:gd name="T10" fmla="*/ 316 w 753"/>
                  <a:gd name="T11" fmla="*/ 42 h 753"/>
                  <a:gd name="T12" fmla="*/ 193 w 753"/>
                  <a:gd name="T13" fmla="*/ 99 h 753"/>
                  <a:gd name="T14" fmla="*/ 111 w 753"/>
                  <a:gd name="T15" fmla="*/ 111 h 753"/>
                  <a:gd name="T16" fmla="*/ 101 w 753"/>
                  <a:gd name="T17" fmla="*/ 205 h 753"/>
                  <a:gd name="T18" fmla="*/ 30 w 753"/>
                  <a:gd name="T19" fmla="*/ 323 h 753"/>
                  <a:gd name="T20" fmla="*/ 7 w 753"/>
                  <a:gd name="T21" fmla="*/ 403 h 753"/>
                  <a:gd name="T22" fmla="*/ 130 w 753"/>
                  <a:gd name="T23" fmla="*/ 488 h 753"/>
                  <a:gd name="T24" fmla="*/ 101 w 753"/>
                  <a:gd name="T25" fmla="*/ 628 h 753"/>
                  <a:gd name="T26" fmla="*/ 156 w 753"/>
                  <a:gd name="T27" fmla="*/ 661 h 753"/>
                  <a:gd name="T28" fmla="*/ 290 w 753"/>
                  <a:gd name="T29" fmla="*/ 661 h 753"/>
                  <a:gd name="T30" fmla="*/ 380 w 753"/>
                  <a:gd name="T31" fmla="*/ 753 h 753"/>
                  <a:gd name="T32" fmla="*/ 470 w 753"/>
                  <a:gd name="T33" fmla="*/ 644 h 753"/>
                  <a:gd name="T34" fmla="*/ 607 w 753"/>
                  <a:gd name="T35" fmla="*/ 661 h 753"/>
                  <a:gd name="T36" fmla="*/ 656 w 753"/>
                  <a:gd name="T37" fmla="*/ 621 h 753"/>
                  <a:gd name="T38" fmla="*/ 616 w 753"/>
                  <a:gd name="T39" fmla="*/ 477 h 753"/>
                  <a:gd name="T40" fmla="*/ 751 w 753"/>
                  <a:gd name="T41" fmla="*/ 396 h 753"/>
                  <a:gd name="T42" fmla="*/ 588 w 753"/>
                  <a:gd name="T43" fmla="*/ 115 h 753"/>
                  <a:gd name="T44" fmla="*/ 633 w 753"/>
                  <a:gd name="T45" fmla="*/ 210 h 753"/>
                  <a:gd name="T46" fmla="*/ 484 w 753"/>
                  <a:gd name="T47" fmla="*/ 167 h 753"/>
                  <a:gd name="T48" fmla="*/ 255 w 753"/>
                  <a:gd name="T49" fmla="*/ 328 h 753"/>
                  <a:gd name="T50" fmla="*/ 500 w 753"/>
                  <a:gd name="T51" fmla="*/ 377 h 753"/>
                  <a:gd name="T52" fmla="*/ 352 w 753"/>
                  <a:gd name="T53" fmla="*/ 503 h 753"/>
                  <a:gd name="T54" fmla="*/ 151 w 753"/>
                  <a:gd name="T55" fmla="*/ 283 h 753"/>
                  <a:gd name="T56" fmla="*/ 269 w 753"/>
                  <a:gd name="T57" fmla="*/ 307 h 753"/>
                  <a:gd name="T58" fmla="*/ 252 w 753"/>
                  <a:gd name="T59" fmla="*/ 403 h 753"/>
                  <a:gd name="T60" fmla="*/ 196 w 753"/>
                  <a:gd name="T61" fmla="*/ 399 h 753"/>
                  <a:gd name="T62" fmla="*/ 347 w 753"/>
                  <a:gd name="T63" fmla="*/ 238 h 753"/>
                  <a:gd name="T64" fmla="*/ 493 w 753"/>
                  <a:gd name="T65" fmla="*/ 262 h 753"/>
                  <a:gd name="T66" fmla="*/ 453 w 753"/>
                  <a:gd name="T67" fmla="*/ 498 h 753"/>
                  <a:gd name="T68" fmla="*/ 564 w 753"/>
                  <a:gd name="T69" fmla="*/ 481 h 753"/>
                  <a:gd name="T70" fmla="*/ 503 w 753"/>
                  <a:gd name="T71" fmla="*/ 370 h 753"/>
                  <a:gd name="T72" fmla="*/ 583 w 753"/>
                  <a:gd name="T73" fmla="*/ 318 h 753"/>
                  <a:gd name="T74" fmla="*/ 406 w 753"/>
                  <a:gd name="T75" fmla="*/ 231 h 753"/>
                  <a:gd name="T76" fmla="*/ 342 w 753"/>
                  <a:gd name="T77" fmla="*/ 42 h 753"/>
                  <a:gd name="T78" fmla="*/ 456 w 753"/>
                  <a:gd name="T79" fmla="*/ 111 h 753"/>
                  <a:gd name="T80" fmla="*/ 278 w 753"/>
                  <a:gd name="T81" fmla="*/ 170 h 753"/>
                  <a:gd name="T82" fmla="*/ 274 w 753"/>
                  <a:gd name="T83" fmla="*/ 191 h 753"/>
                  <a:gd name="T84" fmla="*/ 127 w 753"/>
                  <a:gd name="T85" fmla="*/ 130 h 753"/>
                  <a:gd name="T86" fmla="*/ 276 w 753"/>
                  <a:gd name="T87" fmla="*/ 148 h 753"/>
                  <a:gd name="T88" fmla="*/ 108 w 753"/>
                  <a:gd name="T89" fmla="*/ 455 h 753"/>
                  <a:gd name="T90" fmla="*/ 42 w 753"/>
                  <a:gd name="T91" fmla="*/ 342 h 753"/>
                  <a:gd name="T92" fmla="*/ 193 w 753"/>
                  <a:gd name="T93" fmla="*/ 396 h 753"/>
                  <a:gd name="T94" fmla="*/ 167 w 753"/>
                  <a:gd name="T95" fmla="*/ 640 h 753"/>
                  <a:gd name="T96" fmla="*/ 120 w 753"/>
                  <a:gd name="T97" fmla="*/ 545 h 753"/>
                  <a:gd name="T98" fmla="*/ 271 w 753"/>
                  <a:gd name="T99" fmla="*/ 588 h 753"/>
                  <a:gd name="T100" fmla="*/ 354 w 753"/>
                  <a:gd name="T101" fmla="*/ 557 h 753"/>
                  <a:gd name="T102" fmla="*/ 394 w 753"/>
                  <a:gd name="T103" fmla="*/ 725 h 753"/>
                  <a:gd name="T104" fmla="*/ 285 w 753"/>
                  <a:gd name="T105" fmla="*/ 611 h 753"/>
                  <a:gd name="T106" fmla="*/ 453 w 753"/>
                  <a:gd name="T107" fmla="*/ 595 h 753"/>
                  <a:gd name="T108" fmla="*/ 621 w 753"/>
                  <a:gd name="T109" fmla="*/ 507 h 753"/>
                  <a:gd name="T110" fmla="*/ 611 w 753"/>
                  <a:gd name="T111" fmla="*/ 635 h 753"/>
                  <a:gd name="T112" fmla="*/ 486 w 753"/>
                  <a:gd name="T113" fmla="*/ 566 h 753"/>
                  <a:gd name="T114" fmla="*/ 713 w 753"/>
                  <a:gd name="T115" fmla="*/ 411 h 753"/>
                  <a:gd name="T116" fmla="*/ 562 w 753"/>
                  <a:gd name="T117" fmla="*/ 359 h 753"/>
                  <a:gd name="T118" fmla="*/ 725 w 753"/>
                  <a:gd name="T119" fmla="*/ 361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53" h="753">
                    <a:moveTo>
                      <a:pt x="753" y="375"/>
                    </a:moveTo>
                    <a:lnTo>
                      <a:pt x="753" y="368"/>
                    </a:lnTo>
                    <a:lnTo>
                      <a:pt x="751" y="359"/>
                    </a:lnTo>
                    <a:lnTo>
                      <a:pt x="748" y="351"/>
                    </a:lnTo>
                    <a:lnTo>
                      <a:pt x="744" y="347"/>
                    </a:lnTo>
                    <a:lnTo>
                      <a:pt x="739" y="340"/>
                    </a:lnTo>
                    <a:lnTo>
                      <a:pt x="734" y="335"/>
                    </a:lnTo>
                    <a:lnTo>
                      <a:pt x="730" y="328"/>
                    </a:lnTo>
                    <a:lnTo>
                      <a:pt x="722" y="323"/>
                    </a:lnTo>
                    <a:lnTo>
                      <a:pt x="713" y="316"/>
                    </a:lnTo>
                    <a:lnTo>
                      <a:pt x="701" y="309"/>
                    </a:lnTo>
                    <a:lnTo>
                      <a:pt x="689" y="302"/>
                    </a:lnTo>
                    <a:lnTo>
                      <a:pt x="675" y="297"/>
                    </a:lnTo>
                    <a:lnTo>
                      <a:pt x="659" y="290"/>
                    </a:lnTo>
                    <a:lnTo>
                      <a:pt x="642" y="285"/>
                    </a:lnTo>
                    <a:lnTo>
                      <a:pt x="630" y="283"/>
                    </a:lnTo>
                    <a:lnTo>
                      <a:pt x="616" y="278"/>
                    </a:lnTo>
                    <a:lnTo>
                      <a:pt x="623" y="266"/>
                    </a:lnTo>
                    <a:lnTo>
                      <a:pt x="630" y="255"/>
                    </a:lnTo>
                    <a:lnTo>
                      <a:pt x="637" y="241"/>
                    </a:lnTo>
                    <a:lnTo>
                      <a:pt x="642" y="229"/>
                    </a:lnTo>
                    <a:lnTo>
                      <a:pt x="647" y="217"/>
                    </a:lnTo>
                    <a:lnTo>
                      <a:pt x="652" y="205"/>
                    </a:lnTo>
                    <a:lnTo>
                      <a:pt x="654" y="193"/>
                    </a:lnTo>
                    <a:lnTo>
                      <a:pt x="659" y="181"/>
                    </a:lnTo>
                    <a:lnTo>
                      <a:pt x="659" y="172"/>
                    </a:lnTo>
                    <a:lnTo>
                      <a:pt x="661" y="163"/>
                    </a:lnTo>
                    <a:lnTo>
                      <a:pt x="661" y="156"/>
                    </a:lnTo>
                    <a:lnTo>
                      <a:pt x="659" y="148"/>
                    </a:lnTo>
                    <a:lnTo>
                      <a:pt x="659" y="141"/>
                    </a:lnTo>
                    <a:lnTo>
                      <a:pt x="656" y="134"/>
                    </a:lnTo>
                    <a:lnTo>
                      <a:pt x="654" y="127"/>
                    </a:lnTo>
                    <a:lnTo>
                      <a:pt x="649" y="120"/>
                    </a:lnTo>
                    <a:lnTo>
                      <a:pt x="644" y="113"/>
                    </a:lnTo>
                    <a:lnTo>
                      <a:pt x="647" y="113"/>
                    </a:lnTo>
                    <a:lnTo>
                      <a:pt x="644" y="113"/>
                    </a:lnTo>
                    <a:lnTo>
                      <a:pt x="644" y="111"/>
                    </a:lnTo>
                    <a:lnTo>
                      <a:pt x="642" y="111"/>
                    </a:lnTo>
                    <a:lnTo>
                      <a:pt x="642" y="111"/>
                    </a:lnTo>
                    <a:lnTo>
                      <a:pt x="640" y="108"/>
                    </a:lnTo>
                    <a:lnTo>
                      <a:pt x="640" y="108"/>
                    </a:lnTo>
                    <a:lnTo>
                      <a:pt x="635" y="104"/>
                    </a:lnTo>
                    <a:lnTo>
                      <a:pt x="628" y="101"/>
                    </a:lnTo>
                    <a:lnTo>
                      <a:pt x="621" y="96"/>
                    </a:lnTo>
                    <a:lnTo>
                      <a:pt x="614" y="96"/>
                    </a:lnTo>
                    <a:lnTo>
                      <a:pt x="607" y="94"/>
                    </a:lnTo>
                    <a:lnTo>
                      <a:pt x="600" y="94"/>
                    </a:lnTo>
                    <a:lnTo>
                      <a:pt x="590" y="94"/>
                    </a:lnTo>
                    <a:lnTo>
                      <a:pt x="583" y="94"/>
                    </a:lnTo>
                    <a:lnTo>
                      <a:pt x="574" y="96"/>
                    </a:lnTo>
                    <a:lnTo>
                      <a:pt x="562" y="99"/>
                    </a:lnTo>
                    <a:lnTo>
                      <a:pt x="550" y="104"/>
                    </a:lnTo>
                    <a:lnTo>
                      <a:pt x="538" y="108"/>
                    </a:lnTo>
                    <a:lnTo>
                      <a:pt x="526" y="111"/>
                    </a:lnTo>
                    <a:lnTo>
                      <a:pt x="512" y="118"/>
                    </a:lnTo>
                    <a:lnTo>
                      <a:pt x="500" y="125"/>
                    </a:lnTo>
                    <a:lnTo>
                      <a:pt x="489" y="130"/>
                    </a:lnTo>
                    <a:lnTo>
                      <a:pt x="477" y="137"/>
                    </a:lnTo>
                    <a:lnTo>
                      <a:pt x="472" y="125"/>
                    </a:lnTo>
                    <a:lnTo>
                      <a:pt x="470" y="111"/>
                    </a:lnTo>
                    <a:lnTo>
                      <a:pt x="463" y="94"/>
                    </a:lnTo>
                    <a:lnTo>
                      <a:pt x="458" y="80"/>
                    </a:lnTo>
                    <a:lnTo>
                      <a:pt x="451" y="66"/>
                    </a:lnTo>
                    <a:lnTo>
                      <a:pt x="446" y="54"/>
                    </a:lnTo>
                    <a:lnTo>
                      <a:pt x="439" y="42"/>
                    </a:lnTo>
                    <a:lnTo>
                      <a:pt x="432" y="30"/>
                    </a:lnTo>
                    <a:lnTo>
                      <a:pt x="425" y="26"/>
                    </a:lnTo>
                    <a:lnTo>
                      <a:pt x="420" y="21"/>
                    </a:lnTo>
                    <a:lnTo>
                      <a:pt x="415" y="16"/>
                    </a:lnTo>
                    <a:lnTo>
                      <a:pt x="408" y="11"/>
                    </a:lnTo>
                    <a:lnTo>
                      <a:pt x="401" y="7"/>
                    </a:lnTo>
                    <a:lnTo>
                      <a:pt x="396" y="4"/>
                    </a:lnTo>
                    <a:lnTo>
                      <a:pt x="387" y="2"/>
                    </a:lnTo>
                    <a:lnTo>
                      <a:pt x="380" y="0"/>
                    </a:lnTo>
                    <a:lnTo>
                      <a:pt x="373" y="0"/>
                    </a:lnTo>
                    <a:lnTo>
                      <a:pt x="366" y="2"/>
                    </a:lnTo>
                    <a:lnTo>
                      <a:pt x="359" y="4"/>
                    </a:lnTo>
                    <a:lnTo>
                      <a:pt x="352" y="7"/>
                    </a:lnTo>
                    <a:lnTo>
                      <a:pt x="344" y="11"/>
                    </a:lnTo>
                    <a:lnTo>
                      <a:pt x="340" y="16"/>
                    </a:lnTo>
                    <a:lnTo>
                      <a:pt x="333" y="21"/>
                    </a:lnTo>
                    <a:lnTo>
                      <a:pt x="328" y="26"/>
                    </a:lnTo>
                    <a:lnTo>
                      <a:pt x="323" y="30"/>
                    </a:lnTo>
                    <a:lnTo>
                      <a:pt x="316" y="42"/>
                    </a:lnTo>
                    <a:lnTo>
                      <a:pt x="309" y="54"/>
                    </a:lnTo>
                    <a:lnTo>
                      <a:pt x="302" y="66"/>
                    </a:lnTo>
                    <a:lnTo>
                      <a:pt x="297" y="80"/>
                    </a:lnTo>
                    <a:lnTo>
                      <a:pt x="290" y="94"/>
                    </a:lnTo>
                    <a:lnTo>
                      <a:pt x="285" y="111"/>
                    </a:lnTo>
                    <a:lnTo>
                      <a:pt x="281" y="125"/>
                    </a:lnTo>
                    <a:lnTo>
                      <a:pt x="278" y="137"/>
                    </a:lnTo>
                    <a:lnTo>
                      <a:pt x="267" y="130"/>
                    </a:lnTo>
                    <a:lnTo>
                      <a:pt x="255" y="125"/>
                    </a:lnTo>
                    <a:lnTo>
                      <a:pt x="241" y="118"/>
                    </a:lnTo>
                    <a:lnTo>
                      <a:pt x="229" y="111"/>
                    </a:lnTo>
                    <a:lnTo>
                      <a:pt x="215" y="108"/>
                    </a:lnTo>
                    <a:lnTo>
                      <a:pt x="203" y="104"/>
                    </a:lnTo>
                    <a:lnTo>
                      <a:pt x="193" y="99"/>
                    </a:lnTo>
                    <a:lnTo>
                      <a:pt x="181" y="96"/>
                    </a:lnTo>
                    <a:lnTo>
                      <a:pt x="170" y="94"/>
                    </a:lnTo>
                    <a:lnTo>
                      <a:pt x="163" y="94"/>
                    </a:lnTo>
                    <a:lnTo>
                      <a:pt x="156" y="94"/>
                    </a:lnTo>
                    <a:lnTo>
                      <a:pt x="148" y="94"/>
                    </a:lnTo>
                    <a:lnTo>
                      <a:pt x="141" y="96"/>
                    </a:lnTo>
                    <a:lnTo>
                      <a:pt x="132" y="96"/>
                    </a:lnTo>
                    <a:lnTo>
                      <a:pt x="127" y="101"/>
                    </a:lnTo>
                    <a:lnTo>
                      <a:pt x="120" y="104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13" y="111"/>
                    </a:lnTo>
                    <a:lnTo>
                      <a:pt x="111" y="111"/>
                    </a:lnTo>
                    <a:lnTo>
                      <a:pt x="111" y="111"/>
                    </a:lnTo>
                    <a:lnTo>
                      <a:pt x="108" y="113"/>
                    </a:lnTo>
                    <a:lnTo>
                      <a:pt x="108" y="113"/>
                    </a:lnTo>
                    <a:lnTo>
                      <a:pt x="108" y="113"/>
                    </a:lnTo>
                    <a:lnTo>
                      <a:pt x="104" y="120"/>
                    </a:lnTo>
                    <a:lnTo>
                      <a:pt x="101" y="127"/>
                    </a:lnTo>
                    <a:lnTo>
                      <a:pt x="99" y="134"/>
                    </a:lnTo>
                    <a:lnTo>
                      <a:pt x="96" y="141"/>
                    </a:lnTo>
                    <a:lnTo>
                      <a:pt x="94" y="148"/>
                    </a:lnTo>
                    <a:lnTo>
                      <a:pt x="94" y="156"/>
                    </a:lnTo>
                    <a:lnTo>
                      <a:pt x="94" y="163"/>
                    </a:lnTo>
                    <a:lnTo>
                      <a:pt x="94" y="172"/>
                    </a:lnTo>
                    <a:lnTo>
                      <a:pt x="96" y="181"/>
                    </a:lnTo>
                    <a:lnTo>
                      <a:pt x="99" y="193"/>
                    </a:lnTo>
                    <a:lnTo>
                      <a:pt x="101" y="205"/>
                    </a:lnTo>
                    <a:lnTo>
                      <a:pt x="106" y="217"/>
                    </a:lnTo>
                    <a:lnTo>
                      <a:pt x="111" y="229"/>
                    </a:lnTo>
                    <a:lnTo>
                      <a:pt x="118" y="241"/>
                    </a:lnTo>
                    <a:lnTo>
                      <a:pt x="125" y="255"/>
                    </a:lnTo>
                    <a:lnTo>
                      <a:pt x="130" y="266"/>
                    </a:lnTo>
                    <a:lnTo>
                      <a:pt x="137" y="278"/>
                    </a:lnTo>
                    <a:lnTo>
                      <a:pt x="125" y="283"/>
                    </a:lnTo>
                    <a:lnTo>
                      <a:pt x="111" y="285"/>
                    </a:lnTo>
                    <a:lnTo>
                      <a:pt x="94" y="290"/>
                    </a:lnTo>
                    <a:lnTo>
                      <a:pt x="80" y="297"/>
                    </a:lnTo>
                    <a:lnTo>
                      <a:pt x="66" y="302"/>
                    </a:lnTo>
                    <a:lnTo>
                      <a:pt x="54" y="309"/>
                    </a:lnTo>
                    <a:lnTo>
                      <a:pt x="42" y="316"/>
                    </a:lnTo>
                    <a:lnTo>
                      <a:pt x="30" y="323"/>
                    </a:lnTo>
                    <a:lnTo>
                      <a:pt x="26" y="328"/>
                    </a:lnTo>
                    <a:lnTo>
                      <a:pt x="21" y="335"/>
                    </a:lnTo>
                    <a:lnTo>
                      <a:pt x="14" y="340"/>
                    </a:lnTo>
                    <a:lnTo>
                      <a:pt x="11" y="347"/>
                    </a:lnTo>
                    <a:lnTo>
                      <a:pt x="7" y="351"/>
                    </a:lnTo>
                    <a:lnTo>
                      <a:pt x="4" y="359"/>
                    </a:lnTo>
                    <a:lnTo>
                      <a:pt x="2" y="368"/>
                    </a:lnTo>
                    <a:lnTo>
                      <a:pt x="0" y="375"/>
                    </a:lnTo>
                    <a:lnTo>
                      <a:pt x="0" y="375"/>
                    </a:lnTo>
                    <a:lnTo>
                      <a:pt x="0" y="380"/>
                    </a:lnTo>
                    <a:lnTo>
                      <a:pt x="0" y="380"/>
                    </a:lnTo>
                    <a:lnTo>
                      <a:pt x="2" y="389"/>
                    </a:lnTo>
                    <a:lnTo>
                      <a:pt x="4" y="396"/>
                    </a:lnTo>
                    <a:lnTo>
                      <a:pt x="7" y="403"/>
                    </a:lnTo>
                    <a:lnTo>
                      <a:pt x="11" y="408"/>
                    </a:lnTo>
                    <a:lnTo>
                      <a:pt x="14" y="415"/>
                    </a:lnTo>
                    <a:lnTo>
                      <a:pt x="21" y="420"/>
                    </a:lnTo>
                    <a:lnTo>
                      <a:pt x="26" y="427"/>
                    </a:lnTo>
                    <a:lnTo>
                      <a:pt x="30" y="432"/>
                    </a:lnTo>
                    <a:lnTo>
                      <a:pt x="42" y="439"/>
                    </a:lnTo>
                    <a:lnTo>
                      <a:pt x="54" y="446"/>
                    </a:lnTo>
                    <a:lnTo>
                      <a:pt x="66" y="453"/>
                    </a:lnTo>
                    <a:lnTo>
                      <a:pt x="80" y="458"/>
                    </a:lnTo>
                    <a:lnTo>
                      <a:pt x="94" y="465"/>
                    </a:lnTo>
                    <a:lnTo>
                      <a:pt x="111" y="470"/>
                    </a:lnTo>
                    <a:lnTo>
                      <a:pt x="125" y="474"/>
                    </a:lnTo>
                    <a:lnTo>
                      <a:pt x="137" y="477"/>
                    </a:lnTo>
                    <a:lnTo>
                      <a:pt x="130" y="488"/>
                    </a:lnTo>
                    <a:lnTo>
                      <a:pt x="125" y="500"/>
                    </a:lnTo>
                    <a:lnTo>
                      <a:pt x="118" y="514"/>
                    </a:lnTo>
                    <a:lnTo>
                      <a:pt x="111" y="526"/>
                    </a:lnTo>
                    <a:lnTo>
                      <a:pt x="106" y="538"/>
                    </a:lnTo>
                    <a:lnTo>
                      <a:pt x="101" y="550"/>
                    </a:lnTo>
                    <a:lnTo>
                      <a:pt x="99" y="562"/>
                    </a:lnTo>
                    <a:lnTo>
                      <a:pt x="96" y="573"/>
                    </a:lnTo>
                    <a:lnTo>
                      <a:pt x="94" y="583"/>
                    </a:lnTo>
                    <a:lnTo>
                      <a:pt x="94" y="592"/>
                    </a:lnTo>
                    <a:lnTo>
                      <a:pt x="94" y="599"/>
                    </a:lnTo>
                    <a:lnTo>
                      <a:pt x="94" y="606"/>
                    </a:lnTo>
                    <a:lnTo>
                      <a:pt x="96" y="614"/>
                    </a:lnTo>
                    <a:lnTo>
                      <a:pt x="99" y="621"/>
                    </a:lnTo>
                    <a:lnTo>
                      <a:pt x="101" y="628"/>
                    </a:lnTo>
                    <a:lnTo>
                      <a:pt x="104" y="635"/>
                    </a:lnTo>
                    <a:lnTo>
                      <a:pt x="108" y="642"/>
                    </a:lnTo>
                    <a:lnTo>
                      <a:pt x="108" y="642"/>
                    </a:lnTo>
                    <a:lnTo>
                      <a:pt x="108" y="642"/>
                    </a:lnTo>
                    <a:lnTo>
                      <a:pt x="111" y="642"/>
                    </a:lnTo>
                    <a:lnTo>
                      <a:pt x="111" y="644"/>
                    </a:lnTo>
                    <a:lnTo>
                      <a:pt x="113" y="644"/>
                    </a:lnTo>
                    <a:lnTo>
                      <a:pt x="113" y="647"/>
                    </a:lnTo>
                    <a:lnTo>
                      <a:pt x="120" y="651"/>
                    </a:lnTo>
                    <a:lnTo>
                      <a:pt x="127" y="654"/>
                    </a:lnTo>
                    <a:lnTo>
                      <a:pt x="132" y="656"/>
                    </a:lnTo>
                    <a:lnTo>
                      <a:pt x="141" y="658"/>
                    </a:lnTo>
                    <a:lnTo>
                      <a:pt x="148" y="661"/>
                    </a:lnTo>
                    <a:lnTo>
                      <a:pt x="156" y="661"/>
                    </a:lnTo>
                    <a:lnTo>
                      <a:pt x="163" y="661"/>
                    </a:lnTo>
                    <a:lnTo>
                      <a:pt x="170" y="661"/>
                    </a:lnTo>
                    <a:lnTo>
                      <a:pt x="181" y="658"/>
                    </a:lnTo>
                    <a:lnTo>
                      <a:pt x="193" y="656"/>
                    </a:lnTo>
                    <a:lnTo>
                      <a:pt x="203" y="651"/>
                    </a:lnTo>
                    <a:lnTo>
                      <a:pt x="215" y="649"/>
                    </a:lnTo>
                    <a:lnTo>
                      <a:pt x="229" y="642"/>
                    </a:lnTo>
                    <a:lnTo>
                      <a:pt x="241" y="637"/>
                    </a:lnTo>
                    <a:lnTo>
                      <a:pt x="255" y="630"/>
                    </a:lnTo>
                    <a:lnTo>
                      <a:pt x="267" y="623"/>
                    </a:lnTo>
                    <a:lnTo>
                      <a:pt x="278" y="618"/>
                    </a:lnTo>
                    <a:lnTo>
                      <a:pt x="281" y="630"/>
                    </a:lnTo>
                    <a:lnTo>
                      <a:pt x="285" y="644"/>
                    </a:lnTo>
                    <a:lnTo>
                      <a:pt x="290" y="661"/>
                    </a:lnTo>
                    <a:lnTo>
                      <a:pt x="297" y="675"/>
                    </a:lnTo>
                    <a:lnTo>
                      <a:pt x="302" y="689"/>
                    </a:lnTo>
                    <a:lnTo>
                      <a:pt x="309" y="701"/>
                    </a:lnTo>
                    <a:lnTo>
                      <a:pt x="316" y="713"/>
                    </a:lnTo>
                    <a:lnTo>
                      <a:pt x="323" y="722"/>
                    </a:lnTo>
                    <a:lnTo>
                      <a:pt x="328" y="729"/>
                    </a:lnTo>
                    <a:lnTo>
                      <a:pt x="333" y="734"/>
                    </a:lnTo>
                    <a:lnTo>
                      <a:pt x="340" y="739"/>
                    </a:lnTo>
                    <a:lnTo>
                      <a:pt x="344" y="743"/>
                    </a:lnTo>
                    <a:lnTo>
                      <a:pt x="352" y="748"/>
                    </a:lnTo>
                    <a:lnTo>
                      <a:pt x="359" y="751"/>
                    </a:lnTo>
                    <a:lnTo>
                      <a:pt x="366" y="753"/>
                    </a:lnTo>
                    <a:lnTo>
                      <a:pt x="373" y="753"/>
                    </a:lnTo>
                    <a:lnTo>
                      <a:pt x="380" y="753"/>
                    </a:lnTo>
                    <a:lnTo>
                      <a:pt x="387" y="753"/>
                    </a:lnTo>
                    <a:lnTo>
                      <a:pt x="396" y="751"/>
                    </a:lnTo>
                    <a:lnTo>
                      <a:pt x="401" y="748"/>
                    </a:lnTo>
                    <a:lnTo>
                      <a:pt x="408" y="743"/>
                    </a:lnTo>
                    <a:lnTo>
                      <a:pt x="415" y="739"/>
                    </a:lnTo>
                    <a:lnTo>
                      <a:pt x="420" y="734"/>
                    </a:lnTo>
                    <a:lnTo>
                      <a:pt x="425" y="729"/>
                    </a:lnTo>
                    <a:lnTo>
                      <a:pt x="432" y="722"/>
                    </a:lnTo>
                    <a:lnTo>
                      <a:pt x="439" y="713"/>
                    </a:lnTo>
                    <a:lnTo>
                      <a:pt x="446" y="701"/>
                    </a:lnTo>
                    <a:lnTo>
                      <a:pt x="451" y="689"/>
                    </a:lnTo>
                    <a:lnTo>
                      <a:pt x="458" y="675"/>
                    </a:lnTo>
                    <a:lnTo>
                      <a:pt x="463" y="661"/>
                    </a:lnTo>
                    <a:lnTo>
                      <a:pt x="470" y="644"/>
                    </a:lnTo>
                    <a:lnTo>
                      <a:pt x="472" y="630"/>
                    </a:lnTo>
                    <a:lnTo>
                      <a:pt x="477" y="618"/>
                    </a:lnTo>
                    <a:lnTo>
                      <a:pt x="489" y="623"/>
                    </a:lnTo>
                    <a:lnTo>
                      <a:pt x="500" y="630"/>
                    </a:lnTo>
                    <a:lnTo>
                      <a:pt x="512" y="637"/>
                    </a:lnTo>
                    <a:lnTo>
                      <a:pt x="526" y="642"/>
                    </a:lnTo>
                    <a:lnTo>
                      <a:pt x="538" y="649"/>
                    </a:lnTo>
                    <a:lnTo>
                      <a:pt x="550" y="651"/>
                    </a:lnTo>
                    <a:lnTo>
                      <a:pt x="562" y="656"/>
                    </a:lnTo>
                    <a:lnTo>
                      <a:pt x="574" y="658"/>
                    </a:lnTo>
                    <a:lnTo>
                      <a:pt x="583" y="661"/>
                    </a:lnTo>
                    <a:lnTo>
                      <a:pt x="590" y="661"/>
                    </a:lnTo>
                    <a:lnTo>
                      <a:pt x="600" y="661"/>
                    </a:lnTo>
                    <a:lnTo>
                      <a:pt x="607" y="661"/>
                    </a:lnTo>
                    <a:lnTo>
                      <a:pt x="614" y="658"/>
                    </a:lnTo>
                    <a:lnTo>
                      <a:pt x="621" y="656"/>
                    </a:lnTo>
                    <a:lnTo>
                      <a:pt x="628" y="654"/>
                    </a:lnTo>
                    <a:lnTo>
                      <a:pt x="635" y="651"/>
                    </a:lnTo>
                    <a:lnTo>
                      <a:pt x="640" y="647"/>
                    </a:lnTo>
                    <a:lnTo>
                      <a:pt x="642" y="644"/>
                    </a:lnTo>
                    <a:lnTo>
                      <a:pt x="642" y="644"/>
                    </a:lnTo>
                    <a:lnTo>
                      <a:pt x="644" y="642"/>
                    </a:lnTo>
                    <a:lnTo>
                      <a:pt x="644" y="642"/>
                    </a:lnTo>
                    <a:lnTo>
                      <a:pt x="647" y="642"/>
                    </a:lnTo>
                    <a:lnTo>
                      <a:pt x="644" y="642"/>
                    </a:lnTo>
                    <a:lnTo>
                      <a:pt x="649" y="635"/>
                    </a:lnTo>
                    <a:lnTo>
                      <a:pt x="654" y="628"/>
                    </a:lnTo>
                    <a:lnTo>
                      <a:pt x="656" y="621"/>
                    </a:lnTo>
                    <a:lnTo>
                      <a:pt x="659" y="614"/>
                    </a:lnTo>
                    <a:lnTo>
                      <a:pt x="659" y="606"/>
                    </a:lnTo>
                    <a:lnTo>
                      <a:pt x="661" y="599"/>
                    </a:lnTo>
                    <a:lnTo>
                      <a:pt x="661" y="592"/>
                    </a:lnTo>
                    <a:lnTo>
                      <a:pt x="659" y="583"/>
                    </a:lnTo>
                    <a:lnTo>
                      <a:pt x="659" y="573"/>
                    </a:lnTo>
                    <a:lnTo>
                      <a:pt x="654" y="562"/>
                    </a:lnTo>
                    <a:lnTo>
                      <a:pt x="652" y="550"/>
                    </a:lnTo>
                    <a:lnTo>
                      <a:pt x="647" y="538"/>
                    </a:lnTo>
                    <a:lnTo>
                      <a:pt x="642" y="526"/>
                    </a:lnTo>
                    <a:lnTo>
                      <a:pt x="637" y="514"/>
                    </a:lnTo>
                    <a:lnTo>
                      <a:pt x="630" y="500"/>
                    </a:lnTo>
                    <a:lnTo>
                      <a:pt x="623" y="488"/>
                    </a:lnTo>
                    <a:lnTo>
                      <a:pt x="616" y="477"/>
                    </a:lnTo>
                    <a:lnTo>
                      <a:pt x="630" y="474"/>
                    </a:lnTo>
                    <a:lnTo>
                      <a:pt x="642" y="470"/>
                    </a:lnTo>
                    <a:lnTo>
                      <a:pt x="659" y="465"/>
                    </a:lnTo>
                    <a:lnTo>
                      <a:pt x="675" y="458"/>
                    </a:lnTo>
                    <a:lnTo>
                      <a:pt x="689" y="453"/>
                    </a:lnTo>
                    <a:lnTo>
                      <a:pt x="701" y="446"/>
                    </a:lnTo>
                    <a:lnTo>
                      <a:pt x="713" y="439"/>
                    </a:lnTo>
                    <a:lnTo>
                      <a:pt x="722" y="432"/>
                    </a:lnTo>
                    <a:lnTo>
                      <a:pt x="730" y="427"/>
                    </a:lnTo>
                    <a:lnTo>
                      <a:pt x="734" y="420"/>
                    </a:lnTo>
                    <a:lnTo>
                      <a:pt x="739" y="415"/>
                    </a:lnTo>
                    <a:lnTo>
                      <a:pt x="744" y="408"/>
                    </a:lnTo>
                    <a:lnTo>
                      <a:pt x="748" y="403"/>
                    </a:lnTo>
                    <a:lnTo>
                      <a:pt x="751" y="396"/>
                    </a:lnTo>
                    <a:lnTo>
                      <a:pt x="753" y="389"/>
                    </a:lnTo>
                    <a:lnTo>
                      <a:pt x="753" y="380"/>
                    </a:lnTo>
                    <a:lnTo>
                      <a:pt x="753" y="380"/>
                    </a:lnTo>
                    <a:lnTo>
                      <a:pt x="753" y="375"/>
                    </a:lnTo>
                    <a:lnTo>
                      <a:pt x="753" y="375"/>
                    </a:lnTo>
                    <a:close/>
                    <a:moveTo>
                      <a:pt x="493" y="139"/>
                    </a:moveTo>
                    <a:lnTo>
                      <a:pt x="507" y="134"/>
                    </a:lnTo>
                    <a:lnTo>
                      <a:pt x="519" y="130"/>
                    </a:lnTo>
                    <a:lnTo>
                      <a:pt x="531" y="125"/>
                    </a:lnTo>
                    <a:lnTo>
                      <a:pt x="543" y="120"/>
                    </a:lnTo>
                    <a:lnTo>
                      <a:pt x="555" y="118"/>
                    </a:lnTo>
                    <a:lnTo>
                      <a:pt x="567" y="115"/>
                    </a:lnTo>
                    <a:lnTo>
                      <a:pt x="578" y="115"/>
                    </a:lnTo>
                    <a:lnTo>
                      <a:pt x="588" y="115"/>
                    </a:lnTo>
                    <a:lnTo>
                      <a:pt x="597" y="115"/>
                    </a:lnTo>
                    <a:lnTo>
                      <a:pt x="604" y="118"/>
                    </a:lnTo>
                    <a:lnTo>
                      <a:pt x="611" y="120"/>
                    </a:lnTo>
                    <a:lnTo>
                      <a:pt x="618" y="125"/>
                    </a:lnTo>
                    <a:lnTo>
                      <a:pt x="626" y="130"/>
                    </a:lnTo>
                    <a:lnTo>
                      <a:pt x="630" y="134"/>
                    </a:lnTo>
                    <a:lnTo>
                      <a:pt x="633" y="141"/>
                    </a:lnTo>
                    <a:lnTo>
                      <a:pt x="637" y="151"/>
                    </a:lnTo>
                    <a:lnTo>
                      <a:pt x="637" y="158"/>
                    </a:lnTo>
                    <a:lnTo>
                      <a:pt x="640" y="167"/>
                    </a:lnTo>
                    <a:lnTo>
                      <a:pt x="640" y="177"/>
                    </a:lnTo>
                    <a:lnTo>
                      <a:pt x="637" y="189"/>
                    </a:lnTo>
                    <a:lnTo>
                      <a:pt x="635" y="198"/>
                    </a:lnTo>
                    <a:lnTo>
                      <a:pt x="633" y="210"/>
                    </a:lnTo>
                    <a:lnTo>
                      <a:pt x="630" y="222"/>
                    </a:lnTo>
                    <a:lnTo>
                      <a:pt x="626" y="236"/>
                    </a:lnTo>
                    <a:lnTo>
                      <a:pt x="621" y="248"/>
                    </a:lnTo>
                    <a:lnTo>
                      <a:pt x="614" y="262"/>
                    </a:lnTo>
                    <a:lnTo>
                      <a:pt x="607" y="276"/>
                    </a:lnTo>
                    <a:lnTo>
                      <a:pt x="588" y="271"/>
                    </a:lnTo>
                    <a:lnTo>
                      <a:pt x="567" y="266"/>
                    </a:lnTo>
                    <a:lnTo>
                      <a:pt x="543" y="264"/>
                    </a:lnTo>
                    <a:lnTo>
                      <a:pt x="522" y="259"/>
                    </a:lnTo>
                    <a:lnTo>
                      <a:pt x="496" y="257"/>
                    </a:lnTo>
                    <a:lnTo>
                      <a:pt x="493" y="233"/>
                    </a:lnTo>
                    <a:lnTo>
                      <a:pt x="491" y="212"/>
                    </a:lnTo>
                    <a:lnTo>
                      <a:pt x="486" y="189"/>
                    </a:lnTo>
                    <a:lnTo>
                      <a:pt x="484" y="167"/>
                    </a:lnTo>
                    <a:lnTo>
                      <a:pt x="479" y="148"/>
                    </a:lnTo>
                    <a:lnTo>
                      <a:pt x="493" y="139"/>
                    </a:lnTo>
                    <a:close/>
                    <a:moveTo>
                      <a:pt x="404" y="500"/>
                    </a:moveTo>
                    <a:lnTo>
                      <a:pt x="378" y="500"/>
                    </a:lnTo>
                    <a:lnTo>
                      <a:pt x="352" y="500"/>
                    </a:lnTo>
                    <a:lnTo>
                      <a:pt x="326" y="498"/>
                    </a:lnTo>
                    <a:lnTo>
                      <a:pt x="309" y="481"/>
                    </a:lnTo>
                    <a:lnTo>
                      <a:pt x="290" y="465"/>
                    </a:lnTo>
                    <a:lnTo>
                      <a:pt x="274" y="446"/>
                    </a:lnTo>
                    <a:lnTo>
                      <a:pt x="255" y="427"/>
                    </a:lnTo>
                    <a:lnTo>
                      <a:pt x="255" y="403"/>
                    </a:lnTo>
                    <a:lnTo>
                      <a:pt x="255" y="377"/>
                    </a:lnTo>
                    <a:lnTo>
                      <a:pt x="255" y="351"/>
                    </a:lnTo>
                    <a:lnTo>
                      <a:pt x="255" y="328"/>
                    </a:lnTo>
                    <a:lnTo>
                      <a:pt x="274" y="309"/>
                    </a:lnTo>
                    <a:lnTo>
                      <a:pt x="290" y="290"/>
                    </a:lnTo>
                    <a:lnTo>
                      <a:pt x="309" y="274"/>
                    </a:lnTo>
                    <a:lnTo>
                      <a:pt x="326" y="257"/>
                    </a:lnTo>
                    <a:lnTo>
                      <a:pt x="352" y="255"/>
                    </a:lnTo>
                    <a:lnTo>
                      <a:pt x="378" y="255"/>
                    </a:lnTo>
                    <a:lnTo>
                      <a:pt x="404" y="255"/>
                    </a:lnTo>
                    <a:lnTo>
                      <a:pt x="427" y="257"/>
                    </a:lnTo>
                    <a:lnTo>
                      <a:pt x="446" y="274"/>
                    </a:lnTo>
                    <a:lnTo>
                      <a:pt x="463" y="290"/>
                    </a:lnTo>
                    <a:lnTo>
                      <a:pt x="481" y="309"/>
                    </a:lnTo>
                    <a:lnTo>
                      <a:pt x="498" y="328"/>
                    </a:lnTo>
                    <a:lnTo>
                      <a:pt x="498" y="351"/>
                    </a:lnTo>
                    <a:lnTo>
                      <a:pt x="500" y="377"/>
                    </a:lnTo>
                    <a:lnTo>
                      <a:pt x="498" y="403"/>
                    </a:lnTo>
                    <a:lnTo>
                      <a:pt x="498" y="427"/>
                    </a:lnTo>
                    <a:lnTo>
                      <a:pt x="481" y="446"/>
                    </a:lnTo>
                    <a:lnTo>
                      <a:pt x="463" y="465"/>
                    </a:lnTo>
                    <a:lnTo>
                      <a:pt x="446" y="481"/>
                    </a:lnTo>
                    <a:lnTo>
                      <a:pt x="427" y="498"/>
                    </a:lnTo>
                    <a:lnTo>
                      <a:pt x="404" y="500"/>
                    </a:lnTo>
                    <a:close/>
                    <a:moveTo>
                      <a:pt x="422" y="503"/>
                    </a:moveTo>
                    <a:lnTo>
                      <a:pt x="408" y="517"/>
                    </a:lnTo>
                    <a:lnTo>
                      <a:pt x="392" y="529"/>
                    </a:lnTo>
                    <a:lnTo>
                      <a:pt x="378" y="540"/>
                    </a:lnTo>
                    <a:lnTo>
                      <a:pt x="354" y="521"/>
                    </a:lnTo>
                    <a:lnTo>
                      <a:pt x="330" y="503"/>
                    </a:lnTo>
                    <a:lnTo>
                      <a:pt x="352" y="503"/>
                    </a:lnTo>
                    <a:lnTo>
                      <a:pt x="370" y="503"/>
                    </a:lnTo>
                    <a:lnTo>
                      <a:pt x="382" y="503"/>
                    </a:lnTo>
                    <a:lnTo>
                      <a:pt x="404" y="503"/>
                    </a:lnTo>
                    <a:lnTo>
                      <a:pt x="422" y="503"/>
                    </a:lnTo>
                    <a:close/>
                    <a:moveTo>
                      <a:pt x="255" y="283"/>
                    </a:moveTo>
                    <a:lnTo>
                      <a:pt x="255" y="304"/>
                    </a:lnTo>
                    <a:lnTo>
                      <a:pt x="252" y="326"/>
                    </a:lnTo>
                    <a:lnTo>
                      <a:pt x="231" y="349"/>
                    </a:lnTo>
                    <a:lnTo>
                      <a:pt x="210" y="373"/>
                    </a:lnTo>
                    <a:lnTo>
                      <a:pt x="196" y="354"/>
                    </a:lnTo>
                    <a:lnTo>
                      <a:pt x="184" y="337"/>
                    </a:lnTo>
                    <a:lnTo>
                      <a:pt x="172" y="318"/>
                    </a:lnTo>
                    <a:lnTo>
                      <a:pt x="160" y="302"/>
                    </a:lnTo>
                    <a:lnTo>
                      <a:pt x="151" y="283"/>
                    </a:lnTo>
                    <a:lnTo>
                      <a:pt x="170" y="278"/>
                    </a:lnTo>
                    <a:lnTo>
                      <a:pt x="191" y="274"/>
                    </a:lnTo>
                    <a:lnTo>
                      <a:pt x="212" y="269"/>
                    </a:lnTo>
                    <a:lnTo>
                      <a:pt x="233" y="266"/>
                    </a:lnTo>
                    <a:lnTo>
                      <a:pt x="257" y="262"/>
                    </a:lnTo>
                    <a:lnTo>
                      <a:pt x="255" y="283"/>
                    </a:lnTo>
                    <a:close/>
                    <a:moveTo>
                      <a:pt x="257" y="302"/>
                    </a:moveTo>
                    <a:lnTo>
                      <a:pt x="259" y="281"/>
                    </a:lnTo>
                    <a:lnTo>
                      <a:pt x="262" y="262"/>
                    </a:lnTo>
                    <a:lnTo>
                      <a:pt x="281" y="259"/>
                    </a:lnTo>
                    <a:lnTo>
                      <a:pt x="300" y="257"/>
                    </a:lnTo>
                    <a:lnTo>
                      <a:pt x="321" y="257"/>
                    </a:lnTo>
                    <a:lnTo>
                      <a:pt x="307" y="269"/>
                    </a:lnTo>
                    <a:lnTo>
                      <a:pt x="269" y="307"/>
                    </a:lnTo>
                    <a:lnTo>
                      <a:pt x="257" y="321"/>
                    </a:lnTo>
                    <a:lnTo>
                      <a:pt x="257" y="302"/>
                    </a:lnTo>
                    <a:close/>
                    <a:moveTo>
                      <a:pt x="252" y="403"/>
                    </a:moveTo>
                    <a:lnTo>
                      <a:pt x="252" y="425"/>
                    </a:lnTo>
                    <a:lnTo>
                      <a:pt x="238" y="408"/>
                    </a:lnTo>
                    <a:lnTo>
                      <a:pt x="226" y="392"/>
                    </a:lnTo>
                    <a:lnTo>
                      <a:pt x="212" y="377"/>
                    </a:lnTo>
                    <a:lnTo>
                      <a:pt x="226" y="361"/>
                    </a:lnTo>
                    <a:lnTo>
                      <a:pt x="238" y="347"/>
                    </a:lnTo>
                    <a:lnTo>
                      <a:pt x="252" y="330"/>
                    </a:lnTo>
                    <a:lnTo>
                      <a:pt x="252" y="351"/>
                    </a:lnTo>
                    <a:lnTo>
                      <a:pt x="252" y="370"/>
                    </a:lnTo>
                    <a:lnTo>
                      <a:pt x="252" y="385"/>
                    </a:lnTo>
                    <a:lnTo>
                      <a:pt x="252" y="403"/>
                    </a:lnTo>
                    <a:close/>
                    <a:moveTo>
                      <a:pt x="231" y="406"/>
                    </a:moveTo>
                    <a:lnTo>
                      <a:pt x="252" y="429"/>
                    </a:lnTo>
                    <a:lnTo>
                      <a:pt x="255" y="451"/>
                    </a:lnTo>
                    <a:lnTo>
                      <a:pt x="255" y="472"/>
                    </a:lnTo>
                    <a:lnTo>
                      <a:pt x="257" y="493"/>
                    </a:lnTo>
                    <a:lnTo>
                      <a:pt x="233" y="488"/>
                    </a:lnTo>
                    <a:lnTo>
                      <a:pt x="212" y="486"/>
                    </a:lnTo>
                    <a:lnTo>
                      <a:pt x="191" y="481"/>
                    </a:lnTo>
                    <a:lnTo>
                      <a:pt x="170" y="477"/>
                    </a:lnTo>
                    <a:lnTo>
                      <a:pt x="151" y="472"/>
                    </a:lnTo>
                    <a:lnTo>
                      <a:pt x="160" y="453"/>
                    </a:lnTo>
                    <a:lnTo>
                      <a:pt x="172" y="436"/>
                    </a:lnTo>
                    <a:lnTo>
                      <a:pt x="184" y="418"/>
                    </a:lnTo>
                    <a:lnTo>
                      <a:pt x="196" y="399"/>
                    </a:lnTo>
                    <a:lnTo>
                      <a:pt x="210" y="382"/>
                    </a:lnTo>
                    <a:lnTo>
                      <a:pt x="231" y="406"/>
                    </a:lnTo>
                    <a:close/>
                    <a:moveTo>
                      <a:pt x="257" y="434"/>
                    </a:moveTo>
                    <a:lnTo>
                      <a:pt x="269" y="448"/>
                    </a:lnTo>
                    <a:lnTo>
                      <a:pt x="307" y="484"/>
                    </a:lnTo>
                    <a:lnTo>
                      <a:pt x="321" y="498"/>
                    </a:lnTo>
                    <a:lnTo>
                      <a:pt x="300" y="498"/>
                    </a:lnTo>
                    <a:lnTo>
                      <a:pt x="281" y="496"/>
                    </a:lnTo>
                    <a:lnTo>
                      <a:pt x="262" y="493"/>
                    </a:lnTo>
                    <a:lnTo>
                      <a:pt x="259" y="474"/>
                    </a:lnTo>
                    <a:lnTo>
                      <a:pt x="257" y="453"/>
                    </a:lnTo>
                    <a:lnTo>
                      <a:pt x="257" y="434"/>
                    </a:lnTo>
                    <a:close/>
                    <a:moveTo>
                      <a:pt x="330" y="252"/>
                    </a:moveTo>
                    <a:lnTo>
                      <a:pt x="347" y="238"/>
                    </a:lnTo>
                    <a:lnTo>
                      <a:pt x="361" y="226"/>
                    </a:lnTo>
                    <a:lnTo>
                      <a:pt x="378" y="215"/>
                    </a:lnTo>
                    <a:lnTo>
                      <a:pt x="392" y="226"/>
                    </a:lnTo>
                    <a:lnTo>
                      <a:pt x="408" y="238"/>
                    </a:lnTo>
                    <a:lnTo>
                      <a:pt x="422" y="252"/>
                    </a:lnTo>
                    <a:lnTo>
                      <a:pt x="404" y="252"/>
                    </a:lnTo>
                    <a:lnTo>
                      <a:pt x="382" y="252"/>
                    </a:lnTo>
                    <a:lnTo>
                      <a:pt x="370" y="252"/>
                    </a:lnTo>
                    <a:lnTo>
                      <a:pt x="352" y="252"/>
                    </a:lnTo>
                    <a:lnTo>
                      <a:pt x="330" y="252"/>
                    </a:lnTo>
                    <a:close/>
                    <a:moveTo>
                      <a:pt x="432" y="257"/>
                    </a:moveTo>
                    <a:lnTo>
                      <a:pt x="453" y="257"/>
                    </a:lnTo>
                    <a:lnTo>
                      <a:pt x="472" y="259"/>
                    </a:lnTo>
                    <a:lnTo>
                      <a:pt x="493" y="262"/>
                    </a:lnTo>
                    <a:lnTo>
                      <a:pt x="496" y="281"/>
                    </a:lnTo>
                    <a:lnTo>
                      <a:pt x="496" y="302"/>
                    </a:lnTo>
                    <a:lnTo>
                      <a:pt x="498" y="321"/>
                    </a:lnTo>
                    <a:lnTo>
                      <a:pt x="484" y="307"/>
                    </a:lnTo>
                    <a:lnTo>
                      <a:pt x="446" y="269"/>
                    </a:lnTo>
                    <a:lnTo>
                      <a:pt x="432" y="257"/>
                    </a:lnTo>
                    <a:close/>
                    <a:moveTo>
                      <a:pt x="446" y="484"/>
                    </a:moveTo>
                    <a:lnTo>
                      <a:pt x="484" y="448"/>
                    </a:lnTo>
                    <a:lnTo>
                      <a:pt x="498" y="434"/>
                    </a:lnTo>
                    <a:lnTo>
                      <a:pt x="496" y="453"/>
                    </a:lnTo>
                    <a:lnTo>
                      <a:pt x="496" y="474"/>
                    </a:lnTo>
                    <a:lnTo>
                      <a:pt x="493" y="493"/>
                    </a:lnTo>
                    <a:lnTo>
                      <a:pt x="472" y="496"/>
                    </a:lnTo>
                    <a:lnTo>
                      <a:pt x="453" y="498"/>
                    </a:lnTo>
                    <a:lnTo>
                      <a:pt x="432" y="498"/>
                    </a:lnTo>
                    <a:lnTo>
                      <a:pt x="446" y="484"/>
                    </a:lnTo>
                    <a:close/>
                    <a:moveTo>
                      <a:pt x="498" y="472"/>
                    </a:moveTo>
                    <a:lnTo>
                      <a:pt x="500" y="451"/>
                    </a:lnTo>
                    <a:lnTo>
                      <a:pt x="500" y="429"/>
                    </a:lnTo>
                    <a:lnTo>
                      <a:pt x="524" y="406"/>
                    </a:lnTo>
                    <a:lnTo>
                      <a:pt x="543" y="382"/>
                    </a:lnTo>
                    <a:lnTo>
                      <a:pt x="557" y="399"/>
                    </a:lnTo>
                    <a:lnTo>
                      <a:pt x="571" y="418"/>
                    </a:lnTo>
                    <a:lnTo>
                      <a:pt x="583" y="436"/>
                    </a:lnTo>
                    <a:lnTo>
                      <a:pt x="593" y="453"/>
                    </a:lnTo>
                    <a:lnTo>
                      <a:pt x="602" y="472"/>
                    </a:lnTo>
                    <a:lnTo>
                      <a:pt x="583" y="477"/>
                    </a:lnTo>
                    <a:lnTo>
                      <a:pt x="564" y="481"/>
                    </a:lnTo>
                    <a:lnTo>
                      <a:pt x="543" y="486"/>
                    </a:lnTo>
                    <a:lnTo>
                      <a:pt x="522" y="488"/>
                    </a:lnTo>
                    <a:lnTo>
                      <a:pt x="498" y="493"/>
                    </a:lnTo>
                    <a:lnTo>
                      <a:pt x="498" y="472"/>
                    </a:lnTo>
                    <a:close/>
                    <a:moveTo>
                      <a:pt x="503" y="330"/>
                    </a:moveTo>
                    <a:lnTo>
                      <a:pt x="515" y="347"/>
                    </a:lnTo>
                    <a:lnTo>
                      <a:pt x="529" y="361"/>
                    </a:lnTo>
                    <a:lnTo>
                      <a:pt x="541" y="377"/>
                    </a:lnTo>
                    <a:lnTo>
                      <a:pt x="529" y="392"/>
                    </a:lnTo>
                    <a:lnTo>
                      <a:pt x="515" y="408"/>
                    </a:lnTo>
                    <a:lnTo>
                      <a:pt x="503" y="425"/>
                    </a:lnTo>
                    <a:lnTo>
                      <a:pt x="503" y="403"/>
                    </a:lnTo>
                    <a:lnTo>
                      <a:pt x="503" y="385"/>
                    </a:lnTo>
                    <a:lnTo>
                      <a:pt x="503" y="370"/>
                    </a:lnTo>
                    <a:lnTo>
                      <a:pt x="503" y="351"/>
                    </a:lnTo>
                    <a:lnTo>
                      <a:pt x="503" y="330"/>
                    </a:lnTo>
                    <a:close/>
                    <a:moveTo>
                      <a:pt x="524" y="349"/>
                    </a:moveTo>
                    <a:lnTo>
                      <a:pt x="500" y="326"/>
                    </a:lnTo>
                    <a:lnTo>
                      <a:pt x="500" y="304"/>
                    </a:lnTo>
                    <a:lnTo>
                      <a:pt x="498" y="283"/>
                    </a:lnTo>
                    <a:lnTo>
                      <a:pt x="498" y="262"/>
                    </a:lnTo>
                    <a:lnTo>
                      <a:pt x="522" y="266"/>
                    </a:lnTo>
                    <a:lnTo>
                      <a:pt x="543" y="269"/>
                    </a:lnTo>
                    <a:lnTo>
                      <a:pt x="564" y="274"/>
                    </a:lnTo>
                    <a:lnTo>
                      <a:pt x="583" y="278"/>
                    </a:lnTo>
                    <a:lnTo>
                      <a:pt x="602" y="283"/>
                    </a:lnTo>
                    <a:lnTo>
                      <a:pt x="593" y="302"/>
                    </a:lnTo>
                    <a:lnTo>
                      <a:pt x="583" y="318"/>
                    </a:lnTo>
                    <a:lnTo>
                      <a:pt x="571" y="337"/>
                    </a:lnTo>
                    <a:lnTo>
                      <a:pt x="557" y="354"/>
                    </a:lnTo>
                    <a:lnTo>
                      <a:pt x="543" y="373"/>
                    </a:lnTo>
                    <a:lnTo>
                      <a:pt x="524" y="349"/>
                    </a:lnTo>
                    <a:close/>
                    <a:moveTo>
                      <a:pt x="470" y="151"/>
                    </a:moveTo>
                    <a:lnTo>
                      <a:pt x="477" y="170"/>
                    </a:lnTo>
                    <a:lnTo>
                      <a:pt x="481" y="191"/>
                    </a:lnTo>
                    <a:lnTo>
                      <a:pt x="484" y="212"/>
                    </a:lnTo>
                    <a:lnTo>
                      <a:pt x="489" y="233"/>
                    </a:lnTo>
                    <a:lnTo>
                      <a:pt x="493" y="257"/>
                    </a:lnTo>
                    <a:lnTo>
                      <a:pt x="472" y="255"/>
                    </a:lnTo>
                    <a:lnTo>
                      <a:pt x="451" y="255"/>
                    </a:lnTo>
                    <a:lnTo>
                      <a:pt x="430" y="252"/>
                    </a:lnTo>
                    <a:lnTo>
                      <a:pt x="406" y="231"/>
                    </a:lnTo>
                    <a:lnTo>
                      <a:pt x="380" y="212"/>
                    </a:lnTo>
                    <a:lnTo>
                      <a:pt x="399" y="198"/>
                    </a:lnTo>
                    <a:lnTo>
                      <a:pt x="418" y="184"/>
                    </a:lnTo>
                    <a:lnTo>
                      <a:pt x="437" y="172"/>
                    </a:lnTo>
                    <a:lnTo>
                      <a:pt x="453" y="160"/>
                    </a:lnTo>
                    <a:lnTo>
                      <a:pt x="470" y="151"/>
                    </a:lnTo>
                    <a:close/>
                    <a:moveTo>
                      <a:pt x="293" y="125"/>
                    </a:moveTo>
                    <a:lnTo>
                      <a:pt x="297" y="111"/>
                    </a:lnTo>
                    <a:lnTo>
                      <a:pt x="304" y="94"/>
                    </a:lnTo>
                    <a:lnTo>
                      <a:pt x="311" y="82"/>
                    </a:lnTo>
                    <a:lnTo>
                      <a:pt x="318" y="68"/>
                    </a:lnTo>
                    <a:lnTo>
                      <a:pt x="326" y="59"/>
                    </a:lnTo>
                    <a:lnTo>
                      <a:pt x="335" y="49"/>
                    </a:lnTo>
                    <a:lnTo>
                      <a:pt x="342" y="42"/>
                    </a:lnTo>
                    <a:lnTo>
                      <a:pt x="352" y="35"/>
                    </a:lnTo>
                    <a:lnTo>
                      <a:pt x="359" y="30"/>
                    </a:lnTo>
                    <a:lnTo>
                      <a:pt x="368" y="28"/>
                    </a:lnTo>
                    <a:lnTo>
                      <a:pt x="378" y="26"/>
                    </a:lnTo>
                    <a:lnTo>
                      <a:pt x="385" y="28"/>
                    </a:lnTo>
                    <a:lnTo>
                      <a:pt x="394" y="30"/>
                    </a:lnTo>
                    <a:lnTo>
                      <a:pt x="404" y="35"/>
                    </a:lnTo>
                    <a:lnTo>
                      <a:pt x="411" y="42"/>
                    </a:lnTo>
                    <a:lnTo>
                      <a:pt x="420" y="49"/>
                    </a:lnTo>
                    <a:lnTo>
                      <a:pt x="427" y="59"/>
                    </a:lnTo>
                    <a:lnTo>
                      <a:pt x="434" y="68"/>
                    </a:lnTo>
                    <a:lnTo>
                      <a:pt x="441" y="82"/>
                    </a:lnTo>
                    <a:lnTo>
                      <a:pt x="448" y="94"/>
                    </a:lnTo>
                    <a:lnTo>
                      <a:pt x="456" y="111"/>
                    </a:lnTo>
                    <a:lnTo>
                      <a:pt x="463" y="125"/>
                    </a:lnTo>
                    <a:lnTo>
                      <a:pt x="467" y="141"/>
                    </a:lnTo>
                    <a:lnTo>
                      <a:pt x="451" y="153"/>
                    </a:lnTo>
                    <a:lnTo>
                      <a:pt x="432" y="167"/>
                    </a:lnTo>
                    <a:lnTo>
                      <a:pt x="415" y="179"/>
                    </a:lnTo>
                    <a:lnTo>
                      <a:pt x="396" y="193"/>
                    </a:lnTo>
                    <a:lnTo>
                      <a:pt x="378" y="207"/>
                    </a:lnTo>
                    <a:lnTo>
                      <a:pt x="359" y="193"/>
                    </a:lnTo>
                    <a:lnTo>
                      <a:pt x="340" y="179"/>
                    </a:lnTo>
                    <a:lnTo>
                      <a:pt x="321" y="167"/>
                    </a:lnTo>
                    <a:lnTo>
                      <a:pt x="304" y="153"/>
                    </a:lnTo>
                    <a:lnTo>
                      <a:pt x="285" y="141"/>
                    </a:lnTo>
                    <a:lnTo>
                      <a:pt x="293" y="125"/>
                    </a:lnTo>
                    <a:close/>
                    <a:moveTo>
                      <a:pt x="278" y="170"/>
                    </a:moveTo>
                    <a:lnTo>
                      <a:pt x="283" y="151"/>
                    </a:lnTo>
                    <a:lnTo>
                      <a:pt x="300" y="160"/>
                    </a:lnTo>
                    <a:lnTo>
                      <a:pt x="318" y="172"/>
                    </a:lnTo>
                    <a:lnTo>
                      <a:pt x="337" y="184"/>
                    </a:lnTo>
                    <a:lnTo>
                      <a:pt x="354" y="198"/>
                    </a:lnTo>
                    <a:lnTo>
                      <a:pt x="373" y="212"/>
                    </a:lnTo>
                    <a:lnTo>
                      <a:pt x="349" y="231"/>
                    </a:lnTo>
                    <a:lnTo>
                      <a:pt x="326" y="252"/>
                    </a:lnTo>
                    <a:lnTo>
                      <a:pt x="304" y="255"/>
                    </a:lnTo>
                    <a:lnTo>
                      <a:pt x="283" y="255"/>
                    </a:lnTo>
                    <a:lnTo>
                      <a:pt x="262" y="257"/>
                    </a:lnTo>
                    <a:lnTo>
                      <a:pt x="264" y="233"/>
                    </a:lnTo>
                    <a:lnTo>
                      <a:pt x="269" y="212"/>
                    </a:lnTo>
                    <a:lnTo>
                      <a:pt x="274" y="191"/>
                    </a:lnTo>
                    <a:lnTo>
                      <a:pt x="278" y="170"/>
                    </a:lnTo>
                    <a:close/>
                    <a:moveTo>
                      <a:pt x="134" y="248"/>
                    </a:moveTo>
                    <a:lnTo>
                      <a:pt x="130" y="236"/>
                    </a:lnTo>
                    <a:lnTo>
                      <a:pt x="125" y="222"/>
                    </a:lnTo>
                    <a:lnTo>
                      <a:pt x="120" y="210"/>
                    </a:lnTo>
                    <a:lnTo>
                      <a:pt x="118" y="198"/>
                    </a:lnTo>
                    <a:lnTo>
                      <a:pt x="115" y="189"/>
                    </a:lnTo>
                    <a:lnTo>
                      <a:pt x="115" y="177"/>
                    </a:lnTo>
                    <a:lnTo>
                      <a:pt x="115" y="167"/>
                    </a:lnTo>
                    <a:lnTo>
                      <a:pt x="115" y="158"/>
                    </a:lnTo>
                    <a:lnTo>
                      <a:pt x="118" y="151"/>
                    </a:lnTo>
                    <a:lnTo>
                      <a:pt x="120" y="141"/>
                    </a:lnTo>
                    <a:lnTo>
                      <a:pt x="125" y="134"/>
                    </a:lnTo>
                    <a:lnTo>
                      <a:pt x="127" y="130"/>
                    </a:lnTo>
                    <a:lnTo>
                      <a:pt x="134" y="125"/>
                    </a:lnTo>
                    <a:lnTo>
                      <a:pt x="141" y="120"/>
                    </a:lnTo>
                    <a:lnTo>
                      <a:pt x="148" y="118"/>
                    </a:lnTo>
                    <a:lnTo>
                      <a:pt x="158" y="115"/>
                    </a:lnTo>
                    <a:lnTo>
                      <a:pt x="167" y="115"/>
                    </a:lnTo>
                    <a:lnTo>
                      <a:pt x="177" y="115"/>
                    </a:lnTo>
                    <a:lnTo>
                      <a:pt x="186" y="115"/>
                    </a:lnTo>
                    <a:lnTo>
                      <a:pt x="198" y="118"/>
                    </a:lnTo>
                    <a:lnTo>
                      <a:pt x="210" y="120"/>
                    </a:lnTo>
                    <a:lnTo>
                      <a:pt x="222" y="125"/>
                    </a:lnTo>
                    <a:lnTo>
                      <a:pt x="236" y="130"/>
                    </a:lnTo>
                    <a:lnTo>
                      <a:pt x="248" y="134"/>
                    </a:lnTo>
                    <a:lnTo>
                      <a:pt x="262" y="139"/>
                    </a:lnTo>
                    <a:lnTo>
                      <a:pt x="276" y="148"/>
                    </a:lnTo>
                    <a:lnTo>
                      <a:pt x="271" y="167"/>
                    </a:lnTo>
                    <a:lnTo>
                      <a:pt x="267" y="189"/>
                    </a:lnTo>
                    <a:lnTo>
                      <a:pt x="264" y="212"/>
                    </a:lnTo>
                    <a:lnTo>
                      <a:pt x="259" y="233"/>
                    </a:lnTo>
                    <a:lnTo>
                      <a:pt x="257" y="257"/>
                    </a:lnTo>
                    <a:lnTo>
                      <a:pt x="233" y="259"/>
                    </a:lnTo>
                    <a:lnTo>
                      <a:pt x="210" y="264"/>
                    </a:lnTo>
                    <a:lnTo>
                      <a:pt x="189" y="266"/>
                    </a:lnTo>
                    <a:lnTo>
                      <a:pt x="167" y="271"/>
                    </a:lnTo>
                    <a:lnTo>
                      <a:pt x="146" y="276"/>
                    </a:lnTo>
                    <a:lnTo>
                      <a:pt x="141" y="262"/>
                    </a:lnTo>
                    <a:lnTo>
                      <a:pt x="134" y="248"/>
                    </a:lnTo>
                    <a:close/>
                    <a:moveTo>
                      <a:pt x="125" y="462"/>
                    </a:moveTo>
                    <a:lnTo>
                      <a:pt x="108" y="455"/>
                    </a:lnTo>
                    <a:lnTo>
                      <a:pt x="94" y="451"/>
                    </a:lnTo>
                    <a:lnTo>
                      <a:pt x="82" y="444"/>
                    </a:lnTo>
                    <a:lnTo>
                      <a:pt x="70" y="436"/>
                    </a:lnTo>
                    <a:lnTo>
                      <a:pt x="59" y="427"/>
                    </a:lnTo>
                    <a:lnTo>
                      <a:pt x="49" y="420"/>
                    </a:lnTo>
                    <a:lnTo>
                      <a:pt x="42" y="411"/>
                    </a:lnTo>
                    <a:lnTo>
                      <a:pt x="35" y="403"/>
                    </a:lnTo>
                    <a:lnTo>
                      <a:pt x="30" y="394"/>
                    </a:lnTo>
                    <a:lnTo>
                      <a:pt x="28" y="387"/>
                    </a:lnTo>
                    <a:lnTo>
                      <a:pt x="26" y="377"/>
                    </a:lnTo>
                    <a:lnTo>
                      <a:pt x="28" y="368"/>
                    </a:lnTo>
                    <a:lnTo>
                      <a:pt x="30" y="361"/>
                    </a:lnTo>
                    <a:lnTo>
                      <a:pt x="35" y="351"/>
                    </a:lnTo>
                    <a:lnTo>
                      <a:pt x="42" y="342"/>
                    </a:lnTo>
                    <a:lnTo>
                      <a:pt x="49" y="335"/>
                    </a:lnTo>
                    <a:lnTo>
                      <a:pt x="59" y="328"/>
                    </a:lnTo>
                    <a:lnTo>
                      <a:pt x="70" y="321"/>
                    </a:lnTo>
                    <a:lnTo>
                      <a:pt x="82" y="311"/>
                    </a:lnTo>
                    <a:lnTo>
                      <a:pt x="94" y="304"/>
                    </a:lnTo>
                    <a:lnTo>
                      <a:pt x="108" y="300"/>
                    </a:lnTo>
                    <a:lnTo>
                      <a:pt x="125" y="292"/>
                    </a:lnTo>
                    <a:lnTo>
                      <a:pt x="141" y="285"/>
                    </a:lnTo>
                    <a:lnTo>
                      <a:pt x="153" y="304"/>
                    </a:lnTo>
                    <a:lnTo>
                      <a:pt x="165" y="323"/>
                    </a:lnTo>
                    <a:lnTo>
                      <a:pt x="179" y="340"/>
                    </a:lnTo>
                    <a:lnTo>
                      <a:pt x="193" y="359"/>
                    </a:lnTo>
                    <a:lnTo>
                      <a:pt x="207" y="377"/>
                    </a:lnTo>
                    <a:lnTo>
                      <a:pt x="193" y="396"/>
                    </a:lnTo>
                    <a:lnTo>
                      <a:pt x="179" y="415"/>
                    </a:lnTo>
                    <a:lnTo>
                      <a:pt x="165" y="432"/>
                    </a:lnTo>
                    <a:lnTo>
                      <a:pt x="153" y="451"/>
                    </a:lnTo>
                    <a:lnTo>
                      <a:pt x="141" y="467"/>
                    </a:lnTo>
                    <a:lnTo>
                      <a:pt x="125" y="462"/>
                    </a:lnTo>
                    <a:close/>
                    <a:moveTo>
                      <a:pt x="262" y="614"/>
                    </a:moveTo>
                    <a:lnTo>
                      <a:pt x="248" y="621"/>
                    </a:lnTo>
                    <a:lnTo>
                      <a:pt x="236" y="625"/>
                    </a:lnTo>
                    <a:lnTo>
                      <a:pt x="222" y="630"/>
                    </a:lnTo>
                    <a:lnTo>
                      <a:pt x="210" y="635"/>
                    </a:lnTo>
                    <a:lnTo>
                      <a:pt x="198" y="637"/>
                    </a:lnTo>
                    <a:lnTo>
                      <a:pt x="186" y="637"/>
                    </a:lnTo>
                    <a:lnTo>
                      <a:pt x="177" y="640"/>
                    </a:lnTo>
                    <a:lnTo>
                      <a:pt x="167" y="640"/>
                    </a:lnTo>
                    <a:lnTo>
                      <a:pt x="158" y="637"/>
                    </a:lnTo>
                    <a:lnTo>
                      <a:pt x="148" y="637"/>
                    </a:lnTo>
                    <a:lnTo>
                      <a:pt x="141" y="635"/>
                    </a:lnTo>
                    <a:lnTo>
                      <a:pt x="134" y="630"/>
                    </a:lnTo>
                    <a:lnTo>
                      <a:pt x="127" y="625"/>
                    </a:lnTo>
                    <a:lnTo>
                      <a:pt x="125" y="621"/>
                    </a:lnTo>
                    <a:lnTo>
                      <a:pt x="120" y="614"/>
                    </a:lnTo>
                    <a:lnTo>
                      <a:pt x="118" y="604"/>
                    </a:lnTo>
                    <a:lnTo>
                      <a:pt x="115" y="597"/>
                    </a:lnTo>
                    <a:lnTo>
                      <a:pt x="115" y="588"/>
                    </a:lnTo>
                    <a:lnTo>
                      <a:pt x="115" y="578"/>
                    </a:lnTo>
                    <a:lnTo>
                      <a:pt x="115" y="566"/>
                    </a:lnTo>
                    <a:lnTo>
                      <a:pt x="118" y="557"/>
                    </a:lnTo>
                    <a:lnTo>
                      <a:pt x="120" y="545"/>
                    </a:lnTo>
                    <a:lnTo>
                      <a:pt x="125" y="533"/>
                    </a:lnTo>
                    <a:lnTo>
                      <a:pt x="130" y="519"/>
                    </a:lnTo>
                    <a:lnTo>
                      <a:pt x="134" y="507"/>
                    </a:lnTo>
                    <a:lnTo>
                      <a:pt x="141" y="493"/>
                    </a:lnTo>
                    <a:lnTo>
                      <a:pt x="146" y="479"/>
                    </a:lnTo>
                    <a:lnTo>
                      <a:pt x="167" y="484"/>
                    </a:lnTo>
                    <a:lnTo>
                      <a:pt x="189" y="488"/>
                    </a:lnTo>
                    <a:lnTo>
                      <a:pt x="210" y="491"/>
                    </a:lnTo>
                    <a:lnTo>
                      <a:pt x="233" y="496"/>
                    </a:lnTo>
                    <a:lnTo>
                      <a:pt x="257" y="498"/>
                    </a:lnTo>
                    <a:lnTo>
                      <a:pt x="259" y="521"/>
                    </a:lnTo>
                    <a:lnTo>
                      <a:pt x="264" y="545"/>
                    </a:lnTo>
                    <a:lnTo>
                      <a:pt x="267" y="566"/>
                    </a:lnTo>
                    <a:lnTo>
                      <a:pt x="271" y="588"/>
                    </a:lnTo>
                    <a:lnTo>
                      <a:pt x="276" y="609"/>
                    </a:lnTo>
                    <a:lnTo>
                      <a:pt x="262" y="614"/>
                    </a:lnTo>
                    <a:close/>
                    <a:moveTo>
                      <a:pt x="283" y="604"/>
                    </a:moveTo>
                    <a:lnTo>
                      <a:pt x="278" y="585"/>
                    </a:lnTo>
                    <a:lnTo>
                      <a:pt x="274" y="564"/>
                    </a:lnTo>
                    <a:lnTo>
                      <a:pt x="269" y="543"/>
                    </a:lnTo>
                    <a:lnTo>
                      <a:pt x="264" y="521"/>
                    </a:lnTo>
                    <a:lnTo>
                      <a:pt x="262" y="498"/>
                    </a:lnTo>
                    <a:lnTo>
                      <a:pt x="283" y="500"/>
                    </a:lnTo>
                    <a:lnTo>
                      <a:pt x="304" y="500"/>
                    </a:lnTo>
                    <a:lnTo>
                      <a:pt x="326" y="503"/>
                    </a:lnTo>
                    <a:lnTo>
                      <a:pt x="349" y="524"/>
                    </a:lnTo>
                    <a:lnTo>
                      <a:pt x="373" y="545"/>
                    </a:lnTo>
                    <a:lnTo>
                      <a:pt x="354" y="557"/>
                    </a:lnTo>
                    <a:lnTo>
                      <a:pt x="337" y="571"/>
                    </a:lnTo>
                    <a:lnTo>
                      <a:pt x="318" y="583"/>
                    </a:lnTo>
                    <a:lnTo>
                      <a:pt x="300" y="595"/>
                    </a:lnTo>
                    <a:lnTo>
                      <a:pt x="283" y="604"/>
                    </a:lnTo>
                    <a:close/>
                    <a:moveTo>
                      <a:pt x="463" y="630"/>
                    </a:moveTo>
                    <a:lnTo>
                      <a:pt x="456" y="644"/>
                    </a:lnTo>
                    <a:lnTo>
                      <a:pt x="448" y="661"/>
                    </a:lnTo>
                    <a:lnTo>
                      <a:pt x="441" y="673"/>
                    </a:lnTo>
                    <a:lnTo>
                      <a:pt x="434" y="684"/>
                    </a:lnTo>
                    <a:lnTo>
                      <a:pt x="427" y="696"/>
                    </a:lnTo>
                    <a:lnTo>
                      <a:pt x="420" y="706"/>
                    </a:lnTo>
                    <a:lnTo>
                      <a:pt x="411" y="713"/>
                    </a:lnTo>
                    <a:lnTo>
                      <a:pt x="404" y="720"/>
                    </a:lnTo>
                    <a:lnTo>
                      <a:pt x="394" y="725"/>
                    </a:lnTo>
                    <a:lnTo>
                      <a:pt x="385" y="727"/>
                    </a:lnTo>
                    <a:lnTo>
                      <a:pt x="378" y="729"/>
                    </a:lnTo>
                    <a:lnTo>
                      <a:pt x="368" y="727"/>
                    </a:lnTo>
                    <a:lnTo>
                      <a:pt x="359" y="725"/>
                    </a:lnTo>
                    <a:lnTo>
                      <a:pt x="352" y="720"/>
                    </a:lnTo>
                    <a:lnTo>
                      <a:pt x="342" y="713"/>
                    </a:lnTo>
                    <a:lnTo>
                      <a:pt x="335" y="706"/>
                    </a:lnTo>
                    <a:lnTo>
                      <a:pt x="326" y="696"/>
                    </a:lnTo>
                    <a:lnTo>
                      <a:pt x="318" y="684"/>
                    </a:lnTo>
                    <a:lnTo>
                      <a:pt x="311" y="673"/>
                    </a:lnTo>
                    <a:lnTo>
                      <a:pt x="304" y="661"/>
                    </a:lnTo>
                    <a:lnTo>
                      <a:pt x="297" y="644"/>
                    </a:lnTo>
                    <a:lnTo>
                      <a:pt x="293" y="630"/>
                    </a:lnTo>
                    <a:lnTo>
                      <a:pt x="285" y="611"/>
                    </a:lnTo>
                    <a:lnTo>
                      <a:pt x="304" y="602"/>
                    </a:lnTo>
                    <a:lnTo>
                      <a:pt x="321" y="590"/>
                    </a:lnTo>
                    <a:lnTo>
                      <a:pt x="340" y="576"/>
                    </a:lnTo>
                    <a:lnTo>
                      <a:pt x="359" y="562"/>
                    </a:lnTo>
                    <a:lnTo>
                      <a:pt x="378" y="547"/>
                    </a:lnTo>
                    <a:lnTo>
                      <a:pt x="396" y="562"/>
                    </a:lnTo>
                    <a:lnTo>
                      <a:pt x="415" y="576"/>
                    </a:lnTo>
                    <a:lnTo>
                      <a:pt x="432" y="590"/>
                    </a:lnTo>
                    <a:lnTo>
                      <a:pt x="451" y="602"/>
                    </a:lnTo>
                    <a:lnTo>
                      <a:pt x="467" y="611"/>
                    </a:lnTo>
                    <a:lnTo>
                      <a:pt x="463" y="630"/>
                    </a:lnTo>
                    <a:close/>
                    <a:moveTo>
                      <a:pt x="477" y="585"/>
                    </a:moveTo>
                    <a:lnTo>
                      <a:pt x="470" y="604"/>
                    </a:lnTo>
                    <a:lnTo>
                      <a:pt x="453" y="595"/>
                    </a:lnTo>
                    <a:lnTo>
                      <a:pt x="437" y="583"/>
                    </a:lnTo>
                    <a:lnTo>
                      <a:pt x="418" y="571"/>
                    </a:lnTo>
                    <a:lnTo>
                      <a:pt x="399" y="557"/>
                    </a:lnTo>
                    <a:lnTo>
                      <a:pt x="380" y="545"/>
                    </a:lnTo>
                    <a:lnTo>
                      <a:pt x="406" y="524"/>
                    </a:lnTo>
                    <a:lnTo>
                      <a:pt x="430" y="503"/>
                    </a:lnTo>
                    <a:lnTo>
                      <a:pt x="451" y="500"/>
                    </a:lnTo>
                    <a:lnTo>
                      <a:pt x="472" y="500"/>
                    </a:lnTo>
                    <a:lnTo>
                      <a:pt x="493" y="498"/>
                    </a:lnTo>
                    <a:lnTo>
                      <a:pt x="489" y="521"/>
                    </a:lnTo>
                    <a:lnTo>
                      <a:pt x="484" y="543"/>
                    </a:lnTo>
                    <a:lnTo>
                      <a:pt x="481" y="564"/>
                    </a:lnTo>
                    <a:lnTo>
                      <a:pt x="477" y="585"/>
                    </a:lnTo>
                    <a:close/>
                    <a:moveTo>
                      <a:pt x="621" y="507"/>
                    </a:moveTo>
                    <a:lnTo>
                      <a:pt x="626" y="519"/>
                    </a:lnTo>
                    <a:lnTo>
                      <a:pt x="630" y="533"/>
                    </a:lnTo>
                    <a:lnTo>
                      <a:pt x="633" y="545"/>
                    </a:lnTo>
                    <a:lnTo>
                      <a:pt x="635" y="557"/>
                    </a:lnTo>
                    <a:lnTo>
                      <a:pt x="637" y="566"/>
                    </a:lnTo>
                    <a:lnTo>
                      <a:pt x="640" y="578"/>
                    </a:lnTo>
                    <a:lnTo>
                      <a:pt x="640" y="588"/>
                    </a:lnTo>
                    <a:lnTo>
                      <a:pt x="637" y="597"/>
                    </a:lnTo>
                    <a:lnTo>
                      <a:pt x="637" y="604"/>
                    </a:lnTo>
                    <a:lnTo>
                      <a:pt x="633" y="614"/>
                    </a:lnTo>
                    <a:lnTo>
                      <a:pt x="630" y="621"/>
                    </a:lnTo>
                    <a:lnTo>
                      <a:pt x="626" y="625"/>
                    </a:lnTo>
                    <a:lnTo>
                      <a:pt x="618" y="630"/>
                    </a:lnTo>
                    <a:lnTo>
                      <a:pt x="611" y="635"/>
                    </a:lnTo>
                    <a:lnTo>
                      <a:pt x="604" y="637"/>
                    </a:lnTo>
                    <a:lnTo>
                      <a:pt x="597" y="637"/>
                    </a:lnTo>
                    <a:lnTo>
                      <a:pt x="588" y="640"/>
                    </a:lnTo>
                    <a:lnTo>
                      <a:pt x="578" y="640"/>
                    </a:lnTo>
                    <a:lnTo>
                      <a:pt x="567" y="637"/>
                    </a:lnTo>
                    <a:lnTo>
                      <a:pt x="555" y="637"/>
                    </a:lnTo>
                    <a:lnTo>
                      <a:pt x="543" y="635"/>
                    </a:lnTo>
                    <a:lnTo>
                      <a:pt x="531" y="630"/>
                    </a:lnTo>
                    <a:lnTo>
                      <a:pt x="519" y="625"/>
                    </a:lnTo>
                    <a:lnTo>
                      <a:pt x="507" y="621"/>
                    </a:lnTo>
                    <a:lnTo>
                      <a:pt x="493" y="614"/>
                    </a:lnTo>
                    <a:lnTo>
                      <a:pt x="479" y="609"/>
                    </a:lnTo>
                    <a:lnTo>
                      <a:pt x="484" y="588"/>
                    </a:lnTo>
                    <a:lnTo>
                      <a:pt x="486" y="566"/>
                    </a:lnTo>
                    <a:lnTo>
                      <a:pt x="491" y="545"/>
                    </a:lnTo>
                    <a:lnTo>
                      <a:pt x="493" y="521"/>
                    </a:lnTo>
                    <a:lnTo>
                      <a:pt x="496" y="498"/>
                    </a:lnTo>
                    <a:lnTo>
                      <a:pt x="522" y="496"/>
                    </a:lnTo>
                    <a:lnTo>
                      <a:pt x="543" y="491"/>
                    </a:lnTo>
                    <a:lnTo>
                      <a:pt x="567" y="488"/>
                    </a:lnTo>
                    <a:lnTo>
                      <a:pt x="588" y="484"/>
                    </a:lnTo>
                    <a:lnTo>
                      <a:pt x="607" y="479"/>
                    </a:lnTo>
                    <a:lnTo>
                      <a:pt x="614" y="493"/>
                    </a:lnTo>
                    <a:lnTo>
                      <a:pt x="621" y="507"/>
                    </a:lnTo>
                    <a:close/>
                    <a:moveTo>
                      <a:pt x="727" y="387"/>
                    </a:moveTo>
                    <a:lnTo>
                      <a:pt x="725" y="394"/>
                    </a:lnTo>
                    <a:lnTo>
                      <a:pt x="720" y="403"/>
                    </a:lnTo>
                    <a:lnTo>
                      <a:pt x="713" y="411"/>
                    </a:lnTo>
                    <a:lnTo>
                      <a:pt x="706" y="420"/>
                    </a:lnTo>
                    <a:lnTo>
                      <a:pt x="696" y="427"/>
                    </a:lnTo>
                    <a:lnTo>
                      <a:pt x="685" y="436"/>
                    </a:lnTo>
                    <a:lnTo>
                      <a:pt x="673" y="444"/>
                    </a:lnTo>
                    <a:lnTo>
                      <a:pt x="659" y="451"/>
                    </a:lnTo>
                    <a:lnTo>
                      <a:pt x="644" y="455"/>
                    </a:lnTo>
                    <a:lnTo>
                      <a:pt x="628" y="462"/>
                    </a:lnTo>
                    <a:lnTo>
                      <a:pt x="611" y="467"/>
                    </a:lnTo>
                    <a:lnTo>
                      <a:pt x="600" y="451"/>
                    </a:lnTo>
                    <a:lnTo>
                      <a:pt x="588" y="432"/>
                    </a:lnTo>
                    <a:lnTo>
                      <a:pt x="576" y="415"/>
                    </a:lnTo>
                    <a:lnTo>
                      <a:pt x="562" y="396"/>
                    </a:lnTo>
                    <a:lnTo>
                      <a:pt x="548" y="377"/>
                    </a:lnTo>
                    <a:lnTo>
                      <a:pt x="562" y="359"/>
                    </a:lnTo>
                    <a:lnTo>
                      <a:pt x="576" y="340"/>
                    </a:lnTo>
                    <a:lnTo>
                      <a:pt x="588" y="323"/>
                    </a:lnTo>
                    <a:lnTo>
                      <a:pt x="600" y="304"/>
                    </a:lnTo>
                    <a:lnTo>
                      <a:pt x="611" y="285"/>
                    </a:lnTo>
                    <a:lnTo>
                      <a:pt x="628" y="292"/>
                    </a:lnTo>
                    <a:lnTo>
                      <a:pt x="644" y="300"/>
                    </a:lnTo>
                    <a:lnTo>
                      <a:pt x="659" y="304"/>
                    </a:lnTo>
                    <a:lnTo>
                      <a:pt x="673" y="311"/>
                    </a:lnTo>
                    <a:lnTo>
                      <a:pt x="685" y="321"/>
                    </a:lnTo>
                    <a:lnTo>
                      <a:pt x="696" y="328"/>
                    </a:lnTo>
                    <a:lnTo>
                      <a:pt x="706" y="335"/>
                    </a:lnTo>
                    <a:lnTo>
                      <a:pt x="713" y="342"/>
                    </a:lnTo>
                    <a:lnTo>
                      <a:pt x="720" y="351"/>
                    </a:lnTo>
                    <a:lnTo>
                      <a:pt x="725" y="361"/>
                    </a:lnTo>
                    <a:lnTo>
                      <a:pt x="727" y="368"/>
                    </a:lnTo>
                    <a:lnTo>
                      <a:pt x="727" y="377"/>
                    </a:lnTo>
                    <a:lnTo>
                      <a:pt x="727" y="3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7"/>
              <p:cNvSpPr/>
              <p:nvPr/>
            </p:nvSpPr>
            <p:spPr bwMode="auto">
              <a:xfrm>
                <a:off x="1568450" y="3322638"/>
                <a:ext cx="239713" cy="239712"/>
              </a:xfrm>
              <a:custGeom>
                <a:avLst/>
                <a:gdLst>
                  <a:gd name="T0" fmla="*/ 135 w 151"/>
                  <a:gd name="T1" fmla="*/ 123 h 151"/>
                  <a:gd name="T2" fmla="*/ 139 w 151"/>
                  <a:gd name="T3" fmla="*/ 113 h 151"/>
                  <a:gd name="T4" fmla="*/ 144 w 151"/>
                  <a:gd name="T5" fmla="*/ 104 h 151"/>
                  <a:gd name="T6" fmla="*/ 149 w 151"/>
                  <a:gd name="T7" fmla="*/ 94 h 151"/>
                  <a:gd name="T8" fmla="*/ 149 w 151"/>
                  <a:gd name="T9" fmla="*/ 85 h 151"/>
                  <a:gd name="T10" fmla="*/ 151 w 151"/>
                  <a:gd name="T11" fmla="*/ 75 h 151"/>
                  <a:gd name="T12" fmla="*/ 149 w 151"/>
                  <a:gd name="T13" fmla="*/ 66 h 151"/>
                  <a:gd name="T14" fmla="*/ 149 w 151"/>
                  <a:gd name="T15" fmla="*/ 54 h 151"/>
                  <a:gd name="T16" fmla="*/ 144 w 151"/>
                  <a:gd name="T17" fmla="*/ 47 h 151"/>
                  <a:gd name="T18" fmla="*/ 139 w 151"/>
                  <a:gd name="T19" fmla="*/ 38 h 151"/>
                  <a:gd name="T20" fmla="*/ 135 w 151"/>
                  <a:gd name="T21" fmla="*/ 28 h 151"/>
                  <a:gd name="T22" fmla="*/ 128 w 151"/>
                  <a:gd name="T23" fmla="*/ 21 h 151"/>
                  <a:gd name="T24" fmla="*/ 120 w 151"/>
                  <a:gd name="T25" fmla="*/ 16 h 151"/>
                  <a:gd name="T26" fmla="*/ 113 w 151"/>
                  <a:gd name="T27" fmla="*/ 9 h 151"/>
                  <a:gd name="T28" fmla="*/ 104 w 151"/>
                  <a:gd name="T29" fmla="*/ 7 h 151"/>
                  <a:gd name="T30" fmla="*/ 94 w 151"/>
                  <a:gd name="T31" fmla="*/ 2 h 151"/>
                  <a:gd name="T32" fmla="*/ 85 w 151"/>
                  <a:gd name="T33" fmla="*/ 0 h 151"/>
                  <a:gd name="T34" fmla="*/ 76 w 151"/>
                  <a:gd name="T35" fmla="*/ 0 h 151"/>
                  <a:gd name="T36" fmla="*/ 66 w 151"/>
                  <a:gd name="T37" fmla="*/ 0 h 151"/>
                  <a:gd name="T38" fmla="*/ 54 w 151"/>
                  <a:gd name="T39" fmla="*/ 2 h 151"/>
                  <a:gd name="T40" fmla="*/ 45 w 151"/>
                  <a:gd name="T41" fmla="*/ 7 h 151"/>
                  <a:gd name="T42" fmla="*/ 38 w 151"/>
                  <a:gd name="T43" fmla="*/ 9 h 151"/>
                  <a:gd name="T44" fmla="*/ 28 w 151"/>
                  <a:gd name="T45" fmla="*/ 16 h 151"/>
                  <a:gd name="T46" fmla="*/ 21 w 151"/>
                  <a:gd name="T47" fmla="*/ 21 h 151"/>
                  <a:gd name="T48" fmla="*/ 14 w 151"/>
                  <a:gd name="T49" fmla="*/ 28 h 151"/>
                  <a:gd name="T50" fmla="*/ 9 w 151"/>
                  <a:gd name="T51" fmla="*/ 38 h 151"/>
                  <a:gd name="T52" fmla="*/ 5 w 151"/>
                  <a:gd name="T53" fmla="*/ 47 h 151"/>
                  <a:gd name="T54" fmla="*/ 2 w 151"/>
                  <a:gd name="T55" fmla="*/ 54 h 151"/>
                  <a:gd name="T56" fmla="*/ 0 w 151"/>
                  <a:gd name="T57" fmla="*/ 66 h 151"/>
                  <a:gd name="T58" fmla="*/ 0 w 151"/>
                  <a:gd name="T59" fmla="*/ 75 h 151"/>
                  <a:gd name="T60" fmla="*/ 0 w 151"/>
                  <a:gd name="T61" fmla="*/ 85 h 151"/>
                  <a:gd name="T62" fmla="*/ 2 w 151"/>
                  <a:gd name="T63" fmla="*/ 94 h 151"/>
                  <a:gd name="T64" fmla="*/ 5 w 151"/>
                  <a:gd name="T65" fmla="*/ 104 h 151"/>
                  <a:gd name="T66" fmla="*/ 9 w 151"/>
                  <a:gd name="T67" fmla="*/ 113 h 151"/>
                  <a:gd name="T68" fmla="*/ 14 w 151"/>
                  <a:gd name="T69" fmla="*/ 123 h 151"/>
                  <a:gd name="T70" fmla="*/ 21 w 151"/>
                  <a:gd name="T71" fmla="*/ 130 h 151"/>
                  <a:gd name="T72" fmla="*/ 28 w 151"/>
                  <a:gd name="T73" fmla="*/ 134 h 151"/>
                  <a:gd name="T74" fmla="*/ 38 w 151"/>
                  <a:gd name="T75" fmla="*/ 139 h 151"/>
                  <a:gd name="T76" fmla="*/ 45 w 151"/>
                  <a:gd name="T77" fmla="*/ 144 h 151"/>
                  <a:gd name="T78" fmla="*/ 54 w 151"/>
                  <a:gd name="T79" fmla="*/ 149 h 151"/>
                  <a:gd name="T80" fmla="*/ 66 w 151"/>
                  <a:gd name="T81" fmla="*/ 151 h 151"/>
                  <a:gd name="T82" fmla="*/ 76 w 151"/>
                  <a:gd name="T83" fmla="*/ 151 h 151"/>
                  <a:gd name="T84" fmla="*/ 85 w 151"/>
                  <a:gd name="T85" fmla="*/ 151 h 151"/>
                  <a:gd name="T86" fmla="*/ 94 w 151"/>
                  <a:gd name="T87" fmla="*/ 149 h 151"/>
                  <a:gd name="T88" fmla="*/ 104 w 151"/>
                  <a:gd name="T89" fmla="*/ 144 h 151"/>
                  <a:gd name="T90" fmla="*/ 113 w 151"/>
                  <a:gd name="T91" fmla="*/ 139 h 151"/>
                  <a:gd name="T92" fmla="*/ 120 w 151"/>
                  <a:gd name="T93" fmla="*/ 134 h 151"/>
                  <a:gd name="T94" fmla="*/ 128 w 151"/>
                  <a:gd name="T95" fmla="*/ 130 h 151"/>
                  <a:gd name="T96" fmla="*/ 135 w 151"/>
                  <a:gd name="T97" fmla="*/ 12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1" h="151">
                    <a:moveTo>
                      <a:pt x="135" y="123"/>
                    </a:moveTo>
                    <a:lnTo>
                      <a:pt x="139" y="113"/>
                    </a:lnTo>
                    <a:lnTo>
                      <a:pt x="144" y="104"/>
                    </a:lnTo>
                    <a:lnTo>
                      <a:pt x="149" y="94"/>
                    </a:lnTo>
                    <a:lnTo>
                      <a:pt x="149" y="85"/>
                    </a:lnTo>
                    <a:lnTo>
                      <a:pt x="151" y="75"/>
                    </a:lnTo>
                    <a:lnTo>
                      <a:pt x="149" y="66"/>
                    </a:lnTo>
                    <a:lnTo>
                      <a:pt x="149" y="54"/>
                    </a:lnTo>
                    <a:lnTo>
                      <a:pt x="144" y="47"/>
                    </a:lnTo>
                    <a:lnTo>
                      <a:pt x="139" y="38"/>
                    </a:lnTo>
                    <a:lnTo>
                      <a:pt x="135" y="28"/>
                    </a:lnTo>
                    <a:lnTo>
                      <a:pt x="128" y="21"/>
                    </a:lnTo>
                    <a:lnTo>
                      <a:pt x="120" y="16"/>
                    </a:lnTo>
                    <a:lnTo>
                      <a:pt x="113" y="9"/>
                    </a:lnTo>
                    <a:lnTo>
                      <a:pt x="104" y="7"/>
                    </a:lnTo>
                    <a:lnTo>
                      <a:pt x="94" y="2"/>
                    </a:lnTo>
                    <a:lnTo>
                      <a:pt x="85" y="0"/>
                    </a:lnTo>
                    <a:lnTo>
                      <a:pt x="76" y="0"/>
                    </a:lnTo>
                    <a:lnTo>
                      <a:pt x="66" y="0"/>
                    </a:lnTo>
                    <a:lnTo>
                      <a:pt x="54" y="2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28" y="16"/>
                    </a:lnTo>
                    <a:lnTo>
                      <a:pt x="21" y="21"/>
                    </a:lnTo>
                    <a:lnTo>
                      <a:pt x="14" y="28"/>
                    </a:lnTo>
                    <a:lnTo>
                      <a:pt x="9" y="38"/>
                    </a:lnTo>
                    <a:lnTo>
                      <a:pt x="5" y="47"/>
                    </a:lnTo>
                    <a:lnTo>
                      <a:pt x="2" y="54"/>
                    </a:lnTo>
                    <a:lnTo>
                      <a:pt x="0" y="66"/>
                    </a:lnTo>
                    <a:lnTo>
                      <a:pt x="0" y="75"/>
                    </a:lnTo>
                    <a:lnTo>
                      <a:pt x="0" y="85"/>
                    </a:lnTo>
                    <a:lnTo>
                      <a:pt x="2" y="94"/>
                    </a:lnTo>
                    <a:lnTo>
                      <a:pt x="5" y="104"/>
                    </a:lnTo>
                    <a:lnTo>
                      <a:pt x="9" y="113"/>
                    </a:lnTo>
                    <a:lnTo>
                      <a:pt x="14" y="123"/>
                    </a:lnTo>
                    <a:lnTo>
                      <a:pt x="21" y="130"/>
                    </a:lnTo>
                    <a:lnTo>
                      <a:pt x="28" y="134"/>
                    </a:lnTo>
                    <a:lnTo>
                      <a:pt x="38" y="139"/>
                    </a:lnTo>
                    <a:lnTo>
                      <a:pt x="45" y="144"/>
                    </a:lnTo>
                    <a:lnTo>
                      <a:pt x="54" y="149"/>
                    </a:lnTo>
                    <a:lnTo>
                      <a:pt x="66" y="151"/>
                    </a:lnTo>
                    <a:lnTo>
                      <a:pt x="76" y="151"/>
                    </a:lnTo>
                    <a:lnTo>
                      <a:pt x="85" y="151"/>
                    </a:lnTo>
                    <a:lnTo>
                      <a:pt x="94" y="149"/>
                    </a:lnTo>
                    <a:lnTo>
                      <a:pt x="104" y="144"/>
                    </a:lnTo>
                    <a:lnTo>
                      <a:pt x="113" y="139"/>
                    </a:lnTo>
                    <a:lnTo>
                      <a:pt x="120" y="134"/>
                    </a:lnTo>
                    <a:lnTo>
                      <a:pt x="128" y="130"/>
                    </a:lnTo>
                    <a:lnTo>
                      <a:pt x="135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3" name="Gruppieren 69"/>
          <p:cNvGrpSpPr/>
          <p:nvPr/>
        </p:nvGrpSpPr>
        <p:grpSpPr>
          <a:xfrm>
            <a:off x="5570280" y="1915614"/>
            <a:ext cx="495381" cy="500325"/>
            <a:chOff x="7012114" y="521424"/>
            <a:chExt cx="916532" cy="916532"/>
          </a:xfrm>
        </p:grpSpPr>
        <p:sp>
          <p:nvSpPr>
            <p:cNvPr id="44" name="Ellipse 70"/>
            <p:cNvSpPr/>
            <p:nvPr/>
          </p:nvSpPr>
          <p:spPr bwMode="gray">
            <a:xfrm>
              <a:off x="7012114" y="521424"/>
              <a:ext cx="916532" cy="916532"/>
            </a:xfrm>
            <a:prstGeom prst="ellipse">
              <a:avLst/>
            </a:prstGeom>
            <a:solidFill>
              <a:srgbClr val="92D050">
                <a:alpha val="50196"/>
              </a:srgbClr>
            </a:solidFill>
            <a:ln w="12700">
              <a:noFill/>
              <a:miter lim="800000"/>
            </a:ln>
            <a:effectLst/>
          </p:spPr>
          <p:txBody>
            <a:bodyPr lIns="108000" tIns="108000" rIns="144000" bIns="72000" rtlCol="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en-US" sz="160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7244210" y="712108"/>
              <a:ext cx="520004" cy="521345"/>
            </a:xfrm>
            <a:custGeom>
              <a:avLst/>
              <a:gdLst>
                <a:gd name="T0" fmla="*/ 328 w 328"/>
                <a:gd name="T1" fmla="*/ 289 h 329"/>
                <a:gd name="T2" fmla="*/ 226 w 328"/>
                <a:gd name="T3" fmla="*/ 187 h 329"/>
                <a:gd name="T4" fmla="*/ 225 w 328"/>
                <a:gd name="T5" fmla="*/ 186 h 329"/>
                <a:gd name="T6" fmla="*/ 241 w 328"/>
                <a:gd name="T7" fmla="*/ 127 h 329"/>
                <a:gd name="T8" fmla="*/ 207 w 328"/>
                <a:gd name="T9" fmla="*/ 45 h 329"/>
                <a:gd name="T10" fmla="*/ 45 w 328"/>
                <a:gd name="T11" fmla="*/ 45 h 329"/>
                <a:gd name="T12" fmla="*/ 45 w 328"/>
                <a:gd name="T13" fmla="*/ 208 h 329"/>
                <a:gd name="T14" fmla="*/ 126 w 328"/>
                <a:gd name="T15" fmla="*/ 242 h 329"/>
                <a:gd name="T16" fmla="*/ 185 w 328"/>
                <a:gd name="T17" fmla="*/ 226 h 329"/>
                <a:gd name="T18" fmla="*/ 185 w 328"/>
                <a:gd name="T19" fmla="*/ 227 h 329"/>
                <a:gd name="T20" fmla="*/ 287 w 328"/>
                <a:gd name="T21" fmla="*/ 329 h 329"/>
                <a:gd name="T22" fmla="*/ 328 w 328"/>
                <a:gd name="T23" fmla="*/ 289 h 329"/>
                <a:gd name="T24" fmla="*/ 126 w 328"/>
                <a:gd name="T25" fmla="*/ 213 h 329"/>
                <a:gd name="T26" fmla="*/ 65 w 328"/>
                <a:gd name="T27" fmla="*/ 188 h 329"/>
                <a:gd name="T28" fmla="*/ 65 w 328"/>
                <a:gd name="T29" fmla="*/ 66 h 329"/>
                <a:gd name="T30" fmla="*/ 187 w 328"/>
                <a:gd name="T31" fmla="*/ 66 h 329"/>
                <a:gd name="T32" fmla="*/ 212 w 328"/>
                <a:gd name="T33" fmla="*/ 127 h 329"/>
                <a:gd name="T34" fmla="*/ 187 w 328"/>
                <a:gd name="T35" fmla="*/ 188 h 329"/>
                <a:gd name="T36" fmla="*/ 126 w 328"/>
                <a:gd name="T37" fmla="*/ 213 h 329"/>
                <a:gd name="T38" fmla="*/ 91 w 328"/>
                <a:gd name="T39" fmla="*/ 151 h 329"/>
                <a:gd name="T40" fmla="*/ 91 w 328"/>
                <a:gd name="T41" fmla="*/ 96 h 329"/>
                <a:gd name="T42" fmla="*/ 91 w 328"/>
                <a:gd name="T43" fmla="*/ 81 h 329"/>
                <a:gd name="T44" fmla="*/ 76 w 328"/>
                <a:gd name="T45" fmla="*/ 81 h 329"/>
                <a:gd name="T46" fmla="*/ 76 w 328"/>
                <a:gd name="T47" fmla="*/ 167 h 329"/>
                <a:gd name="T48" fmla="*/ 91 w 328"/>
                <a:gd name="T49" fmla="*/ 167 h 329"/>
                <a:gd name="T50" fmla="*/ 91 w 328"/>
                <a:gd name="T51" fmla="*/ 15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8" h="329">
                  <a:moveTo>
                    <a:pt x="328" y="289"/>
                  </a:moveTo>
                  <a:cubicBezTo>
                    <a:pt x="226" y="187"/>
                    <a:pt x="226" y="187"/>
                    <a:pt x="226" y="187"/>
                  </a:cubicBezTo>
                  <a:cubicBezTo>
                    <a:pt x="225" y="186"/>
                    <a:pt x="225" y="186"/>
                    <a:pt x="225" y="186"/>
                  </a:cubicBezTo>
                  <a:cubicBezTo>
                    <a:pt x="235" y="168"/>
                    <a:pt x="241" y="148"/>
                    <a:pt x="241" y="127"/>
                  </a:cubicBezTo>
                  <a:cubicBezTo>
                    <a:pt x="241" y="96"/>
                    <a:pt x="229" y="67"/>
                    <a:pt x="207" y="45"/>
                  </a:cubicBezTo>
                  <a:cubicBezTo>
                    <a:pt x="162" y="0"/>
                    <a:pt x="89" y="0"/>
                    <a:pt x="45" y="45"/>
                  </a:cubicBezTo>
                  <a:cubicBezTo>
                    <a:pt x="0" y="90"/>
                    <a:pt x="0" y="163"/>
                    <a:pt x="45" y="208"/>
                  </a:cubicBezTo>
                  <a:cubicBezTo>
                    <a:pt x="66" y="230"/>
                    <a:pt x="95" y="242"/>
                    <a:pt x="126" y="242"/>
                  </a:cubicBezTo>
                  <a:cubicBezTo>
                    <a:pt x="147" y="242"/>
                    <a:pt x="167" y="236"/>
                    <a:pt x="185" y="226"/>
                  </a:cubicBezTo>
                  <a:cubicBezTo>
                    <a:pt x="185" y="226"/>
                    <a:pt x="185" y="227"/>
                    <a:pt x="185" y="227"/>
                  </a:cubicBezTo>
                  <a:cubicBezTo>
                    <a:pt x="287" y="329"/>
                    <a:pt x="287" y="329"/>
                    <a:pt x="287" y="329"/>
                  </a:cubicBezTo>
                  <a:cubicBezTo>
                    <a:pt x="328" y="289"/>
                    <a:pt x="328" y="289"/>
                    <a:pt x="328" y="289"/>
                  </a:cubicBezTo>
                  <a:close/>
                  <a:moveTo>
                    <a:pt x="126" y="213"/>
                  </a:moveTo>
                  <a:cubicBezTo>
                    <a:pt x="103" y="213"/>
                    <a:pt x="81" y="204"/>
                    <a:pt x="65" y="188"/>
                  </a:cubicBezTo>
                  <a:cubicBezTo>
                    <a:pt x="32" y="154"/>
                    <a:pt x="32" y="100"/>
                    <a:pt x="65" y="66"/>
                  </a:cubicBezTo>
                  <a:cubicBezTo>
                    <a:pt x="99" y="32"/>
                    <a:pt x="153" y="32"/>
                    <a:pt x="187" y="66"/>
                  </a:cubicBezTo>
                  <a:cubicBezTo>
                    <a:pt x="203" y="82"/>
                    <a:pt x="212" y="104"/>
                    <a:pt x="212" y="127"/>
                  </a:cubicBezTo>
                  <a:cubicBezTo>
                    <a:pt x="212" y="150"/>
                    <a:pt x="203" y="172"/>
                    <a:pt x="187" y="188"/>
                  </a:cubicBezTo>
                  <a:cubicBezTo>
                    <a:pt x="170" y="204"/>
                    <a:pt x="149" y="213"/>
                    <a:pt x="126" y="213"/>
                  </a:cubicBezTo>
                  <a:close/>
                  <a:moveTo>
                    <a:pt x="91" y="151"/>
                  </a:moveTo>
                  <a:cubicBezTo>
                    <a:pt x="76" y="136"/>
                    <a:pt x="76" y="111"/>
                    <a:pt x="91" y="96"/>
                  </a:cubicBezTo>
                  <a:cubicBezTo>
                    <a:pt x="95" y="92"/>
                    <a:pt x="95" y="85"/>
                    <a:pt x="91" y="81"/>
                  </a:cubicBezTo>
                  <a:cubicBezTo>
                    <a:pt x="87" y="76"/>
                    <a:pt x="80" y="76"/>
                    <a:pt x="76" y="81"/>
                  </a:cubicBezTo>
                  <a:cubicBezTo>
                    <a:pt x="52" y="104"/>
                    <a:pt x="52" y="143"/>
                    <a:pt x="76" y="167"/>
                  </a:cubicBezTo>
                  <a:cubicBezTo>
                    <a:pt x="80" y="171"/>
                    <a:pt x="87" y="171"/>
                    <a:pt x="91" y="167"/>
                  </a:cubicBezTo>
                  <a:cubicBezTo>
                    <a:pt x="95" y="162"/>
                    <a:pt x="95" y="155"/>
                    <a:pt x="91" y="151"/>
                  </a:cubicBez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Gruppieren 108"/>
          <p:cNvGrpSpPr/>
          <p:nvPr/>
        </p:nvGrpSpPr>
        <p:grpSpPr>
          <a:xfrm>
            <a:off x="2911785" y="2462732"/>
            <a:ext cx="574919" cy="580658"/>
            <a:chOff x="2781177" y="836401"/>
            <a:chExt cx="1063691" cy="1063691"/>
          </a:xfrm>
        </p:grpSpPr>
        <p:sp>
          <p:nvSpPr>
            <p:cNvPr id="47" name="Ellipse 109"/>
            <p:cNvSpPr/>
            <p:nvPr/>
          </p:nvSpPr>
          <p:spPr bwMode="gray">
            <a:xfrm>
              <a:off x="2781177" y="836401"/>
              <a:ext cx="1063691" cy="1063691"/>
            </a:xfrm>
            <a:prstGeom prst="ellipse">
              <a:avLst/>
            </a:prstGeom>
            <a:solidFill>
              <a:srgbClr val="005EF6">
                <a:alpha val="50196"/>
              </a:srgbClr>
            </a:solidFill>
            <a:ln w="12700">
              <a:noFill/>
              <a:miter lim="800000"/>
            </a:ln>
            <a:effectLst/>
          </p:spPr>
          <p:txBody>
            <a:bodyPr lIns="108000" tIns="108000" rIns="144000" bIns="72000" rtlCol="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en-US" sz="160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48" name="Gruppieren 110"/>
            <p:cNvGrpSpPr/>
            <p:nvPr/>
          </p:nvGrpSpPr>
          <p:grpSpPr>
            <a:xfrm>
              <a:off x="3114401" y="1051826"/>
              <a:ext cx="451644" cy="599281"/>
              <a:chOff x="10699750" y="2843213"/>
              <a:chExt cx="903288" cy="1198562"/>
            </a:xfrm>
            <a:solidFill>
              <a:srgbClr val="FFFFFF"/>
            </a:solidFill>
          </p:grpSpPr>
          <p:sp>
            <p:nvSpPr>
              <p:cNvPr id="49" name="Oval 39"/>
              <p:cNvSpPr>
                <a:spLocks noChangeArrowheads="1"/>
              </p:cNvSpPr>
              <p:nvPr/>
            </p:nvSpPr>
            <p:spPr bwMode="auto">
              <a:xfrm>
                <a:off x="11077575" y="3810000"/>
                <a:ext cx="158750" cy="157162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Oval 40"/>
              <p:cNvSpPr>
                <a:spLocks noChangeArrowheads="1"/>
              </p:cNvSpPr>
              <p:nvPr/>
            </p:nvSpPr>
            <p:spPr bwMode="auto">
              <a:xfrm>
                <a:off x="10831513" y="3108325"/>
                <a:ext cx="111125" cy="109537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1"/>
              <p:cNvSpPr/>
              <p:nvPr/>
            </p:nvSpPr>
            <p:spPr bwMode="auto">
              <a:xfrm>
                <a:off x="10845800" y="3937000"/>
                <a:ext cx="611188" cy="104775"/>
              </a:xfrm>
              <a:custGeom>
                <a:avLst/>
                <a:gdLst>
                  <a:gd name="T0" fmla="*/ 83 w 163"/>
                  <a:gd name="T1" fmla="*/ 15 h 28"/>
                  <a:gd name="T2" fmla="*/ 59 w 163"/>
                  <a:gd name="T3" fmla="*/ 0 h 28"/>
                  <a:gd name="T4" fmla="*/ 0 w 163"/>
                  <a:gd name="T5" fmla="*/ 0 h 28"/>
                  <a:gd name="T6" fmla="*/ 0 w 163"/>
                  <a:gd name="T7" fmla="*/ 28 h 28"/>
                  <a:gd name="T8" fmla="*/ 163 w 163"/>
                  <a:gd name="T9" fmla="*/ 28 h 28"/>
                  <a:gd name="T10" fmla="*/ 163 w 163"/>
                  <a:gd name="T11" fmla="*/ 0 h 28"/>
                  <a:gd name="T12" fmla="*/ 106 w 163"/>
                  <a:gd name="T13" fmla="*/ 0 h 28"/>
                  <a:gd name="T14" fmla="*/ 83 w 163"/>
                  <a:gd name="T15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28">
                    <a:moveTo>
                      <a:pt x="83" y="15"/>
                    </a:moveTo>
                    <a:cubicBezTo>
                      <a:pt x="73" y="15"/>
                      <a:pt x="64" y="9"/>
                      <a:pt x="5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63" y="28"/>
                      <a:pt x="163" y="28"/>
                      <a:pt x="163" y="28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2" y="9"/>
                      <a:pt x="93" y="15"/>
                      <a:pt x="8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42"/>
              <p:cNvSpPr/>
              <p:nvPr/>
            </p:nvSpPr>
            <p:spPr bwMode="auto">
              <a:xfrm>
                <a:off x="10699750" y="3124200"/>
                <a:ext cx="779463" cy="715962"/>
              </a:xfrm>
              <a:custGeom>
                <a:avLst/>
                <a:gdLst>
                  <a:gd name="T0" fmla="*/ 152 w 208"/>
                  <a:gd name="T1" fmla="*/ 141 h 191"/>
                  <a:gd name="T2" fmla="*/ 113 w 208"/>
                  <a:gd name="T3" fmla="*/ 152 h 191"/>
                  <a:gd name="T4" fmla="*/ 40 w 208"/>
                  <a:gd name="T5" fmla="*/ 79 h 191"/>
                  <a:gd name="T6" fmla="*/ 58 w 208"/>
                  <a:gd name="T7" fmla="*/ 30 h 191"/>
                  <a:gd name="T8" fmla="*/ 57 w 208"/>
                  <a:gd name="T9" fmla="*/ 29 h 191"/>
                  <a:gd name="T10" fmla="*/ 50 w 208"/>
                  <a:gd name="T11" fmla="*/ 30 h 191"/>
                  <a:gd name="T12" fmla="*/ 31 w 208"/>
                  <a:gd name="T13" fmla="*/ 11 h 191"/>
                  <a:gd name="T14" fmla="*/ 34 w 208"/>
                  <a:gd name="T15" fmla="*/ 1 h 191"/>
                  <a:gd name="T16" fmla="*/ 32 w 208"/>
                  <a:gd name="T17" fmla="*/ 0 h 191"/>
                  <a:gd name="T18" fmla="*/ 0 w 208"/>
                  <a:gd name="T19" fmla="*/ 79 h 191"/>
                  <a:gd name="T20" fmla="*/ 99 w 208"/>
                  <a:gd name="T21" fmla="*/ 191 h 191"/>
                  <a:gd name="T22" fmla="*/ 122 w 208"/>
                  <a:gd name="T23" fmla="*/ 178 h 191"/>
                  <a:gd name="T24" fmla="*/ 143 w 208"/>
                  <a:gd name="T25" fmla="*/ 188 h 191"/>
                  <a:gd name="T26" fmla="*/ 208 w 208"/>
                  <a:gd name="T27" fmla="*/ 141 h 191"/>
                  <a:gd name="T28" fmla="*/ 152 w 208"/>
                  <a:gd name="T29" fmla="*/ 14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8" h="191">
                    <a:moveTo>
                      <a:pt x="152" y="141"/>
                    </a:moveTo>
                    <a:cubicBezTo>
                      <a:pt x="141" y="148"/>
                      <a:pt x="128" y="152"/>
                      <a:pt x="113" y="152"/>
                    </a:cubicBezTo>
                    <a:cubicBezTo>
                      <a:pt x="73" y="152"/>
                      <a:pt x="40" y="119"/>
                      <a:pt x="40" y="79"/>
                    </a:cubicBezTo>
                    <a:cubicBezTo>
                      <a:pt x="40" y="60"/>
                      <a:pt x="47" y="43"/>
                      <a:pt x="58" y="30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5" y="29"/>
                      <a:pt x="53" y="30"/>
                      <a:pt x="50" y="30"/>
                    </a:cubicBezTo>
                    <a:cubicBezTo>
                      <a:pt x="39" y="30"/>
                      <a:pt x="31" y="21"/>
                      <a:pt x="31" y="11"/>
                    </a:cubicBezTo>
                    <a:cubicBezTo>
                      <a:pt x="31" y="7"/>
                      <a:pt x="32" y="4"/>
                      <a:pt x="34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2" y="20"/>
                      <a:pt x="0" y="48"/>
                      <a:pt x="0" y="79"/>
                    </a:cubicBezTo>
                    <a:cubicBezTo>
                      <a:pt x="0" y="136"/>
                      <a:pt x="43" y="184"/>
                      <a:pt x="99" y="191"/>
                    </a:cubicBezTo>
                    <a:cubicBezTo>
                      <a:pt x="103" y="183"/>
                      <a:pt x="112" y="178"/>
                      <a:pt x="122" y="178"/>
                    </a:cubicBezTo>
                    <a:cubicBezTo>
                      <a:pt x="130" y="178"/>
                      <a:pt x="138" y="182"/>
                      <a:pt x="143" y="188"/>
                    </a:cubicBezTo>
                    <a:cubicBezTo>
                      <a:pt x="170" y="181"/>
                      <a:pt x="193" y="164"/>
                      <a:pt x="208" y="141"/>
                    </a:cubicBezTo>
                    <a:lnTo>
                      <a:pt x="152" y="1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43"/>
              <p:cNvSpPr/>
              <p:nvPr/>
            </p:nvSpPr>
            <p:spPr bwMode="auto">
              <a:xfrm>
                <a:off x="10702925" y="2843213"/>
                <a:ext cx="536575" cy="520700"/>
              </a:xfrm>
              <a:custGeom>
                <a:avLst/>
                <a:gdLst>
                  <a:gd name="T0" fmla="*/ 68 w 143"/>
                  <a:gd name="T1" fmla="*/ 86 h 139"/>
                  <a:gd name="T2" fmla="*/ 68 w 143"/>
                  <a:gd name="T3" fmla="*/ 90 h 139"/>
                  <a:gd name="T4" fmla="*/ 120 w 143"/>
                  <a:gd name="T5" fmla="*/ 139 h 139"/>
                  <a:gd name="T6" fmla="*/ 143 w 143"/>
                  <a:gd name="T7" fmla="*/ 115 h 139"/>
                  <a:gd name="T8" fmla="*/ 23 w 143"/>
                  <a:gd name="T9" fmla="*/ 0 h 139"/>
                  <a:gd name="T10" fmla="*/ 0 w 143"/>
                  <a:gd name="T11" fmla="*/ 25 h 139"/>
                  <a:gd name="T12" fmla="*/ 45 w 143"/>
                  <a:gd name="T13" fmla="*/ 68 h 139"/>
                  <a:gd name="T14" fmla="*/ 49 w 143"/>
                  <a:gd name="T15" fmla="*/ 67 h 139"/>
                  <a:gd name="T16" fmla="*/ 68 w 143"/>
                  <a:gd name="T17" fmla="*/ 8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39">
                    <a:moveTo>
                      <a:pt x="68" y="86"/>
                    </a:moveTo>
                    <a:cubicBezTo>
                      <a:pt x="68" y="87"/>
                      <a:pt x="68" y="89"/>
                      <a:pt x="68" y="90"/>
                    </a:cubicBezTo>
                    <a:cubicBezTo>
                      <a:pt x="120" y="139"/>
                      <a:pt x="120" y="139"/>
                      <a:pt x="120" y="139"/>
                    </a:cubicBezTo>
                    <a:cubicBezTo>
                      <a:pt x="143" y="115"/>
                      <a:pt x="143" y="115"/>
                      <a:pt x="143" y="11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6" y="67"/>
                      <a:pt x="48" y="67"/>
                      <a:pt x="49" y="67"/>
                    </a:cubicBezTo>
                    <a:cubicBezTo>
                      <a:pt x="60" y="67"/>
                      <a:pt x="68" y="76"/>
                      <a:pt x="68" y="8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Rectangle 44"/>
              <p:cNvSpPr>
                <a:spLocks noChangeArrowheads="1"/>
              </p:cNvSpPr>
              <p:nvPr/>
            </p:nvSpPr>
            <p:spPr bwMode="auto">
              <a:xfrm>
                <a:off x="11123613" y="3570288"/>
                <a:ext cx="479425" cy="444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5" name="Gruppieren 124"/>
          <p:cNvGrpSpPr/>
          <p:nvPr/>
        </p:nvGrpSpPr>
        <p:grpSpPr>
          <a:xfrm>
            <a:off x="4918957" y="2719413"/>
            <a:ext cx="451200" cy="455704"/>
            <a:chOff x="7712904" y="2560542"/>
            <a:chExt cx="834791" cy="834791"/>
          </a:xfrm>
        </p:grpSpPr>
        <p:sp>
          <p:nvSpPr>
            <p:cNvPr id="56" name="Ellipse 139"/>
            <p:cNvSpPr/>
            <p:nvPr/>
          </p:nvSpPr>
          <p:spPr bwMode="gray">
            <a:xfrm>
              <a:off x="7712904" y="2560542"/>
              <a:ext cx="834791" cy="834791"/>
            </a:xfrm>
            <a:prstGeom prst="ellipse">
              <a:avLst/>
            </a:prstGeom>
            <a:solidFill>
              <a:srgbClr val="C00000">
                <a:alpha val="50196"/>
              </a:srgbClr>
            </a:solidFill>
            <a:ln w="12700">
              <a:noFill/>
              <a:miter lim="800000"/>
            </a:ln>
            <a:effectLst/>
          </p:spPr>
          <p:txBody>
            <a:bodyPr lIns="108000" tIns="108000" rIns="144000" bIns="72000" rtlCol="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en-US" sz="160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57" name="Gruppieren 187"/>
            <p:cNvGrpSpPr/>
            <p:nvPr/>
          </p:nvGrpSpPr>
          <p:grpSpPr>
            <a:xfrm flipH="1">
              <a:off x="8005032" y="2744164"/>
              <a:ext cx="250533" cy="541675"/>
              <a:chOff x="3643313" y="3238500"/>
              <a:chExt cx="577850" cy="1249363"/>
            </a:xfrm>
            <a:solidFill>
              <a:srgbClr val="FFFFFF"/>
            </a:solidFill>
          </p:grpSpPr>
          <p:sp>
            <p:nvSpPr>
              <p:cNvPr id="58" name="Freeform 8"/>
              <p:cNvSpPr/>
              <p:nvPr/>
            </p:nvSpPr>
            <p:spPr bwMode="auto">
              <a:xfrm>
                <a:off x="3643313" y="3303588"/>
                <a:ext cx="577850" cy="1184275"/>
              </a:xfrm>
              <a:custGeom>
                <a:avLst/>
                <a:gdLst>
                  <a:gd name="T0" fmla="*/ 117 w 154"/>
                  <a:gd name="T1" fmla="*/ 173 h 316"/>
                  <a:gd name="T2" fmla="*/ 117 w 154"/>
                  <a:gd name="T3" fmla="*/ 0 h 316"/>
                  <a:gd name="T4" fmla="*/ 37 w 154"/>
                  <a:gd name="T5" fmla="*/ 0 h 316"/>
                  <a:gd name="T6" fmla="*/ 37 w 154"/>
                  <a:gd name="T7" fmla="*/ 173 h 316"/>
                  <a:gd name="T8" fmla="*/ 1 w 154"/>
                  <a:gd name="T9" fmla="*/ 232 h 316"/>
                  <a:gd name="T10" fmla="*/ 0 w 154"/>
                  <a:gd name="T11" fmla="*/ 239 h 316"/>
                  <a:gd name="T12" fmla="*/ 77 w 154"/>
                  <a:gd name="T13" fmla="*/ 316 h 316"/>
                  <a:gd name="T14" fmla="*/ 153 w 154"/>
                  <a:gd name="T15" fmla="*/ 249 h 316"/>
                  <a:gd name="T16" fmla="*/ 154 w 154"/>
                  <a:gd name="T17" fmla="*/ 239 h 316"/>
                  <a:gd name="T18" fmla="*/ 117 w 154"/>
                  <a:gd name="T19" fmla="*/ 17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316">
                    <a:moveTo>
                      <a:pt x="117" y="173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73"/>
                      <a:pt x="37" y="173"/>
                      <a:pt x="37" y="173"/>
                    </a:cubicBezTo>
                    <a:cubicBezTo>
                      <a:pt x="17" y="186"/>
                      <a:pt x="3" y="207"/>
                      <a:pt x="1" y="232"/>
                    </a:cubicBezTo>
                    <a:cubicBezTo>
                      <a:pt x="0" y="235"/>
                      <a:pt x="0" y="237"/>
                      <a:pt x="0" y="239"/>
                    </a:cubicBezTo>
                    <a:cubicBezTo>
                      <a:pt x="0" y="281"/>
                      <a:pt x="35" y="316"/>
                      <a:pt x="77" y="316"/>
                    </a:cubicBezTo>
                    <a:cubicBezTo>
                      <a:pt x="116" y="316"/>
                      <a:pt x="148" y="287"/>
                      <a:pt x="153" y="249"/>
                    </a:cubicBezTo>
                    <a:cubicBezTo>
                      <a:pt x="153" y="246"/>
                      <a:pt x="154" y="242"/>
                      <a:pt x="154" y="239"/>
                    </a:cubicBezTo>
                    <a:cubicBezTo>
                      <a:pt x="154" y="211"/>
                      <a:pt x="139" y="187"/>
                      <a:pt x="117" y="173"/>
                    </a:cubicBezTo>
                    <a:close/>
                  </a:path>
                </a:pathLst>
              </a:custGeom>
              <a:grpFill/>
              <a:ln w="15875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Rectangle 14"/>
              <p:cNvSpPr>
                <a:spLocks noChangeArrowheads="1"/>
              </p:cNvSpPr>
              <p:nvPr/>
            </p:nvSpPr>
            <p:spPr bwMode="auto">
              <a:xfrm>
                <a:off x="3698022" y="3238500"/>
                <a:ext cx="468432" cy="8572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0" name="Gruppieren 1"/>
          <p:cNvGrpSpPr/>
          <p:nvPr/>
        </p:nvGrpSpPr>
        <p:grpSpPr>
          <a:xfrm>
            <a:off x="4646967" y="757072"/>
            <a:ext cx="691625" cy="698528"/>
            <a:chOff x="4782477" y="287265"/>
            <a:chExt cx="1279614" cy="1279614"/>
          </a:xfrm>
        </p:grpSpPr>
        <p:sp>
          <p:nvSpPr>
            <p:cNvPr id="61" name="Ellipse 2"/>
            <p:cNvSpPr/>
            <p:nvPr/>
          </p:nvSpPr>
          <p:spPr bwMode="gray">
            <a:xfrm>
              <a:off x="4782477" y="287265"/>
              <a:ext cx="1279614" cy="1279614"/>
            </a:xfrm>
            <a:prstGeom prst="ellipse">
              <a:avLst/>
            </a:prstGeom>
            <a:solidFill>
              <a:srgbClr val="FFC000">
                <a:alpha val="50196"/>
              </a:srgbClr>
            </a:solidFill>
            <a:ln w="12700">
              <a:noFill/>
              <a:miter lim="800000"/>
            </a:ln>
            <a:effectLst/>
          </p:spPr>
          <p:txBody>
            <a:bodyPr lIns="108000" tIns="108000" rIns="144000" bIns="72000" rtlCol="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en-US" sz="1600" noProof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62" name="Gruppieren 3"/>
            <p:cNvGrpSpPr/>
            <p:nvPr/>
          </p:nvGrpSpPr>
          <p:grpSpPr>
            <a:xfrm>
              <a:off x="5187288" y="474711"/>
              <a:ext cx="485779" cy="885145"/>
              <a:chOff x="8288338" y="2838450"/>
              <a:chExt cx="660400" cy="1203325"/>
            </a:xfrm>
          </p:grpSpPr>
          <p:sp>
            <p:nvSpPr>
              <p:cNvPr id="63" name="Rectangle 29"/>
              <p:cNvSpPr>
                <a:spLocks noChangeArrowheads="1"/>
              </p:cNvSpPr>
              <p:nvPr/>
            </p:nvSpPr>
            <p:spPr bwMode="auto">
              <a:xfrm>
                <a:off x="8307388" y="3559175"/>
                <a:ext cx="119063" cy="1047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Rectangle 30"/>
              <p:cNvSpPr>
                <a:spLocks noChangeArrowheads="1"/>
              </p:cNvSpPr>
              <p:nvPr/>
            </p:nvSpPr>
            <p:spPr bwMode="auto">
              <a:xfrm>
                <a:off x="8828088" y="3559175"/>
                <a:ext cx="120650" cy="1047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31"/>
              <p:cNvSpPr/>
              <p:nvPr/>
            </p:nvSpPr>
            <p:spPr bwMode="auto">
              <a:xfrm>
                <a:off x="8307388" y="2838450"/>
                <a:ext cx="641350" cy="701675"/>
              </a:xfrm>
              <a:custGeom>
                <a:avLst/>
                <a:gdLst>
                  <a:gd name="T0" fmla="*/ 86 w 171"/>
                  <a:gd name="T1" fmla="*/ 0 h 187"/>
                  <a:gd name="T2" fmla="*/ 0 w 171"/>
                  <a:gd name="T3" fmla="*/ 66 h 187"/>
                  <a:gd name="T4" fmla="*/ 0 w 171"/>
                  <a:gd name="T5" fmla="*/ 85 h 187"/>
                  <a:gd name="T6" fmla="*/ 0 w 171"/>
                  <a:gd name="T7" fmla="*/ 187 h 187"/>
                  <a:gd name="T8" fmla="*/ 32 w 171"/>
                  <a:gd name="T9" fmla="*/ 187 h 187"/>
                  <a:gd name="T10" fmla="*/ 32 w 171"/>
                  <a:gd name="T11" fmla="*/ 83 h 187"/>
                  <a:gd name="T12" fmla="*/ 86 w 171"/>
                  <a:gd name="T13" fmla="*/ 36 h 187"/>
                  <a:gd name="T14" fmla="*/ 139 w 171"/>
                  <a:gd name="T15" fmla="*/ 83 h 187"/>
                  <a:gd name="T16" fmla="*/ 139 w 171"/>
                  <a:gd name="T17" fmla="*/ 187 h 187"/>
                  <a:gd name="T18" fmla="*/ 171 w 171"/>
                  <a:gd name="T19" fmla="*/ 187 h 187"/>
                  <a:gd name="T20" fmla="*/ 171 w 171"/>
                  <a:gd name="T21" fmla="*/ 85 h 187"/>
                  <a:gd name="T22" fmla="*/ 171 w 171"/>
                  <a:gd name="T23" fmla="*/ 66 h 187"/>
                  <a:gd name="T24" fmla="*/ 86 w 171"/>
                  <a:gd name="T25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1" h="187">
                    <a:moveTo>
                      <a:pt x="86" y="0"/>
                    </a:moveTo>
                    <a:cubicBezTo>
                      <a:pt x="41" y="0"/>
                      <a:pt x="5" y="29"/>
                      <a:pt x="0" y="6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32" y="187"/>
                      <a:pt x="32" y="187"/>
                      <a:pt x="32" y="187"/>
                    </a:cubicBezTo>
                    <a:cubicBezTo>
                      <a:pt x="32" y="83"/>
                      <a:pt x="32" y="83"/>
                      <a:pt x="32" y="83"/>
                    </a:cubicBezTo>
                    <a:cubicBezTo>
                      <a:pt x="32" y="57"/>
                      <a:pt x="56" y="36"/>
                      <a:pt x="86" y="36"/>
                    </a:cubicBezTo>
                    <a:cubicBezTo>
                      <a:pt x="115" y="36"/>
                      <a:pt x="139" y="57"/>
                      <a:pt x="139" y="83"/>
                    </a:cubicBezTo>
                    <a:cubicBezTo>
                      <a:pt x="139" y="187"/>
                      <a:pt x="139" y="187"/>
                      <a:pt x="139" y="187"/>
                    </a:cubicBezTo>
                    <a:cubicBezTo>
                      <a:pt x="171" y="187"/>
                      <a:pt x="171" y="187"/>
                      <a:pt x="171" y="187"/>
                    </a:cubicBezTo>
                    <a:cubicBezTo>
                      <a:pt x="171" y="85"/>
                      <a:pt x="171" y="85"/>
                      <a:pt x="171" y="85"/>
                    </a:cubicBezTo>
                    <a:cubicBezTo>
                      <a:pt x="171" y="66"/>
                      <a:pt x="171" y="66"/>
                      <a:pt x="171" y="66"/>
                    </a:cubicBezTo>
                    <a:cubicBezTo>
                      <a:pt x="166" y="29"/>
                      <a:pt x="130" y="0"/>
                      <a:pt x="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32"/>
              <p:cNvSpPr/>
              <p:nvPr/>
            </p:nvSpPr>
            <p:spPr bwMode="auto">
              <a:xfrm>
                <a:off x="8288338" y="3705225"/>
                <a:ext cx="107950" cy="336550"/>
              </a:xfrm>
              <a:custGeom>
                <a:avLst/>
                <a:gdLst>
                  <a:gd name="T0" fmla="*/ 52 w 68"/>
                  <a:gd name="T1" fmla="*/ 0 h 212"/>
                  <a:gd name="T2" fmla="*/ 35 w 68"/>
                  <a:gd name="T3" fmla="*/ 85 h 212"/>
                  <a:gd name="T4" fmla="*/ 0 w 68"/>
                  <a:gd name="T5" fmla="*/ 97 h 212"/>
                  <a:gd name="T6" fmla="*/ 16 w 68"/>
                  <a:gd name="T7" fmla="*/ 212 h 212"/>
                  <a:gd name="T8" fmla="*/ 28 w 68"/>
                  <a:gd name="T9" fmla="*/ 125 h 212"/>
                  <a:gd name="T10" fmla="*/ 68 w 68"/>
                  <a:gd name="T11" fmla="*/ 104 h 212"/>
                  <a:gd name="T12" fmla="*/ 52 w 68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212">
                    <a:moveTo>
                      <a:pt x="52" y="0"/>
                    </a:moveTo>
                    <a:lnTo>
                      <a:pt x="35" y="85"/>
                    </a:lnTo>
                    <a:lnTo>
                      <a:pt x="0" y="97"/>
                    </a:lnTo>
                    <a:lnTo>
                      <a:pt x="16" y="212"/>
                    </a:lnTo>
                    <a:lnTo>
                      <a:pt x="28" y="125"/>
                    </a:lnTo>
                    <a:lnTo>
                      <a:pt x="68" y="10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33"/>
              <p:cNvSpPr/>
              <p:nvPr/>
            </p:nvSpPr>
            <p:spPr bwMode="auto">
              <a:xfrm>
                <a:off x="8809038" y="3700463"/>
                <a:ext cx="109538" cy="341312"/>
              </a:xfrm>
              <a:custGeom>
                <a:avLst/>
                <a:gdLst>
                  <a:gd name="T0" fmla="*/ 52 w 69"/>
                  <a:gd name="T1" fmla="*/ 0 h 215"/>
                  <a:gd name="T2" fmla="*/ 36 w 69"/>
                  <a:gd name="T3" fmla="*/ 88 h 215"/>
                  <a:gd name="T4" fmla="*/ 0 w 69"/>
                  <a:gd name="T5" fmla="*/ 97 h 215"/>
                  <a:gd name="T6" fmla="*/ 17 w 69"/>
                  <a:gd name="T7" fmla="*/ 215 h 215"/>
                  <a:gd name="T8" fmla="*/ 29 w 69"/>
                  <a:gd name="T9" fmla="*/ 126 h 215"/>
                  <a:gd name="T10" fmla="*/ 69 w 69"/>
                  <a:gd name="T11" fmla="*/ 104 h 215"/>
                  <a:gd name="T12" fmla="*/ 52 w 69"/>
                  <a:gd name="T13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15">
                    <a:moveTo>
                      <a:pt x="52" y="0"/>
                    </a:moveTo>
                    <a:lnTo>
                      <a:pt x="36" y="88"/>
                    </a:lnTo>
                    <a:lnTo>
                      <a:pt x="0" y="97"/>
                    </a:lnTo>
                    <a:lnTo>
                      <a:pt x="17" y="215"/>
                    </a:lnTo>
                    <a:lnTo>
                      <a:pt x="29" y="126"/>
                    </a:lnTo>
                    <a:lnTo>
                      <a:pt x="69" y="10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99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utoUpdateAnimBg="0"/>
      <p:bldP spid="21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4"/>
          <p:cNvGrpSpPr/>
          <p:nvPr/>
        </p:nvGrpSpPr>
        <p:grpSpPr>
          <a:xfrm>
            <a:off x="132653" y="592198"/>
            <a:ext cx="2277040" cy="631825"/>
            <a:chOff x="303" y="1315"/>
            <a:chExt cx="3447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2852" cy="883"/>
              <a:chOff x="903370" y="249943"/>
              <a:chExt cx="2194575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0" y="249943"/>
                <a:ext cx="2194575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10779" y="325868"/>
                <a:ext cx="1961878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粗读入梦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1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2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4" name="内容占位符 2"/>
          <p:cNvSpPr>
            <a:spLocks noGrp="1"/>
          </p:cNvSpPr>
          <p:nvPr/>
        </p:nvSpPr>
        <p:spPr>
          <a:xfrm>
            <a:off x="310515" y="1807845"/>
            <a:ext cx="8698865" cy="219646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algn="just">
              <a:lnSpc>
                <a:spcPct val="150000"/>
              </a:lnSpc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茫茫的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天空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堆起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团团白云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，流动的云山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就像奔涌的波涛，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水面上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袅袅晨雾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缓缓升起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，天地之间云雾缭绕。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一阵狂风吹来，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云雾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飘散而去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，那天河好像也在流转，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河中闪闪的星辰，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似乎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漂浮着许多船，风帆舞动，随云涛起伏。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Box 2"/>
          <p:cNvSpPr txBox="1"/>
          <p:nvPr/>
        </p:nvSpPr>
        <p:spPr>
          <a:xfrm>
            <a:off x="873342" y="1285713"/>
            <a:ext cx="634047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例：天接云涛连晓雾，星河欲转千帆舞。</a:t>
            </a:r>
          </a:p>
        </p:txBody>
      </p:sp>
      <p:pic>
        <p:nvPicPr>
          <p:cNvPr id="5121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7280" y="3888740"/>
            <a:ext cx="2880995" cy="103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280" y="4923790"/>
            <a:ext cx="2880995" cy="14020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5"/>
          <p:cNvSpPr txBox="1"/>
          <p:nvPr/>
        </p:nvSpPr>
        <p:spPr>
          <a:xfrm>
            <a:off x="233045" y="4072890"/>
            <a:ext cx="5953125" cy="2399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描绘了一幅辽阔壮美的海天相接图。汹涌的波涛、弥漫的云雾，水天相接、茫茫无际。天上的银河似要转动 ，无数的舟船在风浪中飞舞前进。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u=2908835372,2249651795&amp;fm=27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" y="1497965"/>
            <a:ext cx="9044305" cy="3862705"/>
          </a:xfrm>
          <a:prstGeom prst="rect">
            <a:avLst/>
          </a:prstGeom>
        </p:spPr>
      </p:pic>
      <p:grpSp>
        <p:nvGrpSpPr>
          <p:cNvPr id="2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3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品读悟梦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5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1" name="内容占位符 2"/>
          <p:cNvSpPr>
            <a:spLocks noGrp="1"/>
          </p:cNvSpPr>
          <p:nvPr/>
        </p:nvSpPr>
        <p:spPr>
          <a:xfrm>
            <a:off x="1200785" y="2369185"/>
            <a:ext cx="6353175" cy="144272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algn="just">
              <a:lnSpc>
                <a:spcPct val="150000"/>
              </a:lnSpc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合</a:t>
            </a:r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作探究</a:t>
            </a: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：词</a:t>
            </a:r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人写梦表达了怎样的思想情感？请结合具体的词句来分析。</a:t>
            </a:r>
            <a:endParaRPr lang="zh-CN" altLang="en-US" sz="3200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l="26105" t="50298" r="2647" b="3424"/>
          <a:stretch>
            <a:fillRect/>
          </a:stretch>
        </p:blipFill>
        <p:spPr>
          <a:xfrm rot="20940000">
            <a:off x="153035" y="3245485"/>
            <a:ext cx="4715510" cy="27425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13690" y="1433830"/>
            <a:ext cx="658368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-342900" algn="l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“天接云涛连晓雾，星河欲转千帆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舞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。”</a:t>
            </a:r>
            <a:endParaRPr lang="zh-CN" altLang="en-US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4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品读悟梦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5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 rot="20940000">
            <a:off x="329565" y="3355975"/>
            <a:ext cx="4608195" cy="239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000" b="1" dirty="0">
                <a:solidFill>
                  <a:srgbClr val="0C03B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品词常用步骤：</a:t>
            </a:r>
          </a:p>
          <a:p>
            <a:pPr algn="just" fontAlgn="auto">
              <a:lnSpc>
                <a:spcPct val="150000"/>
              </a:lnSpc>
            </a:pPr>
            <a:r>
              <a:rPr lang="en-US" altLang="zh-CN" sz="2000" b="1" dirty="0">
                <a:solidFill>
                  <a:srgbClr val="0C03B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000" b="1" dirty="0">
                <a:solidFill>
                  <a:srgbClr val="0C03B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、解释含义（字面意思和语境意思）。</a:t>
            </a:r>
            <a:r>
              <a:rPr lang="en-US" altLang="zh-CN" sz="2000" b="1" dirty="0">
                <a:solidFill>
                  <a:srgbClr val="0C03B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000" b="1" dirty="0">
                <a:solidFill>
                  <a:srgbClr val="0C03B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、结合艺术手法联系诗句描述画面。</a:t>
            </a:r>
          </a:p>
          <a:p>
            <a:pPr algn="just" fontAlgn="auto">
              <a:lnSpc>
                <a:spcPct val="150000"/>
              </a:lnSpc>
            </a:pPr>
            <a:r>
              <a:rPr lang="en-US" altLang="zh-CN" sz="2000" b="1" dirty="0">
                <a:solidFill>
                  <a:srgbClr val="0C03B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000" b="1" dirty="0">
                <a:solidFill>
                  <a:srgbClr val="0C03B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、答出此词引出的感情、意境或塑</a:t>
            </a:r>
          </a:p>
          <a:p>
            <a:pPr algn="just" fontAlgn="auto">
              <a:lnSpc>
                <a:spcPct val="150000"/>
              </a:lnSpc>
            </a:pPr>
            <a:r>
              <a:rPr lang="zh-CN" altLang="en-US" sz="2000" b="1" dirty="0">
                <a:solidFill>
                  <a:srgbClr val="0C03B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造的形象。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203825" y="2203450"/>
            <a:ext cx="369506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“舞”字 不仅写海上无数的舟船在风浪中飞舞的情景。也是写天上千姿万态的星星。既富于生活的真实感，也具有梦境的虚幻性，传达了作者奔波之时的感受。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/>
        </p:nvSpPr>
        <p:spPr>
          <a:xfrm>
            <a:off x="843280" y="1393825"/>
            <a:ext cx="7275830" cy="53467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/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仿佛梦魂归帝所， 闻天语，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殷勤</a:t>
            </a:r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问我归何处。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4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品读悟梦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5" name="组合 21"/>
            <p:cNvGrpSpPr/>
            <p:nvPr/>
          </p:nvGrpSpPr>
          <p:grpSpPr>
            <a:xfrm rot="16200000">
              <a:off x="366" y="1252"/>
              <a:ext cx="995" cy="1122"/>
              <a:chOff x="8439633" y="3544649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2" y="3648000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239395" y="3385820"/>
            <a:ext cx="866267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-342900" algn="just" fontAlgn="auto">
              <a:lnSpc>
                <a:spcPct val="150000"/>
              </a:lnSpc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现实中的帝王：</a:t>
            </a:r>
            <a:r>
              <a:rPr lang="en-US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1129</a:t>
            </a:r>
            <a:r>
              <a:rPr lang="zh-CN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</a:t>
            </a:r>
            <a:r>
              <a:rPr lang="en-US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9</a:t>
            </a:r>
            <a:r>
              <a:rPr lang="zh-CN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月，金兵南侵，李清照带着沉重的书籍文物追随皇上的路线开始逃难。高宗皇帝从建康出逃，一直漂泊在海上。李清照，自己雇船、求人、投亲靠友，带着她和丈夫一生搜集的书籍文物，希望追上皇帝，送给朝廷，</a:t>
            </a:r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但</a:t>
            </a:r>
            <a:r>
              <a:rPr lang="zh-CN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始终没有追上。</a:t>
            </a:r>
            <a:r>
              <a:rPr lang="en-US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1130</a:t>
            </a:r>
            <a:r>
              <a:rPr lang="zh-CN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年，皇上看到身后跟随的人太多不利于逃跑，干脆下令驱散百官。李清照望着龙旗消失在茫茫大海中，更感到无限失望。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239395" y="2101850"/>
            <a:ext cx="833310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  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词人的梦里天帝是和蔼可亲，平易近人的，现实中的帝王是怎样的呢？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75075" y="5812790"/>
            <a:ext cx="15944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不满现实</a:t>
            </a:r>
            <a:endParaRPr lang="zh-CN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u=2998457210,1177958181&amp;fm=27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" y="588010"/>
            <a:ext cx="9030970" cy="5882640"/>
          </a:xfrm>
          <a:prstGeom prst="rect">
            <a:avLst/>
          </a:prstGeom>
        </p:spPr>
      </p:pic>
      <p:sp>
        <p:nvSpPr>
          <p:cNvPr id="10" name="Text Box 2"/>
          <p:cNvSpPr txBox="1"/>
          <p:nvPr/>
        </p:nvSpPr>
        <p:spPr>
          <a:xfrm>
            <a:off x="234315" y="3508057"/>
            <a:ext cx="8820150" cy="28613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“嗟”</a:t>
            </a:r>
            <a:r>
              <a:rPr lang="zh-CN" altLang="zh-CN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字生动地写出了词人彷徨忧虑的神态，</a:t>
            </a: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表达</a:t>
            </a:r>
            <a:r>
              <a:rPr lang="zh-CN" altLang="zh-CN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自己在人生道路上茫然不知所措的叹惋。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“谩”</a:t>
            </a:r>
            <a:r>
              <a:rPr lang="zh-CN" altLang="zh-CN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字流露出心中的哀怨惆怅：一是空有</a:t>
            </a: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才华</a:t>
            </a:r>
            <a:r>
              <a:rPr lang="zh-CN" altLang="zh-CN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，因知音（丈夫）早逝而无人能会意；二是慨叹国难当头，自己身逢乱世，有着对现实无能为力的苦闷。</a:t>
            </a:r>
          </a:p>
        </p:txBody>
      </p:sp>
      <p:sp>
        <p:nvSpPr>
          <p:cNvPr id="11" name="Rectangle 3"/>
          <p:cNvSpPr/>
          <p:nvPr/>
        </p:nvSpPr>
        <p:spPr>
          <a:xfrm>
            <a:off x="855345" y="1503045"/>
            <a:ext cx="49764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我报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路长嗟日暮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，学诗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谩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有惊人句。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239078" y="2246947"/>
            <a:ext cx="8675687" cy="119888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“路长”、“日暮”</a:t>
            </a: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用路途遥远而时光易逝来比喻理想难以实现。</a:t>
            </a: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也是词人晚年孤独无依的痛苦经历。 </a:t>
            </a:r>
          </a:p>
        </p:txBody>
      </p:sp>
      <p:grpSp>
        <p:nvGrpSpPr>
          <p:cNvPr id="3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4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品读悟梦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5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u=3408386238,446333210&amp;fm=27&amp;gp=0"/>
          <p:cNvPicPr>
            <a:picLocks noChangeAspect="1"/>
          </p:cNvPicPr>
          <p:nvPr/>
        </p:nvPicPr>
        <p:blipFill>
          <a:blip r:embed="rId2"/>
          <a:srcRect l="48634" t="55477" r="4796"/>
          <a:stretch>
            <a:fillRect/>
          </a:stretch>
        </p:blipFill>
        <p:spPr>
          <a:xfrm>
            <a:off x="6682105" y="4291965"/>
            <a:ext cx="2238375" cy="2139950"/>
          </a:xfrm>
          <a:prstGeom prst="rect">
            <a:avLst/>
          </a:prstGeom>
        </p:spPr>
      </p:pic>
      <p:grpSp>
        <p:nvGrpSpPr>
          <p:cNvPr id="2" name="组合 4"/>
          <p:cNvGrpSpPr/>
          <p:nvPr/>
        </p:nvGrpSpPr>
        <p:grpSpPr>
          <a:xfrm>
            <a:off x="142978" y="513749"/>
            <a:ext cx="2286000" cy="631825"/>
            <a:chOff x="303" y="1315"/>
            <a:chExt cx="3600" cy="995"/>
          </a:xfrm>
        </p:grpSpPr>
        <p:grpSp>
          <p:nvGrpSpPr>
            <p:cNvPr id="3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资料助读</a:t>
                </a:r>
                <a:endPara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5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6" name="文本框 5"/>
          <p:cNvSpPr txBox="1"/>
          <p:nvPr/>
        </p:nvSpPr>
        <p:spPr>
          <a:xfrm>
            <a:off x="239395" y="1374775"/>
            <a:ext cx="852995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李清照南渡后，不久丈夫赵明诚病死。国破家亡兼夫死，使她生活上和精神上受到很大的打击。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从此，她只身飘泊江南，孤单寂寞地度过她那艰苦岁月的晚年，处于“路长嗟日暮”的困境。但她是一个性格爽直、柔中有刚、不愿受现实生活束缚的人，所以，有时想象的翅膀飞进了另一个世界。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u=3408386238,446333210&amp;fm=27&amp;gp=0"/>
          <p:cNvPicPr>
            <a:picLocks noChangeAspect="1"/>
          </p:cNvPicPr>
          <p:nvPr/>
        </p:nvPicPr>
        <p:blipFill>
          <a:blip r:embed="rId2"/>
          <a:srcRect l="48211" t="55304" r="5417"/>
          <a:stretch>
            <a:fillRect/>
          </a:stretch>
        </p:blipFill>
        <p:spPr>
          <a:xfrm>
            <a:off x="6762115" y="4914265"/>
            <a:ext cx="2228850" cy="1497965"/>
          </a:xfrm>
          <a:prstGeom prst="rect">
            <a:avLst/>
          </a:prstGeom>
        </p:spPr>
      </p:pic>
      <p:sp>
        <p:nvSpPr>
          <p:cNvPr id="2" name="文本占位符 3"/>
          <p:cNvSpPr>
            <a:spLocks noGrp="1"/>
          </p:cNvSpPr>
          <p:nvPr/>
        </p:nvSpPr>
        <p:spPr>
          <a:xfrm>
            <a:off x="90170" y="1442720"/>
            <a:ext cx="8964295" cy="397256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algn="just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她非凡的才华和勤奋，让她在词艺上达到空前的高度，但是在那个奉行“女子无才便是德”的封建专制社会社会却把她当做异类、叛逆、多余。</a:t>
            </a:r>
          </a:p>
          <a:p>
            <a:pPr lvl="0" indent="-342900" algn="just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她关心国家民族的前途，“欲将血泪寄山河”，但身为女子，不能驰骋沙场，也不能上朝议事，也没有朋友能够倾吐心声。</a:t>
            </a:r>
          </a:p>
        </p:txBody>
      </p:sp>
      <p:grpSp>
        <p:nvGrpSpPr>
          <p:cNvPr id="3" name="组合 4"/>
          <p:cNvGrpSpPr/>
          <p:nvPr/>
        </p:nvGrpSpPr>
        <p:grpSpPr>
          <a:xfrm>
            <a:off x="142978" y="513749"/>
            <a:ext cx="2286000" cy="631825"/>
            <a:chOff x="303" y="1315"/>
            <a:chExt cx="3600" cy="995"/>
          </a:xfrm>
        </p:grpSpPr>
        <p:grpSp>
          <p:nvGrpSpPr>
            <p:cNvPr id="4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资料助读</a:t>
                </a:r>
                <a:endPara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5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42978" y="513749"/>
            <a:ext cx="2286000" cy="631825"/>
            <a:chOff x="303" y="1315"/>
            <a:chExt cx="3600" cy="995"/>
          </a:xfrm>
        </p:grpSpPr>
        <p:grpSp>
          <p:nvGrpSpPr>
            <p:cNvPr id="3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资料助读</a:t>
                </a:r>
                <a:endPara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5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1" name="文本占位符 3"/>
          <p:cNvSpPr>
            <a:spLocks noGrp="1"/>
          </p:cNvSpPr>
          <p:nvPr/>
        </p:nvSpPr>
        <p:spPr>
          <a:xfrm>
            <a:off x="161925" y="1553210"/>
            <a:ext cx="8820150" cy="264922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/>
            <a:r>
              <a:rPr lang="en-US" altLang="zh-CN" sz="2400" dirty="0">
                <a:latin typeface="Calibri" panose="020F0502020204030204" charset="0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李清照心系天下，心忧国家。</a:t>
            </a:r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indent="-342900" fontAlgn="auto"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“欲将血泪寄山河”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indent="-342900" fontAlgn="auto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“位卑不敢忘忧国”，</a:t>
            </a:r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indent="-342900" fontAlgn="auto"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“横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戈（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gē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，指兵器）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木兰好女子，老矣不复志千里。但愿相将过淮水！”</a:t>
            </a:r>
            <a:endParaRPr lang="zh-CN" altLang="en-US" sz="3200" dirty="0"/>
          </a:p>
        </p:txBody>
      </p:sp>
      <p:pic>
        <p:nvPicPr>
          <p:cNvPr id="7" name="图片 6" descr="u=3408386238,446333210&amp;fm=27&amp;gp=0"/>
          <p:cNvPicPr>
            <a:picLocks noChangeAspect="1"/>
          </p:cNvPicPr>
          <p:nvPr/>
        </p:nvPicPr>
        <p:blipFill>
          <a:blip r:embed="rId2"/>
          <a:srcRect l="48785" t="55675" r="4358"/>
          <a:stretch>
            <a:fillRect/>
          </a:stretch>
        </p:blipFill>
        <p:spPr>
          <a:xfrm>
            <a:off x="5922010" y="4301490"/>
            <a:ext cx="2908300" cy="2130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u=2707346273,1138502364&amp;fm=27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" y="1515745"/>
            <a:ext cx="8801735" cy="4773295"/>
          </a:xfrm>
          <a:prstGeom prst="rect">
            <a:avLst/>
          </a:prstGeom>
        </p:spPr>
      </p:pic>
      <p:sp>
        <p:nvSpPr>
          <p:cNvPr id="13" name="TextBox 4"/>
          <p:cNvSpPr txBox="1"/>
          <p:nvPr/>
        </p:nvSpPr>
        <p:spPr>
          <a:xfrm>
            <a:off x="685165" y="3771265"/>
            <a:ext cx="41408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哎！我虽有才华，但……                        </a:t>
            </a:r>
            <a:r>
              <a:rPr lang="zh-CN" altLang="en-US" sz="3600" b="1" u="sng" dirty="0">
                <a:solidFill>
                  <a:srgbClr val="1809D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rgbClr val="1809D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14" name="TextBox 5"/>
          <p:cNvSpPr txBox="1"/>
          <p:nvPr/>
        </p:nvSpPr>
        <p:spPr>
          <a:xfrm>
            <a:off x="685165" y="2729230"/>
            <a:ext cx="22561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哎</a:t>
            </a:r>
            <a:r>
              <a:rPr lang="en-US" altLang="zh-CN" sz="28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！ </a:t>
            </a:r>
            <a:r>
              <a:rPr lang="zh-CN" altLang="en-US" sz="28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我 </a:t>
            </a:r>
            <a:r>
              <a:rPr lang="en-US" altLang="zh-CN" sz="28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3600" b="1" u="sng" dirty="0">
                <a:solidFill>
                  <a:srgbClr val="1809D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</a:t>
            </a:r>
            <a:r>
              <a:rPr lang="zh-CN" altLang="en-US" sz="3600" b="1" dirty="0">
                <a:solidFill>
                  <a:srgbClr val="1809D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</a:p>
        </p:txBody>
      </p:sp>
      <p:sp>
        <p:nvSpPr>
          <p:cNvPr id="15" name="TextBox 6"/>
          <p:cNvSpPr txBox="1"/>
          <p:nvPr/>
        </p:nvSpPr>
        <p:spPr>
          <a:xfrm>
            <a:off x="685165" y="1687830"/>
            <a:ext cx="49822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</a:rPr>
              <a:t>请用下列句式说出词人内心的感慨。</a:t>
            </a:r>
          </a:p>
        </p:txBody>
      </p:sp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品读悟梦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14" descr="08acdb235bb5fa10ac34de5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685" y="4320540"/>
            <a:ext cx="3593465" cy="2009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609600" y="1219835"/>
            <a:ext cx="7892415" cy="81534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algn="l"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“九万里风鹏正举。风休住，蓬舟吹取三山去！”</a:t>
            </a:r>
          </a:p>
          <a:p>
            <a:pPr lvl="0" indent="-342900" algn="l">
              <a:lnSpc>
                <a:spcPct val="150000"/>
              </a:lnSpc>
            </a:pPr>
            <a:endParaRPr lang="zh-CN" alt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品读悟梦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8207" name="Rectangle 15"/>
          <p:cNvSpPr/>
          <p:nvPr/>
        </p:nvSpPr>
        <p:spPr>
          <a:xfrm>
            <a:off x="239395" y="2035175"/>
            <a:ext cx="864298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我要像大鹏那样乘万里风高飞远举。风不要停止，把我的轻快小舟吹到仙山去，让我去过那自由自在的生活。“九万里”化用</a:t>
            </a:r>
            <a:r>
              <a:rPr lang="en-US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庄子</a:t>
            </a:r>
            <a:r>
              <a:rPr lang="en-US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逍遥游</a:t>
            </a:r>
            <a:r>
              <a:rPr lang="en-US" altLang="zh-CN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句子，对风进行烘托描绘，境界宏阔。表示了作者有大鹏高飞之志，敢借鹏抟九天的风力，吹到仙山。体现了词人胆气之豪，境界之高。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239395" y="4448810"/>
            <a:ext cx="524129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词人运用典故委婉地表达了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作者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虽遭磨难，依然寻觅幸福，向往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自由、光明、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美好。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笔力雄健，气势豪迈！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4"/>
          <p:cNvGrpSpPr/>
          <p:nvPr/>
        </p:nvGrpSpPr>
        <p:grpSpPr>
          <a:xfrm>
            <a:off x="77075" y="579652"/>
            <a:ext cx="2286000" cy="631825"/>
            <a:chOff x="303" y="1315"/>
            <a:chExt cx="3600" cy="995"/>
          </a:xfrm>
        </p:grpSpPr>
        <p:grpSp>
          <p:nvGrpSpPr>
            <p:cNvPr id="13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1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9" name="任意多边形 45"/>
              <p:cNvSpPr/>
              <p:nvPr/>
            </p:nvSpPr>
            <p:spPr bwMode="auto">
              <a:xfrm>
                <a:off x="1010789" y="325868"/>
                <a:ext cx="2112335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导入新课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4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22" name="Text Box 8"/>
          <p:cNvSpPr txBox="1"/>
          <p:nvPr/>
        </p:nvSpPr>
        <p:spPr>
          <a:xfrm>
            <a:off x="230561" y="1688581"/>
            <a:ext cx="4042860" cy="35998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3200" dirty="0" smtClean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同学们，你们心中有没有住着一个女神？她是谁？她为什么是你心中的女神？</a:t>
            </a:r>
            <a:endParaRPr lang="en-US" altLang="zh-CN" sz="24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老师心中也有一个女神，她就是李清照，你们想知道为什么吗？</a:t>
            </a:r>
            <a:endParaRPr lang="zh-CN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6386" name="Picture 2" descr="http://imgtu.5011.net/uploads/content/20170222/57589214877289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3257" y="1763485"/>
            <a:ext cx="3816221" cy="379755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/>
          <p:nvPr/>
        </p:nvSpPr>
        <p:spPr>
          <a:xfrm>
            <a:off x="521335" y="1191895"/>
            <a:ext cx="823722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方正隶二简体" pitchFamily="65" charset="-122"/>
                <a:ea typeface="方正隶二简体" pitchFamily="65" charset="-122"/>
              </a:rPr>
              <a:t>  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她幻想出一条能使精神有所寄托的道路，以求摆脱人间那前路茫茫、看不到任何希望的境况。于是梦跨云雾，渡天河，归帝宫，乘万里风到仙山去。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品读悟梦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pic>
        <p:nvPicPr>
          <p:cNvPr id="9217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995" y="4223385"/>
            <a:ext cx="5173345" cy="2212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2"/>
          <p:cNvSpPr txBox="1"/>
          <p:nvPr/>
        </p:nvSpPr>
        <p:spPr>
          <a:xfrm>
            <a:off x="520700" y="2914650"/>
            <a:ext cx="823722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这样豪迈的气概，不凡的壮举，就使这首词显示出浪漫的情调，豪放的风格，而和她的其他词作风格迥然不同。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拓展延伸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pic>
        <p:nvPicPr>
          <p:cNvPr id="11265" name="Picture 2" descr="http://news.shm.com.cn/images/2007-05/26/xin_26050426153185131226.jpg"/>
          <p:cNvPicPr>
            <a:picLocks noGrp="1" noChangeAspect="1"/>
          </p:cNvPicPr>
          <p:nvPr>
            <p:ph type="body"/>
          </p:nvPr>
        </p:nvPicPr>
        <p:blipFill>
          <a:blip r:embed="rId2"/>
          <a:stretch>
            <a:fillRect/>
          </a:stretch>
        </p:blipFill>
        <p:spPr>
          <a:xfrm>
            <a:off x="758825" y="1843088"/>
            <a:ext cx="7561263" cy="4064000"/>
          </a:xfrm>
          <a:ln>
            <a:solidFill>
              <a:srgbClr val="FF0000"/>
            </a:solidFill>
            <a:miter/>
          </a:ln>
        </p:spPr>
      </p:pic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8320247" y="1678623"/>
            <a:ext cx="613410" cy="4392613"/>
          </a:xfrm>
          <a:prstGeom prst="rect">
            <a:avLst/>
          </a:prstGeom>
          <a:gradFill rotWithShape="1">
            <a:gsLst>
              <a:gs pos="0">
                <a:srgbClr val="C0504D">
                  <a:alpha val="89999"/>
                </a:srgbClr>
              </a:gs>
              <a:gs pos="50000">
                <a:schemeClr val="bg1"/>
              </a:gs>
              <a:gs pos="100000">
                <a:srgbClr val="C0504D">
                  <a:alpha val="89999"/>
                </a:srgb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vert="eaVert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          早 期 作 品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             </a:t>
            </a:r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145575" y="1714818"/>
            <a:ext cx="613410" cy="4319588"/>
          </a:xfrm>
          <a:prstGeom prst="rect">
            <a:avLst/>
          </a:prstGeom>
          <a:gradFill rotWithShape="1">
            <a:gsLst>
              <a:gs pos="0">
                <a:srgbClr val="C0504D">
                  <a:alpha val="89999"/>
                </a:srgbClr>
              </a:gs>
              <a:gs pos="50000">
                <a:schemeClr val="bg1"/>
              </a:gs>
              <a:gs pos="100000">
                <a:srgbClr val="C0504D">
                  <a:alpha val="89999"/>
                </a:srgb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vert="eaVert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          婉 约 风 格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3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4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5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拓展延伸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1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2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3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pic>
        <p:nvPicPr>
          <p:cNvPr id="12289" name="Picture 4" descr="http://image2.sina.com.cn/lx/x/2007/0209/U1798P8T1D394478F62DT200702091026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55" y="1529715"/>
            <a:ext cx="3497580" cy="413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4284980" y="1850390"/>
            <a:ext cx="4614545" cy="3489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vert="eaVert" wrap="square">
            <a:spAutoFit/>
          </a:bodyPr>
          <a:lstStyle/>
          <a:p>
            <a:pPr marR="0" defTabSz="914400" fontAlgn="auto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薄雾浓云愁永昼，</a:t>
            </a:r>
          </a:p>
          <a:p>
            <a:pPr marR="0" defTabSz="914400" fontAlgn="auto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瑞脑消金兽。</a:t>
            </a: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</a:rPr>
              <a:t/>
            </a:r>
            <a:b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</a:rPr>
            </a:b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佳节又重阳，</a:t>
            </a:r>
          </a:p>
          <a:p>
            <a:pPr marR="0" defTabSz="914400" fontAlgn="auto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玉枕纱厨，半夜凉初透。</a:t>
            </a: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</a:rPr>
              <a:t/>
            </a:r>
            <a:b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</a:rPr>
            </a:b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东篱把酒黄昏后，</a:t>
            </a:r>
          </a:p>
          <a:p>
            <a:pPr marR="0" defTabSz="914400" fontAlgn="auto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有暗香盈袖。</a:t>
            </a:r>
          </a:p>
          <a:p>
            <a:pPr marR="0" defTabSz="914400" fontAlgn="auto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莫道不消魂，</a:t>
            </a:r>
          </a:p>
          <a:p>
            <a:pPr marR="0" defTabSz="914400" fontAlgn="auto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帘卷西风，人比黄花瘦。</a:t>
            </a:r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4284980" y="1273810"/>
            <a:ext cx="4615180" cy="57658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婉 约 风 格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4284980" y="5339715"/>
            <a:ext cx="4615180" cy="57658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晚 期 作 品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12293" name="WordArt 10"/>
          <p:cNvSpPr>
            <a:spLocks noTextEdit="1"/>
          </p:cNvSpPr>
          <p:nvPr/>
        </p:nvSpPr>
        <p:spPr>
          <a:xfrm rot="5400000">
            <a:off x="2192655" y="2807335"/>
            <a:ext cx="2446338" cy="531813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7486"/>
              </a:avLst>
            </a:prstTxWarp>
            <a:normAutofit fontScale="95000"/>
          </a:bodyPr>
          <a:lstStyle/>
          <a:p>
            <a:pPr algn="ctr" eaLnBrk="0" hangingPunct="0"/>
            <a:r>
              <a:rPr lang="zh-CN" altLang="en-US" sz="3200" b="1">
                <a:solidFill>
                  <a:srgbClr val="FF66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醉花阴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520700" y="1758950"/>
            <a:ext cx="75984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我眼里的“李清照”是一个</a:t>
            </a:r>
            <a:r>
              <a:rPr lang="zh-CN" altLang="en-US" sz="2800" b="1" u="sng" dirty="0">
                <a:latin typeface="微软雅黑" panose="020B0503020204020204" charset="-122"/>
                <a:ea typeface="微软雅黑" panose="020B0503020204020204" charset="-122"/>
              </a:rPr>
              <a:t>               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的女子！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843213" y="428625"/>
            <a:ext cx="185737" cy="493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读懂词人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pic>
        <p:nvPicPr>
          <p:cNvPr id="11" name="Picture 3" descr="rwp0011"/>
          <p:cNvPicPr>
            <a:picLocks noChangeAspect="1"/>
          </p:cNvPicPr>
          <p:nvPr/>
        </p:nvPicPr>
        <p:blipFill>
          <a:blip r:embed="rId2" cstate="print">
            <a:lum bright="-12000"/>
          </a:blip>
          <a:stretch>
            <a:fillRect/>
          </a:stretch>
        </p:blipFill>
        <p:spPr>
          <a:xfrm>
            <a:off x="6366510" y="3599815"/>
            <a:ext cx="2734945" cy="28365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内容占位符 2"/>
          <p:cNvSpPr>
            <a:spLocks noGrp="1"/>
          </p:cNvSpPr>
          <p:nvPr/>
        </p:nvSpPr>
        <p:spPr>
          <a:xfrm>
            <a:off x="520700" y="3409950"/>
            <a:ext cx="6413500" cy="225044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fontAlgn="auto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有着女儿的柔情，又有着男儿豪气的女子！</a:t>
            </a:r>
          </a:p>
          <a:p>
            <a:pPr lvl="0" indent="-342900" fontAlgn="auto">
              <a:lnSpc>
                <a:spcPct val="150000"/>
              </a:lnSpc>
              <a:buNone/>
            </a:pPr>
            <a:r>
              <a:rPr lang="zh-CN" altLang="zh-CN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有着横溢的才华，又有着</a:t>
            </a: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家国</a:t>
            </a:r>
            <a:r>
              <a:rPr lang="zh-CN" altLang="zh-CN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情怀的女子</a:t>
            </a: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！</a:t>
            </a:r>
          </a:p>
          <a:p>
            <a:pPr lvl="0" indent="-342900" fontAlgn="auto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虽然颠沛流离但是执着追求的女子！</a:t>
            </a:r>
          </a:p>
          <a:p>
            <a:pPr lvl="0" indent="-342900" fontAlgn="auto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她就是老师心中的女神！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519388495,836371063&amp;fm=27&amp;gp=0"/>
          <p:cNvPicPr>
            <a:picLocks noChangeAspect="1"/>
          </p:cNvPicPr>
          <p:nvPr/>
        </p:nvPicPr>
        <p:blipFill>
          <a:blip r:embed="rId2"/>
          <a:srcRect l="53802"/>
          <a:stretch>
            <a:fillRect/>
          </a:stretch>
        </p:blipFill>
        <p:spPr>
          <a:xfrm>
            <a:off x="6689090" y="2773680"/>
            <a:ext cx="2005965" cy="3465195"/>
          </a:xfrm>
          <a:prstGeom prst="rect">
            <a:avLst/>
          </a:prstGeom>
        </p:spPr>
      </p:pic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03083" y="332026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课堂练习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00" name="文本框 99"/>
          <p:cNvSpPr txBox="1"/>
          <p:nvPr/>
        </p:nvSpPr>
        <p:spPr>
          <a:xfrm>
            <a:off x="520700" y="1666875"/>
            <a:ext cx="764921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 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下片哪一句是对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“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殷勤问我归何处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”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的回答？该句表达了词人怎样的情感？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52195" y="3352800"/>
            <a:ext cx="515683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我报路长皆日暮，学诗谩有惊人句。表达了词人晚年在现实生活中孤独无依、奋力挣扎的苦闷和对现实的强烈不满。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60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588010"/>
            <a:ext cx="8834120" cy="5597525"/>
          </a:xfrm>
          <a:prstGeom prst="rect">
            <a:avLst/>
          </a:prstGeom>
        </p:spPr>
      </p:pic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03083" y="332026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00" name="文本框 99"/>
          <p:cNvSpPr txBox="1"/>
          <p:nvPr/>
        </p:nvSpPr>
        <p:spPr>
          <a:xfrm>
            <a:off x="2240280" y="2452370"/>
            <a:ext cx="6600825" cy="35077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 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词人为我们描述了一个浪漫仙境，表达了怀才不遇和国难当头，身逢乱世，对现实无能为力的苦闷。但结尾运用典故委婉地表达了自己虽遭磨难，依然寻觅幸福，向往自由、光明、美好的情感。语言豪迈，格调雄奇，是李清照词作中最为独特的一首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76)"/>
          <p:cNvPicPr>
            <a:picLocks noChangeAspect="1"/>
          </p:cNvPicPr>
          <p:nvPr/>
        </p:nvPicPr>
        <p:blipFill>
          <a:blip r:embed="rId2"/>
          <a:srcRect b="2524"/>
          <a:stretch>
            <a:fillRect/>
          </a:stretch>
        </p:blipFill>
        <p:spPr>
          <a:xfrm>
            <a:off x="142875" y="1601470"/>
            <a:ext cx="8866505" cy="4635500"/>
          </a:xfrm>
          <a:prstGeom prst="rect">
            <a:avLst/>
          </a:prstGeom>
        </p:spPr>
      </p:pic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03083" y="332026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作业布置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00" name="文本框 99"/>
          <p:cNvSpPr txBox="1"/>
          <p:nvPr/>
        </p:nvSpPr>
        <p:spPr>
          <a:xfrm>
            <a:off x="520700" y="1900555"/>
            <a:ext cx="6219190" cy="13836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  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课外诵读李清照的其他词作。如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《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一剪梅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》《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声声慢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》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等。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/>
          <p:nvPr/>
        </p:nvSpPr>
        <p:spPr>
          <a:xfrm>
            <a:off x="142558" y="1291590"/>
            <a:ext cx="3887787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天接云涛连晓雾，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星河欲转千帆舞。</a:t>
            </a:r>
            <a:b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仿佛梦魂归帝所，</a:t>
            </a:r>
            <a:b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闻天语，殷勤问我归何处。</a:t>
            </a:r>
          </a:p>
          <a:p>
            <a:pPr fontAlgn="auto"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我报路长嗟日暮，</a:t>
            </a:r>
            <a:b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学诗谩有惊人句。</a:t>
            </a:r>
            <a:b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九万里风鹏正举。</a:t>
            </a:r>
            <a:b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风休住，蓬舟吹取三山去。</a:t>
            </a:r>
          </a:p>
        </p:txBody>
      </p:sp>
      <p:sp>
        <p:nvSpPr>
          <p:cNvPr id="88067" name="Rectangle 3"/>
          <p:cNvSpPr/>
          <p:nvPr/>
        </p:nvSpPr>
        <p:spPr>
          <a:xfrm>
            <a:off x="5975350" y="1833245"/>
            <a:ext cx="14598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意境辽阔</a:t>
            </a:r>
          </a:p>
        </p:txBody>
      </p:sp>
      <p:sp>
        <p:nvSpPr>
          <p:cNvPr id="88069" name="Rectangle 5"/>
          <p:cNvSpPr/>
          <p:nvPr/>
        </p:nvSpPr>
        <p:spPr>
          <a:xfrm>
            <a:off x="5975350" y="2781300"/>
            <a:ext cx="14598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浪漫色彩</a:t>
            </a:r>
          </a:p>
        </p:txBody>
      </p:sp>
      <p:sp>
        <p:nvSpPr>
          <p:cNvPr id="88071" name="Rectangle 7"/>
          <p:cNvSpPr/>
          <p:nvPr/>
        </p:nvSpPr>
        <p:spPr>
          <a:xfrm>
            <a:off x="5950585" y="5248910"/>
            <a:ext cx="14039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格调雄奇</a:t>
            </a:r>
          </a:p>
        </p:txBody>
      </p:sp>
      <p:sp>
        <p:nvSpPr>
          <p:cNvPr id="88072" name="Rectangle 8"/>
          <p:cNvSpPr/>
          <p:nvPr/>
        </p:nvSpPr>
        <p:spPr>
          <a:xfrm>
            <a:off x="4279265" y="4392295"/>
            <a:ext cx="8655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抒情 </a:t>
            </a:r>
          </a:p>
        </p:txBody>
      </p:sp>
      <p:sp>
        <p:nvSpPr>
          <p:cNvPr id="10246" name="AutoShape 9"/>
          <p:cNvSpPr/>
          <p:nvPr/>
        </p:nvSpPr>
        <p:spPr>
          <a:xfrm flipH="1">
            <a:off x="3874135" y="1772603"/>
            <a:ext cx="215900" cy="1727200"/>
          </a:xfrm>
          <a:prstGeom prst="leftBrace">
            <a:avLst>
              <a:gd name="adj1" fmla="val 66629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fontAlgn="auto" hangingPunct="0"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7" name="AutoShape 10"/>
          <p:cNvSpPr/>
          <p:nvPr/>
        </p:nvSpPr>
        <p:spPr>
          <a:xfrm flipH="1">
            <a:off x="3874135" y="4392295"/>
            <a:ext cx="215900" cy="1800225"/>
          </a:xfrm>
          <a:prstGeom prst="leftBrace">
            <a:avLst>
              <a:gd name="adj1" fmla="val 69446"/>
              <a:gd name="adj2" fmla="val 48417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fontAlgn="auto" hangingPunct="0"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8" name="Rectangle 11"/>
          <p:cNvSpPr/>
          <p:nvPr/>
        </p:nvSpPr>
        <p:spPr>
          <a:xfrm>
            <a:off x="3333115" y="693420"/>
            <a:ext cx="24784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渔家傲   李清照</a:t>
            </a:r>
          </a:p>
        </p:txBody>
      </p:sp>
      <p:sp>
        <p:nvSpPr>
          <p:cNvPr id="88076" name="Rectangle 12"/>
          <p:cNvSpPr/>
          <p:nvPr/>
        </p:nvSpPr>
        <p:spPr>
          <a:xfrm>
            <a:off x="8102600" y="3885248"/>
            <a:ext cx="649288" cy="230695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豪迈情怀 </a:t>
            </a:r>
          </a:p>
        </p:txBody>
      </p:sp>
      <p:sp>
        <p:nvSpPr>
          <p:cNvPr id="88077" name="Rectangle 13"/>
          <p:cNvSpPr/>
          <p:nvPr/>
        </p:nvSpPr>
        <p:spPr>
          <a:xfrm>
            <a:off x="8102283" y="1291590"/>
            <a:ext cx="576262" cy="230695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浪漫梦境</a:t>
            </a:r>
          </a:p>
        </p:txBody>
      </p:sp>
      <p:sp>
        <p:nvSpPr>
          <p:cNvPr id="88079" name="Rectangle 15"/>
          <p:cNvSpPr/>
          <p:nvPr/>
        </p:nvSpPr>
        <p:spPr>
          <a:xfrm>
            <a:off x="4281805" y="5247640"/>
            <a:ext cx="8636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典故</a:t>
            </a:r>
          </a:p>
        </p:txBody>
      </p:sp>
      <p:sp>
        <p:nvSpPr>
          <p:cNvPr id="88080" name="Rectangle 16"/>
          <p:cNvSpPr/>
          <p:nvPr/>
        </p:nvSpPr>
        <p:spPr>
          <a:xfrm>
            <a:off x="4281805" y="2781300"/>
            <a:ext cx="8629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想象</a:t>
            </a:r>
          </a:p>
        </p:txBody>
      </p:sp>
      <p:sp>
        <p:nvSpPr>
          <p:cNvPr id="10254" name="Line 19"/>
          <p:cNvSpPr/>
          <p:nvPr/>
        </p:nvSpPr>
        <p:spPr>
          <a:xfrm>
            <a:off x="4281805" y="5247323"/>
            <a:ext cx="93662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0255" name="Line 20"/>
          <p:cNvSpPr/>
          <p:nvPr/>
        </p:nvSpPr>
        <p:spPr>
          <a:xfrm>
            <a:off x="4281805" y="2636838"/>
            <a:ext cx="93662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88087" name="Rectangle 23"/>
          <p:cNvSpPr/>
          <p:nvPr/>
        </p:nvSpPr>
        <p:spPr>
          <a:xfrm>
            <a:off x="5926455" y="4392295"/>
            <a:ext cx="14522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6600"/>
                </a:solidFill>
                <a:latin typeface="微软雅黑" panose="020B0503020204020204" charset="-122"/>
                <a:ea typeface="微软雅黑" panose="020B0503020204020204" charset="-122"/>
              </a:rPr>
              <a:t>语言豪迈</a:t>
            </a:r>
          </a:p>
        </p:txBody>
      </p:sp>
      <p:sp>
        <p:nvSpPr>
          <p:cNvPr id="88088" name="Rectangle 24"/>
          <p:cNvSpPr/>
          <p:nvPr/>
        </p:nvSpPr>
        <p:spPr>
          <a:xfrm>
            <a:off x="4281805" y="1833245"/>
            <a:ext cx="8629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描述</a:t>
            </a:r>
          </a:p>
        </p:txBody>
      </p:sp>
      <p:grpSp>
        <p:nvGrpSpPr>
          <p:cNvPr id="6" name="组合 4"/>
          <p:cNvGrpSpPr/>
          <p:nvPr/>
        </p:nvGrpSpPr>
        <p:grpSpPr>
          <a:xfrm>
            <a:off x="142978" y="587890"/>
            <a:ext cx="2286000" cy="631825"/>
            <a:chOff x="303" y="1315"/>
            <a:chExt cx="3600" cy="995"/>
          </a:xfrm>
        </p:grpSpPr>
        <p:grpSp>
          <p:nvGrpSpPr>
            <p:cNvPr id="7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8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板书设计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1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8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/>
      <p:bldP spid="88069" grpId="0"/>
      <p:bldP spid="88071" grpId="0"/>
      <p:bldP spid="88072" grpId="0"/>
      <p:bldP spid="88077" grpId="0"/>
      <p:bldP spid="88079" grpId="0"/>
      <p:bldP spid="88080" grpId="0"/>
      <p:bldP spid="88087" grpId="0"/>
      <p:bldP spid="8808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3"/>
          <p:cNvSpPr>
            <a:spLocks noChangeArrowheads="1"/>
          </p:cNvSpPr>
          <p:nvPr/>
        </p:nvSpPr>
        <p:spPr bwMode="auto">
          <a:xfrm>
            <a:off x="3552376" y="4265203"/>
            <a:ext cx="345424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谢 谢！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4"/>
          <p:cNvGrpSpPr/>
          <p:nvPr/>
        </p:nvGrpSpPr>
        <p:grpSpPr>
          <a:xfrm>
            <a:off x="76835" y="579755"/>
            <a:ext cx="2026285" cy="631825"/>
            <a:chOff x="303" y="1315"/>
            <a:chExt cx="4131" cy="995"/>
          </a:xfrm>
        </p:grpSpPr>
        <p:grpSp>
          <p:nvGrpSpPr>
            <p:cNvPr id="19" name="组合 18"/>
            <p:cNvGrpSpPr/>
            <p:nvPr/>
          </p:nvGrpSpPr>
          <p:grpSpPr>
            <a:xfrm>
              <a:off x="898" y="1383"/>
              <a:ext cx="3536" cy="883"/>
              <a:chOff x="903371" y="249943"/>
              <a:chExt cx="2721125" cy="679699"/>
            </a:xfrm>
          </p:grpSpPr>
          <p:sp>
            <p:nvSpPr>
              <p:cNvPr id="28" name="任意多边形 44"/>
              <p:cNvSpPr/>
              <p:nvPr/>
            </p:nvSpPr>
            <p:spPr bwMode="auto">
              <a:xfrm>
                <a:off x="903371" y="249943"/>
                <a:ext cx="2721125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9" name="任意多边形 45"/>
              <p:cNvSpPr/>
              <p:nvPr/>
            </p:nvSpPr>
            <p:spPr bwMode="auto">
              <a:xfrm>
                <a:off x="1010789" y="325868"/>
                <a:ext cx="2561486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作者名片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20" name="Text Box 8"/>
          <p:cNvSpPr txBox="1"/>
          <p:nvPr/>
        </p:nvSpPr>
        <p:spPr>
          <a:xfrm>
            <a:off x="4252054" y="1259373"/>
            <a:ext cx="4360101" cy="47078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李清照，字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易安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，号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易安居士</a:t>
            </a: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南北宋之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交女词人</a:t>
            </a: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婉约词派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代表</a:t>
            </a: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被誉为</a:t>
            </a: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</a:rPr>
              <a:t>“千古第一才女”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 </a:t>
            </a:r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en-US" altLang="zh-CN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zh-CN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北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宋灭亡，李清照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流亡</a:t>
            </a:r>
            <a:r>
              <a:rPr lang="zh-CN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到南方，丈夫去世，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漂泊无依。曾跟随皇帝海上逃难，历尽风涛之险。</a:t>
            </a:r>
            <a:endParaRPr lang="zh-CN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" name="Picture 10" descr="rwp0011"/>
          <p:cNvPicPr>
            <a:picLocks noChangeAspect="1"/>
          </p:cNvPicPr>
          <p:nvPr/>
        </p:nvPicPr>
        <p:blipFill>
          <a:blip r:embed="rId2" cstate="print">
            <a:lum bright="-12000"/>
          </a:blip>
          <a:stretch>
            <a:fillRect/>
          </a:stretch>
        </p:blipFill>
        <p:spPr>
          <a:xfrm>
            <a:off x="807568" y="1483567"/>
            <a:ext cx="2951162" cy="41801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矩形 4"/>
          <p:cNvSpPr/>
          <p:nvPr/>
        </p:nvSpPr>
        <p:spPr>
          <a:xfrm>
            <a:off x="3437255" y="1405890"/>
            <a:ext cx="520446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李清照词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</a:rPr>
              <a:t>清新委婉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</a:rPr>
              <a:t>感情真挚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</a:rPr>
              <a:t>前期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反映闺中生活感情，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</a:rPr>
              <a:t>清丽明快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。如：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如梦令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</a:rPr>
              <a:t>后期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变为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</a:rPr>
              <a:t>凄凉悲痛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。如：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醉花阴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》《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一剪梅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》《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声声慢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等。文学创作具鲜明独特的艺术风格，称“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体 ”她居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_______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派之首，她的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="1" u="sng" dirty="0"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，主张“词，别是一家”。</a:t>
            </a:r>
          </a:p>
        </p:txBody>
      </p:sp>
      <p:pic>
        <p:nvPicPr>
          <p:cNvPr id="409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45" y="1945005"/>
            <a:ext cx="2788285" cy="3444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9" name="Rectangle 17"/>
          <p:cNvSpPr/>
          <p:nvPr/>
        </p:nvSpPr>
        <p:spPr>
          <a:xfrm>
            <a:off x="6694170" y="4267200"/>
            <a:ext cx="8661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婉约</a:t>
            </a:r>
          </a:p>
        </p:txBody>
      </p:sp>
      <p:sp>
        <p:nvSpPr>
          <p:cNvPr id="3090" name="Rectangle 18"/>
          <p:cNvSpPr/>
          <p:nvPr/>
        </p:nvSpPr>
        <p:spPr>
          <a:xfrm>
            <a:off x="4306570" y="4267200"/>
            <a:ext cx="8464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易安</a:t>
            </a:r>
          </a:p>
        </p:txBody>
      </p:sp>
      <p:sp>
        <p:nvSpPr>
          <p:cNvPr id="3091" name="Rectangle 19"/>
          <p:cNvSpPr/>
          <p:nvPr/>
        </p:nvSpPr>
        <p:spPr>
          <a:xfrm>
            <a:off x="4551045" y="4838065"/>
            <a:ext cx="8407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词论</a:t>
            </a:r>
          </a:p>
        </p:txBody>
      </p:sp>
      <p:grpSp>
        <p:nvGrpSpPr>
          <p:cNvPr id="17" name="组合 4"/>
          <p:cNvGrpSpPr/>
          <p:nvPr/>
        </p:nvGrpSpPr>
        <p:grpSpPr>
          <a:xfrm>
            <a:off x="76835" y="579755"/>
            <a:ext cx="2050415" cy="631825"/>
            <a:chOff x="303" y="1315"/>
            <a:chExt cx="4131" cy="995"/>
          </a:xfrm>
        </p:grpSpPr>
        <p:grpSp>
          <p:nvGrpSpPr>
            <p:cNvPr id="19" name="组合 18"/>
            <p:cNvGrpSpPr/>
            <p:nvPr/>
          </p:nvGrpSpPr>
          <p:grpSpPr>
            <a:xfrm>
              <a:off x="898" y="1383"/>
              <a:ext cx="3536" cy="883"/>
              <a:chOff x="903371" y="249943"/>
              <a:chExt cx="2721125" cy="679699"/>
            </a:xfrm>
          </p:grpSpPr>
          <p:sp>
            <p:nvSpPr>
              <p:cNvPr id="28" name="任意多边形 44"/>
              <p:cNvSpPr/>
              <p:nvPr/>
            </p:nvSpPr>
            <p:spPr bwMode="auto">
              <a:xfrm>
                <a:off x="903371" y="249943"/>
                <a:ext cx="2721125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9" name="任意多边形 45"/>
              <p:cNvSpPr/>
              <p:nvPr/>
            </p:nvSpPr>
            <p:spPr bwMode="auto">
              <a:xfrm>
                <a:off x="1010789" y="325868"/>
                <a:ext cx="2561486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作者名片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9" grpId="0"/>
      <p:bldP spid="3090" grpId="0"/>
      <p:bldP spid="30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2017年下（八上）\好看的幻灯片背景\timg (30).jpg"/>
          <p:cNvPicPr>
            <a:picLocks noChangeAspect="1" noChangeArrowheads="1"/>
          </p:cNvPicPr>
          <p:nvPr/>
        </p:nvPicPr>
        <p:blipFill>
          <a:blip r:embed="rId2" cstate="print"/>
          <a:srcRect l="925" t="9477" r="2216" b="5574"/>
          <a:stretch>
            <a:fillRect/>
          </a:stretch>
        </p:blipFill>
        <p:spPr bwMode="auto">
          <a:xfrm>
            <a:off x="0" y="1362269"/>
            <a:ext cx="8994710" cy="4935894"/>
          </a:xfrm>
          <a:prstGeom prst="rect">
            <a:avLst/>
          </a:prstGeom>
          <a:noFill/>
        </p:spPr>
      </p:pic>
      <p:grpSp>
        <p:nvGrpSpPr>
          <p:cNvPr id="2" name="组合 4"/>
          <p:cNvGrpSpPr/>
          <p:nvPr/>
        </p:nvGrpSpPr>
        <p:grpSpPr>
          <a:xfrm>
            <a:off x="76835" y="579755"/>
            <a:ext cx="2192655" cy="631825"/>
            <a:chOff x="303" y="1315"/>
            <a:chExt cx="4131" cy="995"/>
          </a:xfrm>
        </p:grpSpPr>
        <p:grpSp>
          <p:nvGrpSpPr>
            <p:cNvPr id="3" name="组合 18"/>
            <p:cNvGrpSpPr/>
            <p:nvPr/>
          </p:nvGrpSpPr>
          <p:grpSpPr>
            <a:xfrm>
              <a:off x="898" y="1383"/>
              <a:ext cx="3536" cy="883"/>
              <a:chOff x="903371" y="249943"/>
              <a:chExt cx="2721125" cy="679699"/>
            </a:xfrm>
          </p:grpSpPr>
          <p:sp>
            <p:nvSpPr>
              <p:cNvPr id="28" name="任意多边形 44"/>
              <p:cNvSpPr/>
              <p:nvPr/>
            </p:nvSpPr>
            <p:spPr bwMode="auto">
              <a:xfrm>
                <a:off x="903371" y="249943"/>
                <a:ext cx="2721125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9" name="任意多边形 45"/>
              <p:cNvSpPr/>
              <p:nvPr/>
            </p:nvSpPr>
            <p:spPr bwMode="auto">
              <a:xfrm>
                <a:off x="1010789" y="325868"/>
                <a:ext cx="2561486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文体常识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4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6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7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0" name="TextBox 1"/>
          <p:cNvSpPr txBox="1"/>
          <p:nvPr/>
        </p:nvSpPr>
        <p:spPr>
          <a:xfrm>
            <a:off x="860901" y="2031401"/>
            <a:ext cx="7272338" cy="34150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词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又称长短句，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隋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唐兴起，宋代进入全盛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，是配合宴乐乐曲而填写的歌诗。每首词都有一个调名，称“词牌”。词牌是词的调子的名称，不同的词牌在总句数、句数，每句的字数、平仄上都有规定。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2017年下（八上）\好看的幻灯片背景\图片1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5320" y="1431936"/>
            <a:ext cx="8873412" cy="4893390"/>
          </a:xfrm>
          <a:prstGeom prst="rect">
            <a:avLst/>
          </a:prstGeom>
          <a:noFill/>
        </p:spPr>
      </p:pic>
      <p:sp>
        <p:nvSpPr>
          <p:cNvPr id="78" name="TextBox 77"/>
          <p:cNvSpPr txBox="1"/>
          <p:nvPr/>
        </p:nvSpPr>
        <p:spPr>
          <a:xfrm>
            <a:off x="5489266" y="4002288"/>
            <a:ext cx="90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grpSp>
        <p:nvGrpSpPr>
          <p:cNvPr id="66" name="组合 4"/>
          <p:cNvGrpSpPr/>
          <p:nvPr/>
        </p:nvGrpSpPr>
        <p:grpSpPr>
          <a:xfrm>
            <a:off x="77075" y="579652"/>
            <a:ext cx="2286000" cy="631825"/>
            <a:chOff x="303" y="1315"/>
            <a:chExt cx="3600" cy="995"/>
          </a:xfrm>
        </p:grpSpPr>
        <p:grpSp>
          <p:nvGrpSpPr>
            <p:cNvPr id="68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74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75" name="任意多边形 45"/>
              <p:cNvSpPr/>
              <p:nvPr/>
            </p:nvSpPr>
            <p:spPr bwMode="auto">
              <a:xfrm>
                <a:off x="1003093" y="317365"/>
                <a:ext cx="2112335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诵读感知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69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71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1" name="Text Box 3"/>
          <p:cNvSpPr>
            <a:spLocks noGrp="1"/>
          </p:cNvSpPr>
          <p:nvPr/>
        </p:nvSpPr>
        <p:spPr>
          <a:xfrm>
            <a:off x="2734945" y="1566545"/>
            <a:ext cx="5854065" cy="440944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algn="ctr" eaLnBrk="1" hangingPunct="1">
              <a:lnSpc>
                <a:spcPct val="150000"/>
              </a:lnSpc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渔</a:t>
            </a: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家傲</a:t>
            </a:r>
          </a:p>
          <a:p>
            <a:pPr lvl="0" indent="-342900" algn="ctr" eaLnBrk="1" hangingPunct="1">
              <a:lnSpc>
                <a:spcPct val="150000"/>
              </a:lnSpc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李</a:t>
            </a: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清照</a:t>
            </a:r>
          </a:p>
          <a:p>
            <a:pPr lvl="0" indent="-342900" algn="just" eaLnBrk="1" hangingPunct="1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    </a:t>
            </a:r>
            <a:r>
              <a:rPr lang="zh-CN" altLang="en-US" sz="2400" b="1" dirty="0" smtClean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   天</a:t>
            </a: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接云涛连晓雾，星河欲转千帆舞。仿佛梦魂归帝所，闻天语，</a:t>
            </a:r>
            <a:r>
              <a:rPr lang="zh-CN" altLang="en-US" sz="2400" b="1" dirty="0" smtClean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殷</a:t>
            </a:r>
            <a:r>
              <a:rPr lang="zh-CN" altLang="en-US" sz="2400" b="1" dirty="0" smtClean="0">
                <a:solidFill>
                  <a:srgbClr val="FF0000"/>
                </a:solidFill>
                <a:latin typeface="Century Gothic" panose="020B0502020202020204" charset="0"/>
                <a:ea typeface="微软雅黑" panose="020B0503020204020204" charset="-122"/>
              </a:rPr>
              <a:t>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Century Gothic" panose="020B0502020202020204" charset="0"/>
                <a:ea typeface="微软雅黑" panose="020B0503020204020204" charset="-122"/>
              </a:rPr>
              <a:t>yīn</a:t>
            </a:r>
            <a:r>
              <a:rPr lang="zh-CN" altLang="en-US" sz="2400" b="1" dirty="0" smtClean="0">
                <a:solidFill>
                  <a:srgbClr val="FF0000"/>
                </a:solidFill>
                <a:latin typeface="Century Gothic" panose="020B0502020202020204" charset="0"/>
                <a:ea typeface="微软雅黑" panose="020B0503020204020204" charset="-122"/>
              </a:rPr>
              <a:t>）</a:t>
            </a:r>
            <a:r>
              <a:rPr lang="zh-CN" altLang="en-US" sz="2400" b="1" dirty="0" smtClean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勤</a:t>
            </a: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问我归何处。</a:t>
            </a:r>
          </a:p>
          <a:p>
            <a:pPr lvl="0" indent="-342900" algn="just" eaLnBrk="1" hangingPunct="1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   </a:t>
            </a:r>
            <a:r>
              <a:rPr lang="zh-CN" altLang="en-US" sz="2400" b="1" dirty="0" smtClean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我报路长嗟（</a:t>
            </a:r>
            <a:r>
              <a:rPr lang="en-US" altLang="zh-CN" sz="2400" b="1" dirty="0">
                <a:solidFill>
                  <a:srgbClr val="FF0000"/>
                </a:solidFill>
                <a:latin typeface="Century Gothic" panose="020B0502020202020204" charset="0"/>
                <a:ea typeface="微软雅黑" panose="020B0503020204020204" charset="-122"/>
              </a:rPr>
              <a:t>jiē</a:t>
            </a: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）日暮，学诗</a:t>
            </a:r>
            <a:r>
              <a:rPr lang="zh-CN" altLang="en-US" sz="2400" b="1" dirty="0" smtClean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谩</a:t>
            </a:r>
            <a:r>
              <a:rPr lang="zh-CN" altLang="en-US" sz="2400" b="1" dirty="0" smtClean="0">
                <a:solidFill>
                  <a:srgbClr val="FF0000"/>
                </a:solidFill>
                <a:latin typeface="Century Gothic" panose="020B0502020202020204" charset="0"/>
                <a:ea typeface="微软雅黑" panose="020B0503020204020204" charset="-122"/>
              </a:rPr>
              <a:t>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Century Gothic" panose="020B0502020202020204" charset="0"/>
                <a:ea typeface="微软雅黑" panose="020B0503020204020204" charset="-122"/>
              </a:rPr>
              <a:t>màn</a:t>
            </a:r>
            <a:r>
              <a:rPr lang="zh-CN" altLang="en-US" sz="2400" b="1" dirty="0" smtClean="0">
                <a:solidFill>
                  <a:srgbClr val="FF0000"/>
                </a:solidFill>
                <a:latin typeface="Century Gothic" panose="020B0502020202020204" charset="0"/>
                <a:ea typeface="微软雅黑" panose="020B0503020204020204" charset="-122"/>
              </a:rPr>
              <a:t>）</a:t>
            </a:r>
            <a:r>
              <a:rPr lang="zh-CN" altLang="en-US" sz="2400" b="1" dirty="0" smtClean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有</a:t>
            </a:r>
            <a:r>
              <a:rPr lang="zh-CN" altLang="en-US" sz="2400" b="1" dirty="0">
                <a:solidFill>
                  <a:srgbClr val="000000"/>
                </a:solidFill>
                <a:latin typeface="Century Gothic" panose="020B0502020202020204" charset="0"/>
                <a:ea typeface="微软雅黑" panose="020B0503020204020204" charset="-122"/>
              </a:rPr>
              <a:t>惊人句。九万里风鹏正举。风休住，蓬舟吹取三山去。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9457" y="2770741"/>
            <a:ext cx="54373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读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准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字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音</a:t>
            </a:r>
            <a:endParaRPr lang="zh-CN" altLang="en-US" sz="2800" b="1" dirty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2017年下（八上）\好看的幻灯片背景\图片1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9290" y="1442096"/>
            <a:ext cx="8873412" cy="4893390"/>
          </a:xfrm>
          <a:prstGeom prst="rect">
            <a:avLst/>
          </a:prstGeom>
          <a:noFill/>
        </p:spPr>
      </p:pic>
      <p:sp>
        <p:nvSpPr>
          <p:cNvPr id="78" name="TextBox 77"/>
          <p:cNvSpPr txBox="1"/>
          <p:nvPr/>
        </p:nvSpPr>
        <p:spPr>
          <a:xfrm>
            <a:off x="5489266" y="4002288"/>
            <a:ext cx="90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9457" y="2407521"/>
            <a:ext cx="538480" cy="31076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读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准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节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奏</a:t>
            </a: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和</a:t>
            </a: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韵</a:t>
            </a: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律</a:t>
            </a:r>
          </a:p>
        </p:txBody>
      </p:sp>
      <p:sp>
        <p:nvSpPr>
          <p:cNvPr id="15" name="Text Box 3"/>
          <p:cNvSpPr>
            <a:spLocks noGrp="1"/>
          </p:cNvSpPr>
          <p:nvPr/>
        </p:nvSpPr>
        <p:spPr>
          <a:xfrm>
            <a:off x="2362835" y="2183765"/>
            <a:ext cx="6515100" cy="320484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algn="ctr" eaLnBrk="1" hangingPunct="1"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渔家傲   </a:t>
            </a:r>
          </a:p>
          <a:p>
            <a:pPr lvl="0" indent="-342900" algn="ctr" eaLnBrk="1" hangingPunct="1">
              <a:lnSpc>
                <a:spcPct val="150000"/>
              </a:lnSpc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李清照</a:t>
            </a:r>
          </a:p>
          <a:p>
            <a:pPr lvl="0" indent="-342900" algn="just" eaLnBrk="1" hangingPunct="1">
              <a:lnSpc>
                <a:spcPct val="150000"/>
              </a:lnSpc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天接云涛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连晓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雾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，星河欲转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千帆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舞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。仿佛梦魂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归帝所，闻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天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语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，殷勤问我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归何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处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  <a:p>
            <a:pPr lvl="0" indent="-342900" algn="just" eaLnBrk="1" hangingPunct="1">
              <a:lnSpc>
                <a:spcPct val="150000"/>
              </a:lnSpc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我报路长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嗟日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暮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，学诗谩有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惊人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句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。九万里风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鹏正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举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。风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休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住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，蓬舟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吹取</a:t>
            </a:r>
            <a:r>
              <a:rPr lang="en-US" altLang="zh-CN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三山</a:t>
            </a:r>
            <a:r>
              <a:rPr lang="zh-CN" altLang="en-US" sz="24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去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6" name="组合 4"/>
          <p:cNvGrpSpPr/>
          <p:nvPr/>
        </p:nvGrpSpPr>
        <p:grpSpPr>
          <a:xfrm>
            <a:off x="77075" y="579652"/>
            <a:ext cx="2286000" cy="631825"/>
            <a:chOff x="303" y="1315"/>
            <a:chExt cx="3600" cy="995"/>
          </a:xfrm>
        </p:grpSpPr>
        <p:grpSp>
          <p:nvGrpSpPr>
            <p:cNvPr id="68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5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6" name="任意多边形 45"/>
              <p:cNvSpPr/>
              <p:nvPr/>
            </p:nvSpPr>
            <p:spPr bwMode="auto">
              <a:xfrm>
                <a:off x="1003093" y="317365"/>
                <a:ext cx="2112335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诵读感知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69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7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D:\2017年下（八上）\好看的幻灯片背景\图片1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9290" y="1442096"/>
            <a:ext cx="8873412" cy="489339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9457" y="2881231"/>
            <a:ext cx="54373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读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懂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词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b="1" dirty="0" smtClean="0">
                <a:solidFill>
                  <a:srgbClr val="609801"/>
                </a:solidFill>
                <a:latin typeface="微软雅黑" panose="020B0503020204020204" charset="-122"/>
                <a:ea typeface="微软雅黑" panose="020B0503020204020204" charset="-122"/>
              </a:rPr>
              <a:t>义</a:t>
            </a:r>
            <a:endParaRPr lang="en-US" altLang="zh-CN" sz="2800" b="1" dirty="0" smtClean="0">
              <a:solidFill>
                <a:srgbClr val="60980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16627" y="1527374"/>
            <a:ext cx="6363479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渔家傲   李清照</a:t>
            </a:r>
          </a:p>
          <a:p>
            <a:pPr lvl="0" indent="-342900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天接云涛连晓雾，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星河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欲转千帆舞。仿佛</a:t>
            </a:r>
            <a:endParaRPr lang="en-US" altLang="zh-CN" sz="24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indent="-342900">
              <a:lnSpc>
                <a:spcPct val="150000"/>
              </a:lnSpc>
            </a:pPr>
            <a:endParaRPr lang="en-US" altLang="zh-CN" sz="24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indent="-342900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梦魂归帝所，闻天语，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殷勤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问我归何处。</a:t>
            </a:r>
          </a:p>
          <a:p>
            <a:pPr lvl="0" indent="-342900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24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indent="-342900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报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路长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嗟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日暮，学诗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谩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有惊人句。九万</a:t>
            </a:r>
            <a:endParaRPr lang="en-US" altLang="zh-CN" sz="24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indent="-342900">
              <a:lnSpc>
                <a:spcPct val="150000"/>
              </a:lnSpc>
            </a:pPr>
            <a:endParaRPr lang="en-US" altLang="zh-CN" sz="24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indent="-342900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里风鹏正举。风休住，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蓬舟</a:t>
            </a:r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吹取三山去。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711959" y="802432"/>
            <a:ext cx="951723" cy="612648"/>
            <a:chOff x="4711959" y="802432"/>
            <a:chExt cx="951723" cy="612648"/>
          </a:xfrm>
        </p:grpSpPr>
        <p:sp>
          <p:nvSpPr>
            <p:cNvPr id="14" name="椭圆形标注 13"/>
            <p:cNvSpPr/>
            <p:nvPr/>
          </p:nvSpPr>
          <p:spPr>
            <a:xfrm>
              <a:off x="4711959" y="802432"/>
              <a:ext cx="914400" cy="612648"/>
            </a:xfrm>
            <a:prstGeom prst="wedgeEllipseCallout">
              <a:avLst>
                <a:gd name="adj1" fmla="val 61820"/>
                <a:gd name="adj2" fmla="val 190432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3" name="Rectangle 18"/>
            <p:cNvSpPr/>
            <p:nvPr/>
          </p:nvSpPr>
          <p:spPr>
            <a:xfrm>
              <a:off x="4755536" y="864784"/>
              <a:ext cx="90814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银</a:t>
              </a:r>
              <a:r>
                <a:rPr lang="zh-CN" altLang="en-US" sz="2400" b="1" dirty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河</a:t>
              </a:r>
              <a:endPara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63346" y="3735354"/>
            <a:ext cx="951723" cy="612648"/>
            <a:chOff x="4711959" y="802432"/>
            <a:chExt cx="951723" cy="612648"/>
          </a:xfrm>
        </p:grpSpPr>
        <p:sp>
          <p:nvSpPr>
            <p:cNvPr id="18" name="椭圆形标注 17"/>
            <p:cNvSpPr/>
            <p:nvPr/>
          </p:nvSpPr>
          <p:spPr>
            <a:xfrm>
              <a:off x="4711959" y="802432"/>
              <a:ext cx="914400" cy="612648"/>
            </a:xfrm>
            <a:prstGeom prst="wedgeEllipseCallout">
              <a:avLst>
                <a:gd name="adj1" fmla="val 32228"/>
                <a:gd name="adj2" fmla="val 83822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755536" y="864784"/>
              <a:ext cx="90814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zh-CN" altLang="en-US" sz="2400" b="1" dirty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叹息</a:t>
              </a:r>
              <a:endPara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876799" y="3738464"/>
            <a:ext cx="2802295" cy="612648"/>
            <a:chOff x="4711959" y="802432"/>
            <a:chExt cx="940918" cy="612648"/>
          </a:xfrm>
        </p:grpSpPr>
        <p:sp>
          <p:nvSpPr>
            <p:cNvPr id="21" name="椭圆形标注 20"/>
            <p:cNvSpPr/>
            <p:nvPr/>
          </p:nvSpPr>
          <p:spPr>
            <a:xfrm>
              <a:off x="4711959" y="802432"/>
              <a:ext cx="914400" cy="612648"/>
            </a:xfrm>
            <a:prstGeom prst="wedgeEllipseCallout">
              <a:avLst>
                <a:gd name="adj1" fmla="val 1801"/>
                <a:gd name="adj2" fmla="val 67069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2" name="Rectangle 18"/>
            <p:cNvSpPr/>
            <p:nvPr/>
          </p:nvSpPr>
          <p:spPr>
            <a:xfrm>
              <a:off x="4755536" y="864784"/>
              <a:ext cx="897341" cy="3987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zh-CN" altLang="en-US" sz="2000" b="1" dirty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同“漫”，空，徒然。</a:t>
              </a:r>
              <a:endParaRPr lang="zh-CN" altLang="en-US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786742" y="3710473"/>
            <a:ext cx="951723" cy="612648"/>
            <a:chOff x="4711959" y="802432"/>
            <a:chExt cx="951723" cy="612648"/>
          </a:xfrm>
        </p:grpSpPr>
        <p:sp>
          <p:nvSpPr>
            <p:cNvPr id="24" name="椭圆形标注 23"/>
            <p:cNvSpPr/>
            <p:nvPr/>
          </p:nvSpPr>
          <p:spPr>
            <a:xfrm>
              <a:off x="4711959" y="802432"/>
              <a:ext cx="914400" cy="612648"/>
            </a:xfrm>
            <a:prstGeom prst="wedgeEllipseCallout">
              <a:avLst>
                <a:gd name="adj1" fmla="val 32228"/>
                <a:gd name="adj2" fmla="val 83822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0" name="Rectangle 18"/>
            <p:cNvSpPr/>
            <p:nvPr/>
          </p:nvSpPr>
          <p:spPr>
            <a:xfrm>
              <a:off x="4755536" y="864784"/>
              <a:ext cx="90814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zh-CN" altLang="en-US" sz="2400" b="1" dirty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回答</a:t>
              </a:r>
              <a:endPara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31095" y="2615682"/>
            <a:ext cx="1499118" cy="893349"/>
            <a:chOff x="4711959" y="802432"/>
            <a:chExt cx="951723" cy="893349"/>
          </a:xfrm>
        </p:grpSpPr>
        <p:sp>
          <p:nvSpPr>
            <p:cNvPr id="32" name="椭圆形标注 31"/>
            <p:cNvSpPr/>
            <p:nvPr/>
          </p:nvSpPr>
          <p:spPr>
            <a:xfrm>
              <a:off x="4711959" y="802432"/>
              <a:ext cx="914400" cy="612648"/>
            </a:xfrm>
            <a:prstGeom prst="wedgeEllipseCallout">
              <a:avLst>
                <a:gd name="adj1" fmla="val 29167"/>
                <a:gd name="adj2" fmla="val 82299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3" name="Rectangle 18"/>
            <p:cNvSpPr/>
            <p:nvPr/>
          </p:nvSpPr>
          <p:spPr>
            <a:xfrm>
              <a:off x="4755536" y="864784"/>
              <a:ext cx="908146" cy="830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zh-CN" altLang="en-US" sz="2400" b="1" dirty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情意恳切</a:t>
              </a:r>
              <a:endPara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501061" y="4850932"/>
            <a:ext cx="2802295" cy="612648"/>
            <a:chOff x="4711959" y="802432"/>
            <a:chExt cx="940918" cy="612648"/>
          </a:xfrm>
        </p:grpSpPr>
        <p:sp>
          <p:nvSpPr>
            <p:cNvPr id="35" name="椭圆形标注 34"/>
            <p:cNvSpPr/>
            <p:nvPr/>
          </p:nvSpPr>
          <p:spPr>
            <a:xfrm>
              <a:off x="4711959" y="802432"/>
              <a:ext cx="914400" cy="612648"/>
            </a:xfrm>
            <a:prstGeom prst="wedgeEllipseCallout">
              <a:avLst>
                <a:gd name="adj1" fmla="val 1801"/>
                <a:gd name="adj2" fmla="val 67069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6" name="Rectangle 18"/>
            <p:cNvSpPr/>
            <p:nvPr/>
          </p:nvSpPr>
          <p:spPr>
            <a:xfrm>
              <a:off x="4755536" y="864784"/>
              <a:ext cx="897341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zh-CN" altLang="en-US" sz="2000" b="1" dirty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如飞蓬般轻快的船。</a:t>
              </a:r>
              <a:endParaRPr lang="zh-CN" altLang="en-US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6" name="组合 4"/>
          <p:cNvGrpSpPr/>
          <p:nvPr/>
        </p:nvGrpSpPr>
        <p:grpSpPr>
          <a:xfrm>
            <a:off x="77075" y="579652"/>
            <a:ext cx="2286000" cy="631825"/>
            <a:chOff x="303" y="1315"/>
            <a:chExt cx="3600" cy="995"/>
          </a:xfrm>
        </p:grpSpPr>
        <p:grpSp>
          <p:nvGrpSpPr>
            <p:cNvPr id="68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5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6" name="任意多边形 45"/>
              <p:cNvSpPr/>
              <p:nvPr/>
            </p:nvSpPr>
            <p:spPr bwMode="auto">
              <a:xfrm>
                <a:off x="1003093" y="317365"/>
                <a:ext cx="2112335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诵读感知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69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7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68)"/>
          <p:cNvPicPr>
            <a:picLocks noChangeAspect="1"/>
          </p:cNvPicPr>
          <p:nvPr/>
        </p:nvPicPr>
        <p:blipFill>
          <a:blip r:embed="rId2"/>
          <a:srcRect l="18794" r="23586"/>
          <a:stretch>
            <a:fillRect/>
          </a:stretch>
        </p:blipFill>
        <p:spPr>
          <a:xfrm>
            <a:off x="5761990" y="3940810"/>
            <a:ext cx="3323590" cy="2503170"/>
          </a:xfrm>
          <a:prstGeom prst="rect">
            <a:avLst/>
          </a:prstGeom>
        </p:spPr>
      </p:pic>
      <p:grpSp>
        <p:nvGrpSpPr>
          <p:cNvPr id="25" name="组合 4"/>
          <p:cNvGrpSpPr/>
          <p:nvPr/>
        </p:nvGrpSpPr>
        <p:grpSpPr>
          <a:xfrm>
            <a:off x="132653" y="592198"/>
            <a:ext cx="2277040" cy="631825"/>
            <a:chOff x="303" y="1315"/>
            <a:chExt cx="3447" cy="995"/>
          </a:xfrm>
        </p:grpSpPr>
        <p:grpSp>
          <p:nvGrpSpPr>
            <p:cNvPr id="26" name="组合 18"/>
            <p:cNvGrpSpPr/>
            <p:nvPr/>
          </p:nvGrpSpPr>
          <p:grpSpPr>
            <a:xfrm>
              <a:off x="898" y="1383"/>
              <a:ext cx="2852" cy="883"/>
              <a:chOff x="903370" y="249943"/>
              <a:chExt cx="2194575" cy="679699"/>
            </a:xfrm>
          </p:grpSpPr>
          <p:sp>
            <p:nvSpPr>
              <p:cNvPr id="32" name="任意多边形 44"/>
              <p:cNvSpPr/>
              <p:nvPr/>
            </p:nvSpPr>
            <p:spPr bwMode="auto">
              <a:xfrm>
                <a:off x="903370" y="249943"/>
                <a:ext cx="2194575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33" name="任意多边形 45"/>
              <p:cNvSpPr/>
              <p:nvPr/>
            </p:nvSpPr>
            <p:spPr bwMode="auto">
              <a:xfrm>
                <a:off x="1010779" y="325868"/>
                <a:ext cx="1961878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r>
                  <a:rPr lang="zh-CN" altLang="en-US" dirty="0" smtClean="0">
                    <a:solidFill>
                      <a:prstClr val="black"/>
                    </a:solidFill>
                    <a:latin typeface="微软雅黑" panose="020B0503020204020204" charset="-122"/>
                  </a:rPr>
                  <a:t>    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粗读入梦 </a:t>
                </a:r>
                <a:endPara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8" name="组合 21"/>
            <p:cNvGrpSpPr/>
            <p:nvPr/>
          </p:nvGrpSpPr>
          <p:grpSpPr>
            <a:xfrm rot="162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30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31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12" name="内容占位符 2"/>
          <p:cNvSpPr>
            <a:spLocks noGrp="1"/>
          </p:cNvSpPr>
          <p:nvPr/>
        </p:nvSpPr>
        <p:spPr>
          <a:xfrm>
            <a:off x="539750" y="2374106"/>
            <a:ext cx="7416800" cy="13446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indent="-342900" algn="just"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</a:p>
          <a:p>
            <a:pPr lvl="0" indent="-342900" algn="just">
              <a:buNone/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-342900" algn="just">
              <a:buNone/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-342900" algn="just">
              <a:buNone/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-342900" algn="just">
              <a:buNone/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-342900" algn="just">
              <a:buNone/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-342900" algn="just"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-342900" algn="just"/>
            <a:endParaRPr lang="zh-CN" altLang="zh-CN" sz="2800" b="1" dirty="0">
              <a:latin typeface="Calibri" panose="020F0502020204030204" charset="0"/>
              <a:ea typeface="楷体" panose="02010609060101010101" pitchFamily="49" charset="-122"/>
            </a:endParaRPr>
          </a:p>
          <a:p>
            <a:pPr lvl="0" indent="-342900"/>
            <a:endParaRPr lang="zh-CN" altLang="en-US" sz="2800" b="1" dirty="0">
              <a:ea typeface="楷体" panose="02010609060101010101" pitchFamily="49" charset="-122"/>
            </a:endParaRPr>
          </a:p>
        </p:txBody>
      </p:sp>
      <p:sp>
        <p:nvSpPr>
          <p:cNvPr id="13" name="TextBox 4"/>
          <p:cNvSpPr txBox="1"/>
          <p:nvPr/>
        </p:nvSpPr>
        <p:spPr>
          <a:xfrm flipH="1">
            <a:off x="656590" y="1824355"/>
            <a:ext cx="56800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b="1" dirty="0">
                <a:solidFill>
                  <a:srgbClr val="001414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 b="1" dirty="0">
                <a:solidFill>
                  <a:srgbClr val="001414"/>
                </a:solidFill>
                <a:latin typeface="微软雅黑" panose="020B0503020204020204" charset="-122"/>
                <a:ea typeface="微软雅黑" panose="020B0503020204020204" charset="-122"/>
              </a:rPr>
              <a:t>、梦中有什么？（景？事？人？）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697444" y="2557447"/>
            <a:ext cx="819853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1414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 b="1" dirty="0">
                <a:solidFill>
                  <a:srgbClr val="001414"/>
                </a:solidFill>
                <a:latin typeface="微软雅黑" panose="020B0503020204020204" charset="-122"/>
                <a:ea typeface="微软雅黑" panose="020B0503020204020204" charset="-122"/>
              </a:rPr>
              <a:t>、请用自己的语言细致描绘梦境。</a:t>
            </a:r>
            <a:endParaRPr lang="en-US" altLang="zh-CN" sz="2800" b="1" dirty="0">
              <a:solidFill>
                <a:srgbClr val="00141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1414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b="1" dirty="0">
                <a:solidFill>
                  <a:srgbClr val="001414"/>
                </a:solidFill>
                <a:latin typeface="微软雅黑" panose="020B0503020204020204" charset="-122"/>
                <a:ea typeface="微软雅黑" panose="020B0503020204020204" charset="-122"/>
              </a:rPr>
              <a:t>提示：发挥想象，多用修饰语，尽量使用修辞手法。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1944</Words>
  <Application>WPS 演示</Application>
  <PresentationFormat>全屏显示(4:3)</PresentationFormat>
  <Paragraphs>156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windows7-1</cp:lastModifiedBy>
  <cp:revision>299</cp:revision>
  <dcterms:created xsi:type="dcterms:W3CDTF">2017-03-01T06:40:00Z</dcterms:created>
  <dcterms:modified xsi:type="dcterms:W3CDTF">2018-03-17T15:22:22Z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