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jpeg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jpe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1" Type="http://schemas.openxmlformats.org/officeDocument/2006/relationships/image" Target="../media/image4.jpe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73050" y="2374900"/>
            <a:ext cx="6076950" cy="914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/>
          <a:lstStyle>
            <a:lvl1pPr algn="l" eaLnBrk="1" hangingPunct="1">
              <a:buFont typeface="Arial" panose="020B0604020202020204" pitchFamily="34" charset="0"/>
              <a:buNone/>
              <a:defRPr sz="4800">
                <a:solidFill>
                  <a:srgbClr val="1483B5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3050" y="3289300"/>
            <a:ext cx="6076950" cy="817563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/>
          <a:lstStyle>
            <a:lvl1pPr marL="0" indent="0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  <a:defRPr sz="1800">
                <a:solidFill>
                  <a:srgbClr val="5A4C41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smtClean="0">
                <a:sym typeface="Arial" panose="020B0604020202020204" pitchFamily="34" charset="0"/>
              </a:rPr>
              <a:t>单击此处编辑母版副标题样式</a:t>
            </a:r>
            <a:endParaRPr lang="zh-CN" noProof="0" smtClean="0">
              <a:sym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81238" y="4354513"/>
            <a:ext cx="1366837" cy="1368425"/>
          </a:xfrm>
          <a:prstGeom prst="rect">
            <a:avLst/>
          </a:prstGeom>
          <a:solidFill>
            <a:srgbClr val="6AB598"/>
          </a:solidFill>
          <a:ln w="44450" cap="flat" cmpd="sng">
            <a:solidFill>
              <a:srgbClr val="6AB59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pic>
        <p:nvPicPr>
          <p:cNvPr id="5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4391025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41750" y="4354513"/>
            <a:ext cx="1366838" cy="1368425"/>
          </a:xfrm>
          <a:prstGeom prst="rect">
            <a:avLst/>
          </a:prstGeom>
          <a:solidFill>
            <a:srgbClr val="6AB598"/>
          </a:solidFill>
          <a:ln w="44450" cap="flat" cmpd="sng">
            <a:solidFill>
              <a:srgbClr val="6AB59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pic>
        <p:nvPicPr>
          <p:cNvPr id="7" name="Picture 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4391025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20725" y="4354513"/>
            <a:ext cx="1368425" cy="1368425"/>
          </a:xfrm>
          <a:prstGeom prst="rect">
            <a:avLst/>
          </a:prstGeom>
          <a:solidFill>
            <a:srgbClr val="6AB598"/>
          </a:solidFill>
          <a:ln w="44450" cap="flat" cmpd="sng">
            <a:solidFill>
              <a:srgbClr val="6AB59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pic>
        <p:nvPicPr>
          <p:cNvPr id="9" name="Picture 7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4391025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25838" y="2398713"/>
            <a:ext cx="4330700" cy="1069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009999">
                    <a:alpha val="79999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0"/>
          <a:lstStyle>
            <a:lvl1pPr algn="l"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27425" y="3468688"/>
            <a:ext cx="4330700" cy="714375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zh-CN" noProof="0" dirty="0" smtClean="0"/>
              <a:t>单击此处编辑母版副标题样式</a:t>
            </a:r>
            <a:endParaRPr lang="zh-CN" noProof="0" dirty="0" smtClean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1362075" y="2241742"/>
            <a:ext cx="2052575" cy="2051050"/>
          </a:xfrm>
          <a:prstGeom prst="ellipse">
            <a:avLst/>
          </a:prstGeom>
          <a:solidFill>
            <a:srgbClr val="009999">
              <a:alpha val="79999"/>
            </a:srgbClr>
          </a:solidFill>
          <a:ln w="57150" cap="flat" cmpd="sng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600200"/>
            <a:ext cx="386715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6715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400" y="779653"/>
            <a:ext cx="7441200" cy="601200"/>
          </a:xfrm>
          <a:solidFill>
            <a:schemeClr val="accent1"/>
          </a:solidFill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9422" y="1985963"/>
            <a:ext cx="3387600" cy="896400"/>
          </a:xfrm>
        </p:spPr>
        <p:txBody>
          <a:bodyPr anchor="ctr" anchorCtr="0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59422" y="2858643"/>
            <a:ext cx="3387600" cy="32724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/>
            </a:lvl1pPr>
            <a:lvl2pPr marL="457200" indent="0">
              <a:buFont typeface="Arial" panose="020B0604020202020204" pitchFamily="34" charset="0"/>
              <a:buNone/>
              <a:defRPr sz="20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72990" y="1985963"/>
            <a:ext cx="3387600" cy="896400"/>
          </a:xfrm>
        </p:spPr>
        <p:txBody>
          <a:bodyPr anchor="ctr" anchorCtr="0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72990" y="2858643"/>
            <a:ext cx="3387600" cy="32724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/>
            </a:lvl1pPr>
            <a:lvl2pPr marL="457200" indent="0">
              <a:buFont typeface="Arial" panose="020B0604020202020204" pitchFamily="34" charset="0"/>
              <a:buNone/>
              <a:defRPr sz="20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直接连接符 12" descr="#wm#_33_23_*Z"/>
          <p:cNvSpPr>
            <a:spLocks noChangeShapeType="1"/>
          </p:cNvSpPr>
          <p:nvPr/>
        </p:nvSpPr>
        <p:spPr bwMode="auto">
          <a:xfrm flipH="1">
            <a:off x="4622800" y="1979041"/>
            <a:ext cx="0" cy="4117975"/>
          </a:xfrm>
          <a:prstGeom prst="line">
            <a:avLst/>
          </a:prstGeom>
          <a:noFill/>
          <a:ln w="25400" cmpd="sng">
            <a:solidFill>
              <a:srgbClr val="ABD2B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3123"/>
            <a:ext cx="8229600" cy="1144800"/>
          </a:xfrm>
        </p:spPr>
        <p:txBody>
          <a:bodyPr/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560893"/>
            <a:ext cx="2057400" cy="202622"/>
          </a:xfrm>
        </p:spPr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560893"/>
            <a:ext cx="3086100" cy="20262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560893"/>
            <a:ext cx="2057400" cy="202622"/>
          </a:xfrm>
        </p:spPr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 algn="l">
              <a:defRPr sz="4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39354" y="274638"/>
            <a:ext cx="1375996" cy="5851525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628796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1588" y="6721475"/>
            <a:ext cx="9144000" cy="144463"/>
            <a:chOff x="0" y="0"/>
            <a:chExt cx="14400" cy="228"/>
          </a:xfrm>
        </p:grpSpPr>
        <p:sp>
          <p:nvSpPr>
            <p:cNvPr id="1027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EEF2C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8" name="矩形 11"/>
            <p:cNvSpPr>
              <a:spLocks noChangeArrowheads="1"/>
            </p:cNvSpPr>
            <p:nvPr/>
          </p:nvSpPr>
          <p:spPr bwMode="auto">
            <a:xfrm>
              <a:off x="7360" y="0"/>
              <a:ext cx="7040" cy="225"/>
            </a:xfrm>
            <a:prstGeom prst="rect">
              <a:avLst/>
            </a:prstGeom>
            <a:solidFill>
              <a:srgbClr val="5A4C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9" name="矩形 8"/>
            <p:cNvSpPr>
              <a:spLocks noChangeArrowheads="1"/>
            </p:cNvSpPr>
            <p:nvPr/>
          </p:nvSpPr>
          <p:spPr bwMode="auto">
            <a:xfrm>
              <a:off x="6535" y="0"/>
              <a:ext cx="450" cy="225"/>
            </a:xfrm>
            <a:prstGeom prst="rect">
              <a:avLst/>
            </a:prstGeom>
            <a:solidFill>
              <a:srgbClr val="B2D4B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0" name="矩形 9"/>
            <p:cNvSpPr>
              <a:spLocks noChangeArrowheads="1"/>
            </p:cNvSpPr>
            <p:nvPr/>
          </p:nvSpPr>
          <p:spPr bwMode="auto">
            <a:xfrm>
              <a:off x="6812" y="0"/>
              <a:ext cx="378" cy="225"/>
            </a:xfrm>
            <a:prstGeom prst="rect">
              <a:avLst/>
            </a:prstGeom>
            <a:solidFill>
              <a:srgbClr val="61AD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1" name="矩形 10"/>
            <p:cNvSpPr>
              <a:spLocks noChangeArrowheads="1"/>
            </p:cNvSpPr>
            <p:nvPr/>
          </p:nvSpPr>
          <p:spPr bwMode="auto">
            <a:xfrm>
              <a:off x="7055" y="0"/>
              <a:ext cx="310" cy="228"/>
            </a:xfrm>
            <a:prstGeom prst="rect">
              <a:avLst/>
            </a:prstGeom>
            <a:solidFill>
              <a:srgbClr val="258F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451104"/>
            <a:ext cx="7886700" cy="96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600200"/>
            <a:ext cx="78867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ppt/slides/ppt/slides/ppt/slides/ppt/slides/ppt/slides/&#35838;&#21069;1.TIF" TargetMode="Externa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image" Target="../media/image24.png"/><Relationship Id="rId2" Type="http://schemas.openxmlformats.org/officeDocument/2006/relationships/image" Target="ppt/slides/ppt/slides/ppt/slides/ppt/slides/ppt/slides/&#24605;&#32500;&#31361;&#30772;.TIF" TargetMode="Externa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ppt/slides/ppt/slides/ppt/slides/ppt/slides/ppt/slides/&#35838;&#22530;2.TIF" TargetMode="Externa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ppt/slides/ppt/slides/ppt/slides/ppt/slides/ppt/slides/&#35757;&#32451;1.tif" TargetMode="Externa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ppt/slides/ppt/slides/ppt/slides/ppt/slides/ppt/slides/&#35757;&#32451;2.tif" TargetMode="External"/><Relationship Id="rId3" Type="http://schemas.openxmlformats.org/officeDocument/2006/relationships/image" Target="../media/image9.png"/><Relationship Id="rId2" Type="http://schemas.openxmlformats.org/officeDocument/2006/relationships/image" Target="ppt/slides/ppt/slides/ppt/slides/ppt/slides/ppt/slides/TT428.tif" TargetMode="Externa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ppt/slides/ppt/slides/ppt/slides/ppt/slides/ppt/slides/&#35838;&#21518;3.tif" TargetMode="Externa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ppt/slides/ppt/slides/ppt/slides/ppt/slides/ppt/slides/TT429.tif" TargetMode="Externa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85931" y="205785"/>
            <a:ext cx="457200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25.1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随机事件与概率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25.1.1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随机事件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课前1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2" y="1268760"/>
            <a:ext cx="1722566" cy="31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27584" y="1772816"/>
            <a:ext cx="756084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．确定事件：在一定条件下，必然会发生的事件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叫做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；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必然不会发生的事件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叫做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必然事件和不可能事件统称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为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．随机事件：在一定条件下，可能发生也可能不发生的事件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叫做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或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．在一定条件下，随机事件发生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有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大有小，不同的随机事件发生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有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可能不同．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6398888" y="1853345"/>
            <a:ext cx="1214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必然事件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755576" y="3429000"/>
            <a:ext cx="1901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不确定事件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1043608" y="2625725"/>
            <a:ext cx="1901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确定事件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3203849" y="2223294"/>
            <a:ext cx="14202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不可能事件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4686399" y="3861048"/>
            <a:ext cx="1901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2339752" y="3414420"/>
            <a:ext cx="1901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随机事件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1763688" y="4293096"/>
            <a:ext cx="1901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可能性大小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思维突破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" y="332656"/>
            <a:ext cx="2147717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04909" y="1052736"/>
            <a:ext cx="76328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．现有甲、乙两个完全相同的空纸盒，还有除颜色外完全相同的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个白色乒乓球和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个黄色乒乓球，设计操作使之满足下列条件：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①从甲盒中拿到黄球为必然事件；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②从乙盒中拿到白球为随机事件；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③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个球均要用到，但每个盒中乒乓球的数量可以不等．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看谁设计得又快又对，并根据上述操作写出一件不可能事件．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260" y="3697448"/>
            <a:ext cx="441007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课堂2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37626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980728"/>
            <a:ext cx="2492990" cy="46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  <a:cs typeface="黑体" panose="02010609060101010101" pitchFamily="49" charset="-122"/>
              </a:rPr>
              <a:t>知识点一：事件的种类</a:t>
            </a:r>
            <a:endParaRPr lang="zh-CN" altLang="zh-CN" b="1" dirty="0">
              <a:latin typeface="新宋体" panose="02010609030101010101" pitchFamily="49" charset="-122"/>
              <a:ea typeface="新宋体" panose="0201060903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994" y="1700808"/>
            <a:ext cx="6180293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例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　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天水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下列事件中，必然事件是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  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．抛掷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个均匀的骰子，出现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点向上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．两直线被第三条直线所截，同位角相等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366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人中至少有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人的生日相同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．实数的绝对值是非负数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994" y="4271211"/>
            <a:ext cx="711639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【解析】</a:t>
            </a:r>
            <a:r>
              <a:rPr lang="zh-CN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．抛掷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个均匀的骰子，出现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点向上不是必然事件，故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错误；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两条平行线被第三条直线所截，同位角相等，故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错误；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C.367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人中至少有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人的生日相同，故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错误；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实数的绝对值是非负数，故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正确．</a:t>
            </a:r>
            <a:endParaRPr lang="zh-CN" altLang="zh-CN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4048" y="170080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训练1.tif"/>
          <p:cNvPicPr>
            <a:picLocks noChangeAspect="1" noChangeArrowheads="1"/>
          </p:cNvPicPr>
          <p:nvPr/>
        </p:nvPicPr>
        <p:blipFill>
          <a:blip r:embed="rId1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2520280" cy="46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99592" y="1556792"/>
            <a:ext cx="712879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德阳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下列事件是随机事件的是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  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．画一个三角形，其内角和为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361°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．任意作一个矩形，其对角线相等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．任取一个实数，它与其相反数之和为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0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．外观相同的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件同种产品中有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件是不合格产品，现从中抽取一件恰为合格品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3947" y="16288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T428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5184576" cy="2073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35685" y="2492896"/>
            <a:ext cx="449249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9551" y="218190"/>
            <a:ext cx="3185487" cy="46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  <a:cs typeface="黑体" panose="02010609060101010101" pitchFamily="49" charset="-122"/>
              </a:rPr>
              <a:t>知识点二：事件发生的可能性</a:t>
            </a:r>
            <a:endParaRPr lang="zh-CN" altLang="zh-CN" b="1" dirty="0">
              <a:latin typeface="新宋体" panose="02010609030101010101" pitchFamily="49" charset="-122"/>
              <a:ea typeface="新宋体" panose="0201060903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520" y="678572"/>
            <a:ext cx="793236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例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　如图，第一行表示各盒中球的颜色、个数情况，第二行表示摸到球的可能性大小，请你用线把它们连起来．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099" name="Picture 3" descr="训练2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1960218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11560" y="4869160"/>
            <a:ext cx="7848328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袋子里有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只红球，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只白球，每只球除颜色以外都相同，从中任意摸出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只球，是红球的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可能性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填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大于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小于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或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等于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”)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是白球的可能性．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2694816" y="5353630"/>
            <a:ext cx="1152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969" y="2495649"/>
            <a:ext cx="4231934" cy="50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课后3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16024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696499"/>
            <a:ext cx="8568952" cy="590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沈阳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)“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射击运动员射击一次，命中靶心”这个事件是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 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．确定事件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    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．必然事件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．不可能事件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  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．不确定事件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武汉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不透明的袋子中装有形状、大小、质地完全相同的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个球，其中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个黑球、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个白球，从袋子中一次摸出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个球，下列事件是不可能事件的是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．摸出的是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个白球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．摸出的是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个黑球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．摸出的是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个白球、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个黑球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．摸出的是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个黑球、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个白球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．下列事件中：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中秋节晚上能看到月亮；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今天考试小明能得满分；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早晨的太阳从东方升起；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明天气温会升高．其中，随机事件有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</a:t>
            </a:r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2200" y="76470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48264" y="287500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51678" y="573325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919" y="673651"/>
            <a:ext cx="7992888" cy="632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．下列事件：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在足球赛中，弱队战胜强队；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抛掷一枚硬币，落地后正面朝上；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任取两个正整数，其和大于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；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长分别为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的三条线段围成一个等腰三角形．其中确定事件的个数是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</a:t>
            </a:r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zh-CN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    B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     C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    D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．下列成语所描述的事件是必然事件的是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</a:t>
            </a:r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．瓮中捉鳖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   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守株待兔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．拔苗助长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     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．水中捞月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下城区模拟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下列事件属于不可能事件的是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 </a:t>
            </a:r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月有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天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．当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为有理数时，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|a|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＞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0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．某校今天放假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D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．两个负数的和还是负数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5485" y="155451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83429" y="2833891"/>
            <a:ext cx="300082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48466" y="453008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9914" y="603295"/>
            <a:ext cx="8208912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．有下列四个事件：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颖颖上学经过十字路口时遇到绿灯；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不透明袋子中放了大小相同的一个乒乓球、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两个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玻璃球，从中摸出乒乓球；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本题为第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题，你这时正在解答本课时的第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题；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明天我市最高气温为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60 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℃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其中，是随机事件的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为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．一个袋子里装有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个形状、质地、大小一样的球，其中有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个白球，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个红球，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个黑球，其他都是黄球，从中任意摸一个，摸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中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球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的可能性最大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*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9.(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汶川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一个小球在如图所示的地面上随意滚动，小球“停在黑色方块上”的可能性比“停在白色方块上”的可能性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方块的大小、质地均相同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．一个不透明的盒子中装有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个红球，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个黄球，这些球除了颜色外其余都相同，从中随机摸出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个小球，则事件“所摸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个球中必含一个红球”是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填“必然事件”“随机事件”或“不可能事件”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146" name="Picture 2" descr="TT429.tif"/>
          <p:cNvPicPr>
            <a:picLocks noChangeAspect="1" noChangeArrowheads="1"/>
          </p:cNvPicPr>
          <p:nvPr/>
        </p:nvPicPr>
        <p:blipFill>
          <a:blip r:embed="rId1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87353"/>
            <a:ext cx="1296144" cy="86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411" y="1905407"/>
            <a:ext cx="2857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80928"/>
            <a:ext cx="24765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45" y="4424660"/>
            <a:ext cx="2952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90" y="5588466"/>
            <a:ext cx="457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93" y="5588466"/>
            <a:ext cx="4000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153" y="603170"/>
            <a:ext cx="828092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．小伟掷一个质地均匀的正方体骰子，骰子的六个面上分别刻有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至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的点数．请思考以下问题，掷一次骰子，观察骰子向上的一面：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可能出现哪些点数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？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出现的点数会是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吗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？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(3)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出现的点数大于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吗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？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(4)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出现的点数会是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吗？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755" y="1923311"/>
            <a:ext cx="423862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027" y="3214503"/>
            <a:ext cx="43053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781" y="4480294"/>
            <a:ext cx="42862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911" y="5738909"/>
            <a:ext cx="27336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2696"/>
            <a:ext cx="763284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柘城县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下列问题中，哪些是必然事件？哪些是不可能事件？哪些是随机事件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？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①太阳从西边落山；②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a2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b2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＝－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1(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其中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b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都是实数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；③水往低处流；④三个人性别各不相同；⑤一元二次方程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x2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2x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0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无实数解；⑥经过有信号灯的十字路口，遇见红灯．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0380"/>
            <a:ext cx="4804410" cy="201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328*i*4"/>
  <p:tag name="KSO_WM_TEMPLATE_CATEGORY" val="custom"/>
  <p:tag name="KSO_WM_TEMPLATE_INDEX" val="33"/>
</p:tagLst>
</file>

<file path=ppt/tags/tag10.xml><?xml version="1.0" encoding="utf-8"?>
<p:tagLst xmlns:p="http://schemas.openxmlformats.org/presentationml/2006/main">
  <p:tag name="KSO_WM_TEMPLATE_CATEGORY" val="custom"/>
  <p:tag name="KSO_WM_TEMPLATE_INDEX" val="33"/>
</p:tagLst>
</file>

<file path=ppt/tags/tag11.xml><?xml version="1.0" encoding="utf-8"?>
<p:tagLst xmlns:p="http://schemas.openxmlformats.org/presentationml/2006/main">
  <p:tag name="KSO_WM_TEMPLATE_CATEGORY" val="custom"/>
  <p:tag name="KSO_WM_TEMPLATE_INDEX" val="33"/>
</p:tagLst>
</file>

<file path=ppt/tags/tag12.xml><?xml version="1.0" encoding="utf-8"?>
<p:tagLst xmlns:p="http://schemas.openxmlformats.org/presentationml/2006/main">
  <p:tag name="KSO_WM_TEMPLATE_CATEGORY" val="custom"/>
  <p:tag name="KSO_WM_TEMPLATE_INDEX" val="33"/>
</p:tagLst>
</file>

<file path=ppt/tags/tag13.xml><?xml version="1.0" encoding="utf-8"?>
<p:tagLst xmlns:p="http://schemas.openxmlformats.org/presentationml/2006/main">
  <p:tag name="KSO_WM_TEMPLATE_CATEGORY" val="custom"/>
  <p:tag name="KSO_WM_TEMPLATE_INDEX" val="33"/>
</p:tagLst>
</file>

<file path=ppt/tags/tag14.xml><?xml version="1.0" encoding="utf-8"?>
<p:tagLst xmlns:p="http://schemas.openxmlformats.org/presentationml/2006/main">
  <p:tag name="KSO_WM_TEMPLATE_CATEGORY" val="custom"/>
  <p:tag name="KSO_WM_TEMPLATE_INDEX" val="33"/>
</p:tagLst>
</file>

<file path=ppt/tags/tag15.xml><?xml version="1.0" encoding="utf-8"?>
<p:tagLst xmlns:p="http://schemas.openxmlformats.org/presentationml/2006/main">
  <p:tag name="KSO_WM_TEMPLATE_CATEGORY" val="custom"/>
  <p:tag name="KSO_WM_TEMPLATE_INDEX" val="33"/>
</p:tagLst>
</file>

<file path=ppt/tags/tag16.xml><?xml version="1.0" encoding="utf-8"?>
<p:tagLst xmlns:p="http://schemas.openxmlformats.org/presentationml/2006/main">
  <p:tag name="KSO_WM_TEMPLATE_CATEGORY" val="custom"/>
  <p:tag name="KSO_WM_TEMPLATE_INDEX" val="33"/>
</p:tagLst>
</file>

<file path=ppt/tags/tag2.xml><?xml version="1.0" encoding="utf-8"?>
<p:tagLst xmlns:p="http://schemas.openxmlformats.org/presentationml/2006/main">
  <p:tag name="KSO_WM_TEMPLATE_CATEGORY" val="custom"/>
  <p:tag name="KSO_WM_TEMPLATE_INDEX" val="33"/>
  <p:tag name="KSO_WM_UNIT_TYPE" val="d"/>
  <p:tag name="KSO_WM_UNIT_INDEX" val="2"/>
  <p:tag name="KSO_WM_UNIT_CLEAR" val="0"/>
  <p:tag name="KSO_WM_UNIT_LAYERLEVEL" val="1"/>
  <p:tag name="KSO_WM_UNIT_VALUE" val="360*360"/>
  <p:tag name="KSO_WM_UNIT_HIGHLIGHT" val="0"/>
  <p:tag name="KSO_WM_UNIT_COMPATIBLE" val="0"/>
  <p:tag name="KSO_WM_BEAUTIFY_FLAG" val="#wm#"/>
  <p:tag name="KSO_WM_UNIT_ID" val="328*d*2"/>
</p:tagLst>
</file>

<file path=ppt/tags/tag3.xml><?xml version="1.0" encoding="utf-8"?>
<p:tagLst xmlns:p="http://schemas.openxmlformats.org/presentationml/2006/main">
  <p:tag name="KSO_WM_BEAUTIFY_FLAG" val="#wm#"/>
  <p:tag name="KSO_WM_UNIT_TYPE" val="i"/>
  <p:tag name="KSO_WM_UNIT_ID" val="328*i*6"/>
  <p:tag name="KSO_WM_TEMPLATE_CATEGORY" val="custom"/>
  <p:tag name="KSO_WM_TEMPLATE_INDEX" val="33"/>
</p:tagLst>
</file>

<file path=ppt/tags/tag4.xml><?xml version="1.0" encoding="utf-8"?>
<p:tagLst xmlns:p="http://schemas.openxmlformats.org/presentationml/2006/main">
  <p:tag name="KSO_WM_TEMPLATE_CATEGORY" val="custom"/>
  <p:tag name="KSO_WM_TEMPLATE_INDEX" val="33"/>
  <p:tag name="KSO_WM_UNIT_TYPE" val="d"/>
  <p:tag name="KSO_WM_UNIT_INDEX" val="3"/>
  <p:tag name="KSO_WM_UNIT_CLEAR" val="0"/>
  <p:tag name="KSO_WM_UNIT_LAYERLEVEL" val="1"/>
  <p:tag name="KSO_WM_UNIT_VALUE" val="360*360"/>
  <p:tag name="KSO_WM_UNIT_HIGHLIGHT" val="0"/>
  <p:tag name="KSO_WM_UNIT_COMPATIBLE" val="0"/>
  <p:tag name="KSO_WM_BEAUTIFY_FLAG" val="#wm#"/>
  <p:tag name="KSO_WM_UNIT_ID" val="328*d*3"/>
</p:tagLst>
</file>

<file path=ppt/tags/tag5.xml><?xml version="1.0" encoding="utf-8"?>
<p:tagLst xmlns:p="http://schemas.openxmlformats.org/presentationml/2006/main">
  <p:tag name="KSO_WM_BEAUTIFY_FLAG" val="#wm#"/>
  <p:tag name="KSO_WM_UNIT_TYPE" val="i"/>
  <p:tag name="KSO_WM_UNIT_ID" val="328*i*8"/>
  <p:tag name="KSO_WM_TEMPLATE_CATEGORY" val="custom"/>
  <p:tag name="KSO_WM_TEMPLATE_INDEX" val="33"/>
</p:tagLst>
</file>

<file path=ppt/tags/tag6.xml><?xml version="1.0" encoding="utf-8"?>
<p:tagLst xmlns:p="http://schemas.openxmlformats.org/presentationml/2006/main">
  <p:tag name="KSO_WM_TEMPLATE_CATEGORY" val="custom"/>
  <p:tag name="KSO_WM_TEMPLATE_INDEX" val="33"/>
  <p:tag name="KSO_WM_UNIT_TYPE" val="d"/>
  <p:tag name="KSO_WM_UNIT_INDEX" val="1"/>
  <p:tag name="KSO_WM_UNIT_CLEAR" val="0"/>
  <p:tag name="KSO_WM_UNIT_LAYERLEVEL" val="1"/>
  <p:tag name="KSO_WM_UNIT_VALUE" val="360*360"/>
  <p:tag name="KSO_WM_UNIT_HIGHLIGHT" val="0"/>
  <p:tag name="KSO_WM_UNIT_COMPATIBLE" val="0"/>
  <p:tag name="KSO_WM_BEAUTIFY_FLAG" val="#wm#"/>
  <p:tag name="KSO_WM_UNIT_ID" val="328*d*1"/>
</p:tagLst>
</file>

<file path=ppt/tags/tag7.xml><?xml version="1.0" encoding="utf-8"?>
<p:tagLst xmlns:p="http://schemas.openxmlformats.org/presentationml/2006/main">
  <p:tag name="KSO_WM_TEMPLATE_CATEGORY" val="custom"/>
  <p:tag name="KSO_WM_TEMPLATE_INDEX" val="33"/>
</p:tagLst>
</file>

<file path=ppt/tags/tag8.xml><?xml version="1.0" encoding="utf-8"?>
<p:tagLst xmlns:p="http://schemas.openxmlformats.org/presentationml/2006/main">
  <p:tag name="KSO_WM_TEMPLATE_CATEGORY" val="custom"/>
  <p:tag name="KSO_WM_TEMPLATE_INDEX" val="33"/>
</p:tagLst>
</file>

<file path=ppt/tags/tag9.xml><?xml version="1.0" encoding="utf-8"?>
<p:tagLst xmlns:p="http://schemas.openxmlformats.org/presentationml/2006/main">
  <p:tag name="KSO_WM_TEMPLATE_CATEGORY" val="custom"/>
  <p:tag name="KSO_WM_TEMPLATE_INDEX" val="33"/>
</p:tagLst>
</file>

<file path=ppt/theme/theme1.xml><?xml version="1.0" encoding="utf-8"?>
<a:theme xmlns:a="http://schemas.openxmlformats.org/drawingml/2006/main" name="默认设计模板">
  <a:themeElements>
    <a:clrScheme name="PPT3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58F8D"/>
      </a:accent1>
      <a:accent2>
        <a:srgbClr val="1483B5"/>
      </a:accent2>
      <a:accent3>
        <a:srgbClr val="5A4C41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2000</Words>
  <Application>WPS 演示</Application>
  <PresentationFormat>全屏显示(4:3)</PresentationFormat>
  <Paragraphs>118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黑体</vt:lpstr>
      <vt:lpstr>Times New Roman</vt:lpstr>
      <vt:lpstr>新宋体</vt:lpstr>
      <vt:lpstr>Calibri</vt:lpstr>
      <vt:lpstr>楷体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支持客服-曹文文</cp:lastModifiedBy>
  <cp:revision>24</cp:revision>
  <dcterms:created xsi:type="dcterms:W3CDTF">2017-05-26T10:51:00Z</dcterms:created>
  <dcterms:modified xsi:type="dcterms:W3CDTF">2018-03-14T02:07:17Z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