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744" y="-84"/>
      </p:cViewPr>
      <p:guideLst>
        <p:guide orient="horz" pos="21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jpeg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jpe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1" Type="http://schemas.openxmlformats.org/officeDocument/2006/relationships/image" Target="../media/image4.jpe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73050" y="2374900"/>
            <a:ext cx="6076950" cy="914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/>
          <a:lstStyle>
            <a:lvl1pPr algn="l" eaLnBrk="1" hangingPunct="1">
              <a:buFont typeface="Arial" panose="020B0604020202020204" pitchFamily="34" charset="0"/>
              <a:buNone/>
              <a:defRPr sz="4800">
                <a:solidFill>
                  <a:srgbClr val="1483B5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3050" y="3289300"/>
            <a:ext cx="6076950" cy="817563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/>
          <a:lstStyle>
            <a:lvl1pPr marL="0" indent="0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  <a:defRPr sz="1800">
                <a:solidFill>
                  <a:srgbClr val="5A4C41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smtClean="0">
                <a:sym typeface="Arial" panose="020B0604020202020204" pitchFamily="34" charset="0"/>
              </a:rPr>
              <a:t>单击此处编辑母版副标题样式</a:t>
            </a:r>
            <a:endParaRPr lang="zh-CN" noProof="0" smtClean="0">
              <a:sym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81238" y="4354513"/>
            <a:ext cx="1366837" cy="1368425"/>
          </a:xfrm>
          <a:prstGeom prst="rect">
            <a:avLst/>
          </a:prstGeom>
          <a:solidFill>
            <a:srgbClr val="6AB598"/>
          </a:solidFill>
          <a:ln w="44450" cap="flat" cmpd="sng">
            <a:solidFill>
              <a:srgbClr val="6AB59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pic>
        <p:nvPicPr>
          <p:cNvPr id="5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4391025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41750" y="4354513"/>
            <a:ext cx="1366838" cy="1368425"/>
          </a:xfrm>
          <a:prstGeom prst="rect">
            <a:avLst/>
          </a:prstGeom>
          <a:solidFill>
            <a:srgbClr val="6AB598"/>
          </a:solidFill>
          <a:ln w="44450" cap="flat" cmpd="sng">
            <a:solidFill>
              <a:srgbClr val="6AB59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pic>
        <p:nvPicPr>
          <p:cNvPr id="7" name="Picture 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4391025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20725" y="4354513"/>
            <a:ext cx="1368425" cy="1368425"/>
          </a:xfrm>
          <a:prstGeom prst="rect">
            <a:avLst/>
          </a:prstGeom>
          <a:solidFill>
            <a:srgbClr val="6AB598"/>
          </a:solidFill>
          <a:ln w="44450" cap="flat" cmpd="sng">
            <a:solidFill>
              <a:srgbClr val="6AB59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pic>
        <p:nvPicPr>
          <p:cNvPr id="9" name="Picture 7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4391025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25838" y="2398713"/>
            <a:ext cx="4330700" cy="1069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009999">
                    <a:alpha val="79999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0"/>
          <a:lstStyle>
            <a:lvl1pPr algn="l"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27425" y="3468688"/>
            <a:ext cx="4330700" cy="714375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zh-CN" noProof="0" dirty="0" smtClean="0"/>
              <a:t>单击此处编辑母版副标题样式</a:t>
            </a:r>
            <a:endParaRPr lang="zh-CN" noProof="0" dirty="0" smtClean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1362075" y="2241742"/>
            <a:ext cx="2052575" cy="2051050"/>
          </a:xfrm>
          <a:prstGeom prst="ellipse">
            <a:avLst/>
          </a:prstGeom>
          <a:solidFill>
            <a:srgbClr val="009999">
              <a:alpha val="79999"/>
            </a:srgbClr>
          </a:solidFill>
          <a:ln w="57150" cap="flat" cmpd="sng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600200"/>
            <a:ext cx="386715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6715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400" y="779653"/>
            <a:ext cx="7441200" cy="601200"/>
          </a:xfrm>
          <a:solidFill>
            <a:schemeClr val="accent1"/>
          </a:solidFill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9422" y="1985963"/>
            <a:ext cx="3387600" cy="896400"/>
          </a:xfrm>
        </p:spPr>
        <p:txBody>
          <a:bodyPr anchor="ctr" anchorCtr="0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59422" y="2858643"/>
            <a:ext cx="3387600" cy="32724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/>
            </a:lvl1pPr>
            <a:lvl2pPr marL="457200" indent="0">
              <a:buFont typeface="Arial" panose="020B0604020202020204" pitchFamily="34" charset="0"/>
              <a:buNone/>
              <a:defRPr sz="20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72990" y="1985963"/>
            <a:ext cx="3387600" cy="896400"/>
          </a:xfrm>
        </p:spPr>
        <p:txBody>
          <a:bodyPr anchor="ctr" anchorCtr="0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72990" y="2858643"/>
            <a:ext cx="3387600" cy="32724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/>
            </a:lvl1pPr>
            <a:lvl2pPr marL="457200" indent="0">
              <a:buFont typeface="Arial" panose="020B0604020202020204" pitchFamily="34" charset="0"/>
              <a:buNone/>
              <a:defRPr sz="20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直接连接符 12" descr="#wm#_33_23_*Z"/>
          <p:cNvSpPr>
            <a:spLocks noChangeShapeType="1"/>
          </p:cNvSpPr>
          <p:nvPr/>
        </p:nvSpPr>
        <p:spPr bwMode="auto">
          <a:xfrm flipH="1">
            <a:off x="4622800" y="1979041"/>
            <a:ext cx="0" cy="4117975"/>
          </a:xfrm>
          <a:prstGeom prst="line">
            <a:avLst/>
          </a:prstGeom>
          <a:noFill/>
          <a:ln w="25400" cmpd="sng">
            <a:solidFill>
              <a:srgbClr val="ABD2B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3123"/>
            <a:ext cx="8229600" cy="1144800"/>
          </a:xfrm>
        </p:spPr>
        <p:txBody>
          <a:bodyPr/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560893"/>
            <a:ext cx="2057400" cy="202622"/>
          </a:xfrm>
        </p:spPr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560893"/>
            <a:ext cx="3086100" cy="20262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560893"/>
            <a:ext cx="2057400" cy="202622"/>
          </a:xfrm>
        </p:spPr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 algn="l">
              <a:defRPr sz="4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39354" y="274638"/>
            <a:ext cx="1375996" cy="5851525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628796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1588" y="6721475"/>
            <a:ext cx="9144000" cy="144463"/>
            <a:chOff x="0" y="0"/>
            <a:chExt cx="14400" cy="228"/>
          </a:xfrm>
        </p:grpSpPr>
        <p:sp>
          <p:nvSpPr>
            <p:cNvPr id="1027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EEF2C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8" name="矩形 11"/>
            <p:cNvSpPr>
              <a:spLocks noChangeArrowheads="1"/>
            </p:cNvSpPr>
            <p:nvPr/>
          </p:nvSpPr>
          <p:spPr bwMode="auto">
            <a:xfrm>
              <a:off x="7360" y="0"/>
              <a:ext cx="7040" cy="225"/>
            </a:xfrm>
            <a:prstGeom prst="rect">
              <a:avLst/>
            </a:prstGeom>
            <a:solidFill>
              <a:srgbClr val="5A4C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9" name="矩形 8"/>
            <p:cNvSpPr>
              <a:spLocks noChangeArrowheads="1"/>
            </p:cNvSpPr>
            <p:nvPr/>
          </p:nvSpPr>
          <p:spPr bwMode="auto">
            <a:xfrm>
              <a:off x="6535" y="0"/>
              <a:ext cx="450" cy="225"/>
            </a:xfrm>
            <a:prstGeom prst="rect">
              <a:avLst/>
            </a:prstGeom>
            <a:solidFill>
              <a:srgbClr val="B2D4B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0" name="矩形 9"/>
            <p:cNvSpPr>
              <a:spLocks noChangeArrowheads="1"/>
            </p:cNvSpPr>
            <p:nvPr/>
          </p:nvSpPr>
          <p:spPr bwMode="auto">
            <a:xfrm>
              <a:off x="6812" y="0"/>
              <a:ext cx="378" cy="225"/>
            </a:xfrm>
            <a:prstGeom prst="rect">
              <a:avLst/>
            </a:prstGeom>
            <a:solidFill>
              <a:srgbClr val="61AD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1" name="矩形 10"/>
            <p:cNvSpPr>
              <a:spLocks noChangeArrowheads="1"/>
            </p:cNvSpPr>
            <p:nvPr/>
          </p:nvSpPr>
          <p:spPr bwMode="auto">
            <a:xfrm>
              <a:off x="7055" y="0"/>
              <a:ext cx="310" cy="228"/>
            </a:xfrm>
            <a:prstGeom prst="rect">
              <a:avLst/>
            </a:prstGeom>
            <a:solidFill>
              <a:srgbClr val="258F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451104"/>
            <a:ext cx="7886700" cy="96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600200"/>
            <a:ext cx="78867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423D6-0175-4004-AF55-013D35654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D545C-428F-4EFD-8845-53A8D95D8F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ppt/slides/ppt/slides/ppt/slides/ppt/slides/ppt/slides/&#35838;&#21069;1.TIF" TargetMode="Externa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.xml"/><Relationship Id="rId10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ppt/slides/ppt/slides/ppt/slides/ppt/slides/ppt/slides/P123.TIF" TargetMode="External"/><Relationship Id="rId3" Type="http://schemas.openxmlformats.org/officeDocument/2006/relationships/image" Target="../media/image44.png"/><Relationship Id="rId2" Type="http://schemas.openxmlformats.org/officeDocument/2006/relationships/image" Target="ppt/slides/ppt/slides/ppt/slides/ppt/slides/ppt/slides/&#24605;&#32500;&#31361;&#30772;.TIF" TargetMode="Externa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6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ppt/slides/ppt/slides/ppt/slides/ppt/slides/ppt/slides/&#35757;&#32451;1.tif" TargetMode="Externa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ppt/slides/ppt/slides/ppt/slides/ppt/slides/ppt/slides/&#35838;&#22530;2.tif" TargetMode="Externa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8.xml"/><Relationship Id="rId10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.xml"/><Relationship Id="rId7" Type="http://schemas.openxmlformats.org/officeDocument/2006/relationships/image" Target="../media/image26.emf"/><Relationship Id="rId6" Type="http://schemas.openxmlformats.org/officeDocument/2006/relationships/oleObject" Target="../embeddings/Document1.doc"/><Relationship Id="rId5" Type="http://schemas.openxmlformats.org/officeDocument/2006/relationships/image" Target="../media/image25.png"/><Relationship Id="rId4" Type="http://schemas.openxmlformats.org/officeDocument/2006/relationships/image" Target="ppt/slides/ppt/slides/ppt/slides/ppt/slides/ppt/slides/TT431.tif" TargetMode="Externa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.xml"/><Relationship Id="rId6" Type="http://schemas.openxmlformats.org/officeDocument/2006/relationships/image" Target="../media/image29.emf"/><Relationship Id="rId5" Type="http://schemas.openxmlformats.org/officeDocument/2006/relationships/oleObject" Target="../embeddings/Document2.doc"/><Relationship Id="rId4" Type="http://schemas.openxmlformats.org/officeDocument/2006/relationships/image" Target="ppt/slides/ppt/slides/ppt/slides/ppt/slides/ppt/slides/TT432.tif" TargetMode="External"/><Relationship Id="rId3" Type="http://schemas.openxmlformats.org/officeDocument/2006/relationships/image" Target="../media/image28.png"/><Relationship Id="rId2" Type="http://schemas.openxmlformats.org/officeDocument/2006/relationships/image" Target="ppt/slides/ppt/slides/ppt/slides/ppt/slides/ppt/slides/&#35757;&#32451;2.tif" TargetMode="External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4" Type="http://schemas.openxmlformats.org/officeDocument/2006/relationships/image" Target="../media/image31.emf"/><Relationship Id="rId3" Type="http://schemas.openxmlformats.org/officeDocument/2006/relationships/oleObject" Target="../embeddings/Document3.doc"/><Relationship Id="rId2" Type="http://schemas.openxmlformats.org/officeDocument/2006/relationships/image" Target="ppt/slides/ppt/slides/ppt/slides/ppt/slides/ppt/slides/&#35838;&#21518;3.tif" TargetMode="External"/><Relationship Id="rId1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image" Target="ppt/slides/ppt/slides/ppt/slides/ppt/slides/ppt/slides/A163.TIF" TargetMode="External"/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oleObject" Target="../embeddings/Document4.doc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.xml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ppt/slides/ppt/slides/ppt/slides/ppt/slides/ppt/slides/tt435.TIF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0" Type="http://schemas.openxmlformats.org/officeDocument/2006/relationships/vmlDrawing" Target="../drawings/vmlDrawing5.vml"/><Relationship Id="rId1" Type="http://schemas.openxmlformats.org/officeDocument/2006/relationships/package" Target="../embeddings/Document5.docx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../media/image42.png"/><Relationship Id="rId2" Type="http://schemas.openxmlformats.org/officeDocument/2006/relationships/image" Target="ppt/slides/ppt/slides/ppt/slides/ppt/slides/ppt/slides/TT436.tif" TargetMode="External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2077" y="169337"/>
            <a:ext cx="27045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25.1.2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概率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课前1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" y="692696"/>
            <a:ext cx="2263743" cy="41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23887" y="1166843"/>
            <a:ext cx="7908553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．概率定义：对于一个随机事件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，我们把刻画其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发生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数值，称为随机事件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发生的概率，记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为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．简单事件的概率计算：一般地，如果在一次试验中，有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n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种可能的结果，并且它们发生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都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相等，事件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包含其中的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m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种结果，那么事件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发生的概率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P(A)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．事件概率大小：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如果事件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是必然事件，则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P(A)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如果事件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是不可能事件，则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P(A)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(3)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如果事件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是随机事件，则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P(A)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的范围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.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．几何概率的计算：目标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M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落在图形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S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上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区域的概率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_ 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68760"/>
            <a:ext cx="1000125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1700808"/>
            <a:ext cx="51435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92" y="2924944"/>
            <a:ext cx="600075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045" y="3257550"/>
            <a:ext cx="2762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81128"/>
            <a:ext cx="16192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60" y="5013176"/>
            <a:ext cx="171450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5373216"/>
            <a:ext cx="107632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645" y="6024711"/>
            <a:ext cx="8572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思维突破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1341"/>
            <a:ext cx="1386193" cy="32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95050" y="548174"/>
            <a:ext cx="8136904" cy="383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．某商场举行开业酬宾活动，设立了两个可以自由转动的转盘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如图所示，两个转盘均被等分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，并规定：顾客购买满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188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元的商品，即可任选一个转盘转动一次，转盘停止后，指针所指区域内容即为优惠方式；若指针所指区域空白，则无优惠．已知小张在该商场消费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300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元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+mn-ea"/>
              </a:rPr>
              <a:t>                  </a:t>
            </a:r>
            <a:r>
              <a:rPr lang="en-US" altLang="zh-CN" dirty="0" smtClean="0">
                <a:latin typeface="华文宋体" panose="02010600040101010101" charset="-122"/>
                <a:ea typeface="华文宋体" panose="02010600040101010101" charset="-122"/>
              </a:rPr>
              <a:t>(</a:t>
            </a:r>
            <a:r>
              <a:rPr lang="en-US" altLang="zh-CN" dirty="0">
                <a:latin typeface="华文宋体" panose="02010600040101010101" charset="-122"/>
                <a:ea typeface="华文宋体" panose="02010600040101010101" charset="-122"/>
              </a:rPr>
              <a:t>1)</a:t>
            </a:r>
            <a:r>
              <a:rPr lang="zh-CN" altLang="zh-CN" dirty="0">
                <a:latin typeface="华文宋体" panose="02010600040101010101" charset="-122"/>
                <a:ea typeface="华文宋体" panose="02010600040101010101" charset="-122"/>
              </a:rPr>
              <a:t>若他选择转动转盘</a:t>
            </a:r>
            <a:r>
              <a:rPr lang="en-US" altLang="zh-CN" dirty="0">
                <a:latin typeface="华文宋体" panose="02010600040101010101" charset="-122"/>
                <a:ea typeface="华文宋体" panose="02010600040101010101" charset="-122"/>
              </a:rPr>
              <a:t>1</a:t>
            </a:r>
            <a:r>
              <a:rPr lang="zh-CN" altLang="zh-CN" dirty="0">
                <a:latin typeface="华文宋体" panose="02010600040101010101" charset="-122"/>
                <a:ea typeface="华文宋体" panose="02010600040101010101" charset="-122"/>
              </a:rPr>
              <a:t>，则他能得到优惠的概率为多少</a:t>
            </a:r>
            <a:r>
              <a:rPr lang="zh-CN" altLang="zh-CN" dirty="0" smtClean="0">
                <a:latin typeface="华文宋体" panose="02010600040101010101" charset="-122"/>
                <a:ea typeface="华文宋体" panose="02010600040101010101" charset="-122"/>
              </a:rPr>
              <a:t>？</a:t>
            </a:r>
            <a:endParaRPr lang="en-US" altLang="zh-CN" dirty="0" smtClean="0">
              <a:latin typeface="华文宋体" panose="02010600040101010101" charset="-122"/>
              <a:ea typeface="华文宋体" panose="02010600040101010101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+mn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+mn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+mn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若他选择转动转盘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，则他能得到优惠的概率为多少？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43" name="Picture 3" descr="P123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86" y="2523505"/>
            <a:ext cx="23717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976" y="2710954"/>
            <a:ext cx="430530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339" y="334277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933" y="4379456"/>
            <a:ext cx="42576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458" y="5845671"/>
            <a:ext cx="112395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77" y="6237312"/>
            <a:ext cx="23050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课堂2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624"/>
            <a:ext cx="237626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73288" y="404664"/>
                <a:ext cx="5210081" cy="642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b="1" dirty="0">
                    <a:latin typeface="新宋体" pitchFamily="49" charset="-122"/>
                    <a:ea typeface="新宋体" pitchFamily="49" charset="-122"/>
                    <a:cs typeface="黑体" pitchFamily="49" charset="-122"/>
                  </a:rPr>
                  <a:t>知识点一：利用公式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  <a:cs typeface="黑体" pitchFamily="49" charset="-122"/>
                  </a:rPr>
                  <a:t>P(A)</a:t>
                </a:r>
                <a:r>
                  <a:rPr lang="zh-CN" altLang="zh-CN" b="1" dirty="0">
                    <a:latin typeface="新宋体" pitchFamily="49" charset="-122"/>
                    <a:ea typeface="新宋体" pitchFamily="49" charset="-122"/>
                    <a:cs typeface="黑体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/>
                            <a:ea typeface="新宋体" pitchFamily="49" charset="-122"/>
                            <a:cs typeface="黑体" pitchFamily="49" charset="-122"/>
                          </a:rPr>
                        </m:ctrlPr>
                      </m:fPr>
                      <m:num>
                        <m:r>
                          <a:rPr lang="en-US" altLang="zh-CN" b="1">
                            <a:latin typeface="Cambria Math"/>
                            <a:ea typeface="新宋体" pitchFamily="49" charset="-122"/>
                            <a:cs typeface="黑体" pitchFamily="49" charset="-122"/>
                          </a:rPr>
                          <m:t>𝑚</m:t>
                        </m:r>
                      </m:num>
                      <m:den>
                        <m:r>
                          <a:rPr lang="en-US" altLang="zh-CN" b="1">
                            <a:latin typeface="Cambria Math"/>
                            <a:ea typeface="新宋体" pitchFamily="49" charset="-122"/>
                            <a:cs typeface="黑体" pitchFamily="49" charset="-122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新宋体" pitchFamily="49" charset="-122"/>
                    <a:ea typeface="新宋体" pitchFamily="49" charset="-122"/>
                    <a:cs typeface="黑体" pitchFamily="49" charset="-122"/>
                  </a:rPr>
                  <a:t>计算简单事件的概率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88" y="404664"/>
                <a:ext cx="5210081" cy="642099"/>
              </a:xfrm>
              <a:prstGeom prst="rect">
                <a:avLst/>
              </a:prstGeom>
              <a:blipFill rotWithShape="1">
                <a:blip r:embed="rId3"/>
                <a:stretch>
                  <a:fillRect l="-9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85800" y="980728"/>
            <a:ext cx="804664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例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　一个口袋中装有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个白球、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个红球，这些球除颜色外完全相同，重复搅匀后随机摸出一球，发现是白球．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如果将这个白球放回，再摸出一球，那么它是白球的概率是多少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？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如果这个白球不放回，再摸出一球，那么它是白球的概率是多少？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203" y="2315989"/>
            <a:ext cx="355282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203" y="2624607"/>
            <a:ext cx="39909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215" y="3645024"/>
            <a:ext cx="45529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757" y="4149849"/>
            <a:ext cx="40005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训练1.tif"/>
          <p:cNvPicPr>
            <a:picLocks noChangeAspect="1" noChangeArrowheads="1"/>
          </p:cNvPicPr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18" y="4797152"/>
            <a:ext cx="1960218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485800" y="5262718"/>
                <a:ext cx="8046640" cy="159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在一个不透明的袋子里装有</a:t>
                </a:r>
                <a:r>
                  <a:rPr lang="en-US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6</a:t>
                </a:r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个白球和若干个黄球，它们除了颜色不同外，其他方面均相同，从中随机摸出一个球为白球的概率为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/>
                            <a:ea typeface="新宋体" pitchFamily="49" charset="-122"/>
                            <a:cs typeface="宋体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dirty="0">
                            <a:latin typeface="新宋体" pitchFamily="49" charset="-122"/>
                            <a:ea typeface="新宋体" pitchFamily="49" charset="-122"/>
                            <a:cs typeface="宋体" pitchFamily="2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dirty="0">
                            <a:latin typeface="新宋体" pitchFamily="49" charset="-122"/>
                            <a:ea typeface="新宋体" pitchFamily="49" charset="-122"/>
                            <a:cs typeface="宋体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，则黄球的个数</a:t>
                </a: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为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_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  <a:sym typeface="+mn-ea"/>
                  </a:rPr>
                  <a:t>________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_ </a:t>
                </a: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．</a:t>
                </a:r>
                <a:endParaRPr lang="zh-CN" altLang="en-US" dirty="0">
                  <a:latin typeface="新宋体" pitchFamily="49" charset="-122"/>
                  <a:ea typeface="新宋体" pitchFamily="49" charset="-122"/>
                  <a:cs typeface="宋体" pitchFamily="2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00" y="5262718"/>
                <a:ext cx="8046640" cy="1590564"/>
              </a:xfrm>
              <a:prstGeom prst="rect">
                <a:avLst/>
              </a:prstGeom>
              <a:blipFill rotWithShape="1">
                <a:blip r:embed="rId10"/>
                <a:stretch>
                  <a:fillRect l="-682" r="-606" b="-11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809232" y="6309320"/>
            <a:ext cx="1152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35679"/>
            <a:ext cx="60007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260648"/>
            <a:ext cx="530145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  <a:cs typeface="黑体" panose="02010609060101010101" pitchFamily="49" charset="-122"/>
              </a:rPr>
              <a:t>知识点二：利用公式</a:t>
            </a:r>
            <a:r>
              <a:rPr lang="en-US" altLang="zh-CN" b="1" dirty="0">
                <a:latin typeface="新宋体" panose="02010609030101010101" pitchFamily="49" charset="-122"/>
                <a:ea typeface="新宋体" panose="02010609030101010101" pitchFamily="49" charset="-122"/>
                <a:cs typeface="黑体" panose="02010609060101010101" pitchFamily="49" charset="-122"/>
              </a:rPr>
              <a:t>P(A)</a:t>
            </a:r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  <a:cs typeface="黑体" panose="02010609060101010101" pitchFamily="49" charset="-122"/>
              </a:rPr>
              <a:t>＝计算与面积有关的概率</a:t>
            </a:r>
            <a:endParaRPr lang="zh-CN" altLang="zh-CN" b="1" dirty="0">
              <a:latin typeface="新宋体" panose="02010609030101010101" pitchFamily="49" charset="-122"/>
              <a:ea typeface="新宋体" panose="02010609030101010101" pitchFamily="49" charset="-122"/>
              <a:cs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67544" y="980728"/>
                <a:ext cx="7848872" cy="2310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例</a:t>
                </a:r>
                <a:r>
                  <a:rPr lang="en-US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2</a:t>
                </a:r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　如图所示是一飞镖游戏板，大圆的直径把一组同心圆分成四等份，假设飞镖击中圆面上每一个点都是等可能的．</a:t>
                </a:r>
              </a:p>
              <a:p>
                <a:pPr algn="just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(1)</a:t>
                </a:r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飞镖落在阴影区域的概率</a:t>
                </a: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是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  <a:sym typeface="+mn-ea"/>
                  </a:rPr>
                  <a:t>________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_</a:t>
                </a: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；</a:t>
                </a:r>
                <a:endParaRPr lang="zh-CN" altLang="zh-CN" dirty="0">
                  <a:latin typeface="新宋体" pitchFamily="49" charset="-122"/>
                  <a:ea typeface="新宋体" pitchFamily="49" charset="-122"/>
                  <a:cs typeface="宋体" pitchFamily="2" charset="-122"/>
                </a:endParaRPr>
              </a:p>
              <a:p>
                <a:pPr algn="just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(2)</a:t>
                </a:r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如果飞镖落在阴影区域的概率是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/>
                            <a:cs typeface="黑体" pitchFamily="49" charset="-122"/>
                          </a:rPr>
                        </m:ctrlPr>
                      </m:fPr>
                      <m:num>
                        <m:r>
                          <a:rPr lang="en-US" altLang="zh-CN" b="1" i="0" smtClean="0">
                            <a:latin typeface="Cambria Math"/>
                            <a:cs typeface="黑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b="1">
                            <a:latin typeface="Cambria Math"/>
                            <a:cs typeface="黑体" pitchFamily="49" charset="-122"/>
                          </a:rPr>
                          <m:t>𝑛</m:t>
                        </m:r>
                      </m:den>
                    </m:f>
                    <m:r>
                      <a:rPr lang="en-US" altLang="zh-CN" b="1" i="1">
                        <a:latin typeface="Cambria Math"/>
                        <a:cs typeface="黑体" pitchFamily="49" charset="-122"/>
                      </a:rPr>
                      <m:t> </m:t>
                    </m:r>
                  </m:oMath>
                </a14:m>
                <a:r>
                  <a:rPr lang="zh-CN" altLang="zh-CN" dirty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，那么飞镖落在白色区域的概率</a:t>
                </a: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是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  <a:sym typeface="+mn-ea"/>
                  </a:rPr>
                  <a:t>________</a:t>
                </a:r>
                <a:r>
                  <a:rPr lang="en-US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_</a:t>
                </a:r>
                <a:r>
                  <a:rPr lang="zh-CN" altLang="zh-CN" dirty="0" smtClean="0">
                    <a:latin typeface="新宋体" pitchFamily="49" charset="-122"/>
                    <a:ea typeface="新宋体" pitchFamily="49" charset="-122"/>
                    <a:cs typeface="宋体" pitchFamily="2" charset="-122"/>
                  </a:rPr>
                  <a:t>．</a:t>
                </a:r>
                <a:endParaRPr lang="zh-CN" altLang="zh-CN" dirty="0">
                  <a:latin typeface="新宋体" pitchFamily="49" charset="-122"/>
                  <a:ea typeface="新宋体" pitchFamily="49" charset="-122"/>
                  <a:cs typeface="宋体" pitchFamily="2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980728"/>
                <a:ext cx="7848872" cy="2310248"/>
              </a:xfrm>
              <a:prstGeom prst="rect">
                <a:avLst/>
              </a:prstGeom>
              <a:blipFill rotWithShape="1">
                <a:blip r:embed="rId2"/>
                <a:stretch>
                  <a:fillRect l="-699" r="-622" b="-237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3074" name="Picture 2" descr="TT431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557" y="3573016"/>
            <a:ext cx="19442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50341"/>
            <a:ext cx="2190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21050" y="3451225"/>
          <a:ext cx="4767263" cy="403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Document" r:id="rId6" imgW="4780915" imgH="4053205" progId="Word.Document.8">
                  <p:embed/>
                </p:oleObj>
              </mc:Choice>
              <mc:Fallback>
                <p:oleObj name="Document" r:id="rId6" imgW="4780915" imgH="4053205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1050" y="3451225"/>
                        <a:ext cx="4767263" cy="403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训练2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404664"/>
            <a:ext cx="1960218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TT432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784" y="2924944"/>
            <a:ext cx="1849375" cy="161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22425" y="1124744"/>
          <a:ext cx="7169150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Document" r:id="rId5" imgW="7267575" imgH="4094480" progId="Word.Document.8">
                  <p:embed/>
                </p:oleObj>
              </mc:Choice>
              <mc:Fallback>
                <p:oleObj name="Document" r:id="rId5" imgW="7267575" imgH="4094480" progId="Word.Document.8">
                  <p:embed/>
                  <p:pic>
                    <p:nvPicPr>
                      <p:cNvPr id="0" name="图片 410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2425" y="1124744"/>
                        <a:ext cx="7169150" cy="404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678724" y="1484784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课后3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512168" cy="30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48665" y="780574"/>
          <a:ext cx="7560945" cy="540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Document" r:id="rId3" imgW="7760335" imgH="5548630" progId="Word.Document.8">
                  <p:embed/>
                </p:oleObj>
              </mc:Choice>
              <mc:Fallback>
                <p:oleObj name="Document" r:id="rId3" imgW="7760335" imgH="5548630" progId="Word.Document.8">
                  <p:embed/>
                  <p:pic>
                    <p:nvPicPr>
                      <p:cNvPr id="0" name="图片 51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8665" y="780574"/>
                        <a:ext cx="7560945" cy="540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004048" y="1084094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32240" y="2924944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27784" y="52292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29565" y="603250"/>
          <a:ext cx="7596505" cy="615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Document" r:id="rId1" imgW="8056880" imgH="7057390" progId="Word.Document.8">
                  <p:embed/>
                </p:oleObj>
              </mc:Choice>
              <mc:Fallback>
                <p:oleObj name="Document" r:id="rId1" imgW="8056880" imgH="7057390" progId="Word.Document.8">
                  <p:embed/>
                  <p:pic>
                    <p:nvPicPr>
                      <p:cNvPr id="0" name="图片 61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9565" y="603250"/>
                        <a:ext cx="7596505" cy="6155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7" name="Picture 3" descr="A163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883" y="3332933"/>
            <a:ext cx="108012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342034" y="1352937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2201" y="3181168"/>
            <a:ext cx="352982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60421" y="5453097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6113" y="669925"/>
          <a:ext cx="7937500" cy="563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1" imgW="8164195" imgH="5796280" progId="Word.Document.12">
                  <p:embed/>
                </p:oleObj>
              </mc:Choice>
              <mc:Fallback>
                <p:oleObj name="文档" r:id="rId1" imgW="8164195" imgH="5796280" progId="Word.Document.12">
                  <p:embed/>
                  <p:pic>
                    <p:nvPicPr>
                      <p:cNvPr id="0" name="图片 71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6113" y="669925"/>
                        <a:ext cx="7937500" cy="563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0" name="Picture 2" descr="tt435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20888"/>
            <a:ext cx="17344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942587"/>
            <a:ext cx="2286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5253"/>
            <a:ext cx="2286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40" y="4005064"/>
            <a:ext cx="25717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84" y="5577951"/>
            <a:ext cx="1905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8208912" cy="383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．将分别标有数字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的三张质地、大小完全一样的卡片背面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朝上放在桌面上．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随机抽取一张，求抽到奇数的概率</a:t>
            </a:r>
            <a:r>
              <a:rPr lang="zh-CN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；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随机抽取一张作为个位上的数字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不放回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，再抽取一张作为十位上的数字，能组成哪些两位数？并求出抽取到的两位数恰好是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35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的概率．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42767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425767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0068" y="547539"/>
            <a:ext cx="7488832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太原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)“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赵爽弦图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是四个全等的直角三角形与中间的一个小正方形拼成的大正方形．如图，是一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赵爽弦图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飞镖板，其直角三角形的两条直角边的长分别是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4.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小明同学距飞镖板一定距离向飞镖板投掷飞镖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假设投掷的飞镖均扎在飞镖板上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，求小明投掷一次飞镖扎在中间小正方形区域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含边线</a:t>
            </a:r>
            <a:r>
              <a:rPr lang="en-US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的概率是多少．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9218" name="Picture 2" descr="TT436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76" y="3068960"/>
            <a:ext cx="1492868" cy="1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9569"/>
            <a:ext cx="288607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328*i*4"/>
  <p:tag name="KSO_WM_TEMPLATE_CATEGORY" val="custom"/>
  <p:tag name="KSO_WM_TEMPLATE_INDEX" val="33"/>
</p:tagLst>
</file>

<file path=ppt/tags/tag10.xml><?xml version="1.0" encoding="utf-8"?>
<p:tagLst xmlns:p="http://schemas.openxmlformats.org/presentationml/2006/main">
  <p:tag name="KSO_WM_TEMPLATE_CATEGORY" val="custom"/>
  <p:tag name="KSO_WM_TEMPLATE_INDEX" val="33"/>
</p:tagLst>
</file>

<file path=ppt/tags/tag11.xml><?xml version="1.0" encoding="utf-8"?>
<p:tagLst xmlns:p="http://schemas.openxmlformats.org/presentationml/2006/main">
  <p:tag name="KSO_WM_TEMPLATE_CATEGORY" val="custom"/>
  <p:tag name="KSO_WM_TEMPLATE_INDEX" val="33"/>
</p:tagLst>
</file>

<file path=ppt/tags/tag12.xml><?xml version="1.0" encoding="utf-8"?>
<p:tagLst xmlns:p="http://schemas.openxmlformats.org/presentationml/2006/main">
  <p:tag name="KSO_WM_TEMPLATE_CATEGORY" val="custom"/>
  <p:tag name="KSO_WM_TEMPLATE_INDEX" val="33"/>
</p:tagLst>
</file>

<file path=ppt/tags/tag13.xml><?xml version="1.0" encoding="utf-8"?>
<p:tagLst xmlns:p="http://schemas.openxmlformats.org/presentationml/2006/main">
  <p:tag name="KSO_WM_TEMPLATE_CATEGORY" val="custom"/>
  <p:tag name="KSO_WM_TEMPLATE_INDEX" val="33"/>
</p:tagLst>
</file>

<file path=ppt/tags/tag14.xml><?xml version="1.0" encoding="utf-8"?>
<p:tagLst xmlns:p="http://schemas.openxmlformats.org/presentationml/2006/main">
  <p:tag name="KSO_WM_TEMPLATE_CATEGORY" val="custom"/>
  <p:tag name="KSO_WM_TEMPLATE_INDEX" val="33"/>
</p:tagLst>
</file>

<file path=ppt/tags/tag15.xml><?xml version="1.0" encoding="utf-8"?>
<p:tagLst xmlns:p="http://schemas.openxmlformats.org/presentationml/2006/main">
  <p:tag name="KSO_WM_TEMPLATE_CATEGORY" val="custom"/>
  <p:tag name="KSO_WM_TEMPLATE_INDEX" val="33"/>
</p:tagLst>
</file>

<file path=ppt/tags/tag16.xml><?xml version="1.0" encoding="utf-8"?>
<p:tagLst xmlns:p="http://schemas.openxmlformats.org/presentationml/2006/main">
  <p:tag name="KSO_WM_TEMPLATE_CATEGORY" val="custom"/>
  <p:tag name="KSO_WM_TEMPLATE_INDEX" val="33"/>
</p:tagLst>
</file>

<file path=ppt/tags/tag2.xml><?xml version="1.0" encoding="utf-8"?>
<p:tagLst xmlns:p="http://schemas.openxmlformats.org/presentationml/2006/main">
  <p:tag name="KSO_WM_TEMPLATE_CATEGORY" val="custom"/>
  <p:tag name="KSO_WM_TEMPLATE_INDEX" val="33"/>
  <p:tag name="KSO_WM_UNIT_TYPE" val="d"/>
  <p:tag name="KSO_WM_UNIT_INDEX" val="2"/>
  <p:tag name="KSO_WM_UNIT_CLEAR" val="0"/>
  <p:tag name="KSO_WM_UNIT_LAYERLEVEL" val="1"/>
  <p:tag name="KSO_WM_UNIT_VALUE" val="360*360"/>
  <p:tag name="KSO_WM_UNIT_HIGHLIGHT" val="0"/>
  <p:tag name="KSO_WM_UNIT_COMPATIBLE" val="0"/>
  <p:tag name="KSO_WM_BEAUTIFY_FLAG" val="#wm#"/>
  <p:tag name="KSO_WM_UNIT_ID" val="328*d*2"/>
</p:tagLst>
</file>

<file path=ppt/tags/tag3.xml><?xml version="1.0" encoding="utf-8"?>
<p:tagLst xmlns:p="http://schemas.openxmlformats.org/presentationml/2006/main">
  <p:tag name="KSO_WM_BEAUTIFY_FLAG" val="#wm#"/>
  <p:tag name="KSO_WM_UNIT_TYPE" val="i"/>
  <p:tag name="KSO_WM_UNIT_ID" val="328*i*6"/>
  <p:tag name="KSO_WM_TEMPLATE_CATEGORY" val="custom"/>
  <p:tag name="KSO_WM_TEMPLATE_INDEX" val="33"/>
</p:tagLst>
</file>

<file path=ppt/tags/tag4.xml><?xml version="1.0" encoding="utf-8"?>
<p:tagLst xmlns:p="http://schemas.openxmlformats.org/presentationml/2006/main">
  <p:tag name="KSO_WM_TEMPLATE_CATEGORY" val="custom"/>
  <p:tag name="KSO_WM_TEMPLATE_INDEX" val="33"/>
  <p:tag name="KSO_WM_UNIT_TYPE" val="d"/>
  <p:tag name="KSO_WM_UNIT_INDEX" val="3"/>
  <p:tag name="KSO_WM_UNIT_CLEAR" val="0"/>
  <p:tag name="KSO_WM_UNIT_LAYERLEVEL" val="1"/>
  <p:tag name="KSO_WM_UNIT_VALUE" val="360*360"/>
  <p:tag name="KSO_WM_UNIT_HIGHLIGHT" val="0"/>
  <p:tag name="KSO_WM_UNIT_COMPATIBLE" val="0"/>
  <p:tag name="KSO_WM_BEAUTIFY_FLAG" val="#wm#"/>
  <p:tag name="KSO_WM_UNIT_ID" val="328*d*3"/>
</p:tagLst>
</file>

<file path=ppt/tags/tag5.xml><?xml version="1.0" encoding="utf-8"?>
<p:tagLst xmlns:p="http://schemas.openxmlformats.org/presentationml/2006/main">
  <p:tag name="KSO_WM_BEAUTIFY_FLAG" val="#wm#"/>
  <p:tag name="KSO_WM_UNIT_TYPE" val="i"/>
  <p:tag name="KSO_WM_UNIT_ID" val="328*i*8"/>
  <p:tag name="KSO_WM_TEMPLATE_CATEGORY" val="custom"/>
  <p:tag name="KSO_WM_TEMPLATE_INDEX" val="33"/>
</p:tagLst>
</file>

<file path=ppt/tags/tag6.xml><?xml version="1.0" encoding="utf-8"?>
<p:tagLst xmlns:p="http://schemas.openxmlformats.org/presentationml/2006/main">
  <p:tag name="KSO_WM_TEMPLATE_CATEGORY" val="custom"/>
  <p:tag name="KSO_WM_TEMPLATE_INDEX" val="33"/>
  <p:tag name="KSO_WM_UNIT_TYPE" val="d"/>
  <p:tag name="KSO_WM_UNIT_INDEX" val="1"/>
  <p:tag name="KSO_WM_UNIT_CLEAR" val="0"/>
  <p:tag name="KSO_WM_UNIT_LAYERLEVEL" val="1"/>
  <p:tag name="KSO_WM_UNIT_VALUE" val="360*360"/>
  <p:tag name="KSO_WM_UNIT_HIGHLIGHT" val="0"/>
  <p:tag name="KSO_WM_UNIT_COMPATIBLE" val="0"/>
  <p:tag name="KSO_WM_BEAUTIFY_FLAG" val="#wm#"/>
  <p:tag name="KSO_WM_UNIT_ID" val="328*d*1"/>
</p:tagLst>
</file>

<file path=ppt/tags/tag7.xml><?xml version="1.0" encoding="utf-8"?>
<p:tagLst xmlns:p="http://schemas.openxmlformats.org/presentationml/2006/main">
  <p:tag name="KSO_WM_TEMPLATE_CATEGORY" val="custom"/>
  <p:tag name="KSO_WM_TEMPLATE_INDEX" val="33"/>
</p:tagLst>
</file>

<file path=ppt/tags/tag8.xml><?xml version="1.0" encoding="utf-8"?>
<p:tagLst xmlns:p="http://schemas.openxmlformats.org/presentationml/2006/main">
  <p:tag name="KSO_WM_TEMPLATE_CATEGORY" val="custom"/>
  <p:tag name="KSO_WM_TEMPLATE_INDEX" val="33"/>
</p:tagLst>
</file>

<file path=ppt/tags/tag9.xml><?xml version="1.0" encoding="utf-8"?>
<p:tagLst xmlns:p="http://schemas.openxmlformats.org/presentationml/2006/main">
  <p:tag name="KSO_WM_TEMPLATE_CATEGORY" val="custom"/>
  <p:tag name="KSO_WM_TEMPLATE_INDEX" val="33"/>
</p:tagLst>
</file>

<file path=ppt/theme/theme1.xml><?xml version="1.0" encoding="utf-8"?>
<a:theme xmlns:a="http://schemas.openxmlformats.org/drawingml/2006/main" name="默认设计模板">
  <a:themeElements>
    <a:clrScheme name="PPT3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58F8D"/>
      </a:accent1>
      <a:accent2>
        <a:srgbClr val="1483B5"/>
      </a:accent2>
      <a:accent3>
        <a:srgbClr val="5A4C41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943</Words>
  <Application>WPS 演示</Application>
  <PresentationFormat>全屏显示(4:3)</PresentationFormat>
  <Paragraphs>61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黑体</vt:lpstr>
      <vt:lpstr>Times New Roman</vt:lpstr>
      <vt:lpstr>新宋体</vt:lpstr>
      <vt:lpstr>Calibri</vt:lpstr>
      <vt:lpstr>楷体</vt:lpstr>
      <vt:lpstr>华文宋体</vt:lpstr>
      <vt:lpstr>微软雅黑</vt:lpstr>
      <vt:lpstr>Arial Unicode MS</vt:lpstr>
      <vt:lpstr>默认设计模板</vt:lpstr>
      <vt:lpstr>Word.Document.8</vt:lpstr>
      <vt:lpstr>Word.Document.8</vt:lpstr>
      <vt:lpstr>Word.Document.8</vt:lpstr>
      <vt:lpstr>Word.Document.8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支持客服-曹文文</cp:lastModifiedBy>
  <cp:revision>25</cp:revision>
  <dcterms:created xsi:type="dcterms:W3CDTF">2017-05-26T11:15:00Z</dcterms:created>
  <dcterms:modified xsi:type="dcterms:W3CDTF">2018-03-14T02:07:20Z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