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1E0C203-5AA4-4349-B830-75978D2F54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2A32B0E-E52A-4AEA-843E-10DEF9A5B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C4909F0-7B11-45DF-9A76-7875E992C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B841F4-8B22-474B-BAD6-68747FF87A1F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1502248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17F25DE-0945-4833-9044-F9262D8EBE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CE9C60B-B457-4724-ACB8-FA0169F2D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9C01C38-A4A8-430A-B372-1FD9B7216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5365A9-6789-4C38-A012-23BB7CF05C8C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05945326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317500"/>
            <a:ext cx="1943100" cy="593090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17500"/>
            <a:ext cx="5716657" cy="593090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C03D9FD-B65D-4164-AF9E-B749A1DFBA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C41FA97-682F-4D0B-8574-A2B7BC712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3C93867-6BC3-4BA6-BC90-2968BAC73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43D5C5-4126-4170-93B2-3E91A5CAA412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03870553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12797FD-D91B-4EBB-B95E-2E8CA4FCC6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E97846C-3ED0-415F-B4B9-6BDA03729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15BC310-FCF9-40D2-ABFF-AC6119B26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7FDE3A-6EE3-4DF4-B2BB-292C21A5AF87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1013894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572245E-C6DB-447B-BF89-8150C14A6C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C835C82-1859-49E3-B7DD-0B4C0DD32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18A5808-383F-48CD-8D53-B43E07FF6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D1D078-03FE-43C7-821F-FBE41DAD1F9A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13449648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08476" cy="41910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2057400"/>
            <a:ext cx="3808476" cy="41910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7155CE-1CB0-410F-83A5-D5714613D9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5945BDF-40E3-4335-BA6C-0383E63E7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A4DB018-0EDF-422E-9FB7-85A6DB594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F8383A-0C2A-4BD3-8F77-58F25F08BFD3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54775398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071A1DB-7519-48B7-9403-47434F1D33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FDFF515-DA02-4B47-9C3A-8D7940DE9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0A2A69C-1CA1-44B6-AFEC-65EEE7C13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94F270-C22C-4911-9CB7-7514FD884A09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25797292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A28C007-9709-4F54-8465-13C4FC5329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24C4D97-1A05-4D1A-84D1-3A0872D11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F5AF9372-FA0C-4F41-AF38-1A7378321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CA2375-5172-4F17-A5F1-89B228452FCC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8379083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34BD5271-8392-4243-A541-192D4BE22C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B2473FC-357D-47D2-98C6-F59B02927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2056845-3363-4080-9833-6FE5560E5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53F0FC-1B32-4BC8-9D62-996DECD12315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86353089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7D3B17-3F95-49B3-88CC-CBA13BCE77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E5391D9-D694-4023-ADC3-6FAAC0A65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69D053-18F7-4904-A16D-4A3F8840C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BD96E3-F630-4804-814E-FE99791CBC75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21899871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2F4461-18BE-4E4B-A2DD-07A9D5EAF5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460985-EAF6-44A9-81E0-124DE57C7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FCF227-7989-45FD-ADDF-F53305E19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255B9-7D37-47BF-AF12-20213BD40E85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23569004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47DB657-3C50-4EFA-BB29-4E5594A2C2A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43000" y="317500"/>
            <a:ext cx="73152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166085D-8335-4E91-9815-74CB9EB5B2D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2057400"/>
            <a:ext cx="77724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CAB47E6-774B-4B86-A951-6A9EA8F3F0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400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 noProof="1">
                <a:ea typeface="宋体" panose="02010600030101010101" pitchFamily="2" charset="-122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C9A5AE4-188B-42CE-B68C-A426A8F749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 noProof="1">
                <a:ea typeface="宋体" panose="02010600030101010101" pitchFamily="2" charset="-122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CB8436A8-A47E-4702-97C2-9553E2CB22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239000" y="6400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 noProof="1">
                <a:ea typeface="宋体" panose="02010600030101010101" pitchFamily="2" charset="-122"/>
                <a:cs typeface="+mn-ea"/>
              </a:defRPr>
            </a:lvl1pPr>
          </a:lstStyle>
          <a:p>
            <a:fld id="{F7EF50FB-1452-41D7-941F-F11F0D17C86C}" type="slidenum">
              <a:rPr lang="en-US" altLang="x-none"/>
              <a:pPr/>
              <a:t>‹#›</a:t>
            </a:fld>
            <a:endParaRPr lang="en-US" altLang="x-none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1757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Symbol" panose="05050102010706020507" pitchFamily="18" charset="2"/>
        <a:buChar char="¨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Symbol" panose="05050102010706020507" pitchFamily="18" charset="2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Symbol" panose="05050102010706020507" pitchFamily="18" charset="2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Symbol" panose="05050102010706020507" pitchFamily="18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Symbol" panose="05050102010706020507" pitchFamily="18" charset="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Symbol" panose="05050102010706020507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Symbol" panose="05050102010706020507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Symbol" panose="05050102010706020507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Symbol" panose="05050102010706020507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图片 66561" descr="人参">
            <a:extLst>
              <a:ext uri="{FF2B5EF4-FFF2-40B4-BE49-F238E27FC236}">
                <a16:creationId xmlns:a16="http://schemas.microsoft.com/office/drawing/2014/main" id="{6D1F94ED-E113-46CD-9006-3A65C86E3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88913"/>
            <a:ext cx="3851275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3" name="图片 66562" descr="貂皮">
            <a:extLst>
              <a:ext uri="{FF2B5EF4-FFF2-40B4-BE49-F238E27FC236}">
                <a16:creationId xmlns:a16="http://schemas.microsoft.com/office/drawing/2014/main" id="{CCAD7E26-C064-4BAD-85AD-A158B2458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076700"/>
            <a:ext cx="5473700" cy="237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4" name="图片 66563" descr="鹿茸">
            <a:extLst>
              <a:ext uri="{FF2B5EF4-FFF2-40B4-BE49-F238E27FC236}">
                <a16:creationId xmlns:a16="http://schemas.microsoft.com/office/drawing/2014/main" id="{645C056F-46F7-4AA0-A362-F7B1910042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88913"/>
            <a:ext cx="349567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文本框 66564">
            <a:extLst>
              <a:ext uri="{FF2B5EF4-FFF2-40B4-BE49-F238E27FC236}">
                <a16:creationId xmlns:a16="http://schemas.microsoft.com/office/drawing/2014/main" id="{E61C3DC7-2304-4BDC-A2A9-BA9E15310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3357563"/>
            <a:ext cx="11525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人参</a:t>
            </a:r>
          </a:p>
        </p:txBody>
      </p:sp>
      <p:sp>
        <p:nvSpPr>
          <p:cNvPr id="3077" name="文本框 66565">
            <a:extLst>
              <a:ext uri="{FF2B5EF4-FFF2-40B4-BE49-F238E27FC236}">
                <a16:creationId xmlns:a16="http://schemas.microsoft.com/office/drawing/2014/main" id="{AF675A88-BE74-4294-A916-517B3EBCCA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4750" y="5876925"/>
            <a:ext cx="11525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貂皮</a:t>
            </a:r>
          </a:p>
        </p:txBody>
      </p:sp>
      <p:sp>
        <p:nvSpPr>
          <p:cNvPr id="3078" name="文本框 66566">
            <a:extLst>
              <a:ext uri="{FF2B5EF4-FFF2-40B4-BE49-F238E27FC236}">
                <a16:creationId xmlns:a16="http://schemas.microsoft.com/office/drawing/2014/main" id="{39591519-0D3E-4F6B-9A89-8729825B61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1725" y="1052513"/>
            <a:ext cx="11525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鹿茸</a:t>
            </a:r>
          </a:p>
        </p:txBody>
      </p:sp>
      <p:pic>
        <p:nvPicPr>
          <p:cNvPr id="3079" name="图片 66567" descr="人参1">
            <a:extLst>
              <a:ext uri="{FF2B5EF4-FFF2-40B4-BE49-F238E27FC236}">
                <a16:creationId xmlns:a16="http://schemas.microsoft.com/office/drawing/2014/main" id="{639CFC26-5139-4801-8415-A095AFCC5D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789363"/>
            <a:ext cx="259080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733489-10F4-4BB4-8585-F98353D5AE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3067050"/>
            <a:ext cx="3730625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东北三宝</a:t>
            </a:r>
          </a:p>
        </p:txBody>
      </p:sp>
    </p:spTree>
    <p:extLst>
      <p:ext uri="{BB962C8B-B14F-4D97-AF65-F5344CB8AC3E}">
        <p14:creationId xmlns:p14="http://schemas.microsoft.com/office/powerpoint/2010/main" val="30562159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E49F3B6F-A243-4297-A3A2-8B77202434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0563" y="3068638"/>
            <a:ext cx="4391025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030107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冷：纬度高，紧邻亚洲冬季风风源地。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湿：气温低，蒸发量小，属于湿润半湿润地区。</a:t>
            </a:r>
          </a:p>
        </p:txBody>
      </p:sp>
      <p:pic>
        <p:nvPicPr>
          <p:cNvPr id="12290" name="Picture 4">
            <a:extLst>
              <a:ext uri="{FF2B5EF4-FFF2-40B4-BE49-F238E27FC236}">
                <a16:creationId xmlns:a16="http://schemas.microsoft.com/office/drawing/2014/main" id="{EEC20F7F-3BFA-44AA-848B-C029CD034B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4450"/>
            <a:ext cx="4067175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AutoShape 5" descr="u=2210522852,3621081394&amp;fm=23&amp;gp=0">
            <a:extLst>
              <a:ext uri="{FF2B5EF4-FFF2-40B4-BE49-F238E27FC236}">
                <a16:creationId xmlns:a16="http://schemas.microsoft.com/office/drawing/2014/main" id="{F22BEB06-84C4-4D95-A5E7-0837CA37AA0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00113" y="2060575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2" name="AutoShape 6" descr="u=2210522852,3621081394&amp;fm=23&amp;gp=0">
            <a:extLst>
              <a:ext uri="{FF2B5EF4-FFF2-40B4-BE49-F238E27FC236}">
                <a16:creationId xmlns:a16="http://schemas.microsoft.com/office/drawing/2014/main" id="{A28E3B94-2529-4C5C-90C0-9E32B2593CB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667000" y="2000250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3" name="AutoShape 7" descr="u=3317557126,12753382&amp;fm=23&amp;gp=0">
            <a:extLst>
              <a:ext uri="{FF2B5EF4-FFF2-40B4-BE49-F238E27FC236}">
                <a16:creationId xmlns:a16="http://schemas.microsoft.com/office/drawing/2014/main" id="{26CFFFA1-F0CE-4FFE-8D51-3721D8889AC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2294" name="Picture 8" descr="u=3317557126,12753382&amp;fm=23&amp;gp=0">
            <a:extLst>
              <a:ext uri="{FF2B5EF4-FFF2-40B4-BE49-F238E27FC236}">
                <a16:creationId xmlns:a16="http://schemas.microsoft.com/office/drawing/2014/main" id="{33AEEA3C-EC22-4FF6-A302-6E4427448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0288"/>
            <a:ext cx="3851275" cy="328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Rectangle 9">
            <a:extLst>
              <a:ext uri="{FF2B5EF4-FFF2-40B4-BE49-F238E27FC236}">
                <a16:creationId xmlns:a16="http://schemas.microsoft.com/office/drawing/2014/main" id="{D3913DC9-37DA-457F-BE2E-81543C315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063" y="1052513"/>
            <a:ext cx="3313112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分析：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东北三省气候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冷湿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的原因</a:t>
            </a:r>
          </a:p>
        </p:txBody>
      </p:sp>
      <p:sp>
        <p:nvSpPr>
          <p:cNvPr id="12296" name="Oval 10">
            <a:extLst>
              <a:ext uri="{FF2B5EF4-FFF2-40B4-BE49-F238E27FC236}">
                <a16:creationId xmlns:a16="http://schemas.microsoft.com/office/drawing/2014/main" id="{7AD15800-8824-4AA3-91E7-81A5ED1963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1413" y="3860800"/>
            <a:ext cx="720725" cy="1081088"/>
          </a:xfrm>
          <a:prstGeom prst="ellipse">
            <a:avLst/>
          </a:prstGeom>
          <a:noFill/>
          <a:ln w="38100" cap="sq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7" name="Oval 11">
            <a:extLst>
              <a:ext uri="{FF2B5EF4-FFF2-40B4-BE49-F238E27FC236}">
                <a16:creationId xmlns:a16="http://schemas.microsoft.com/office/drawing/2014/main" id="{1BCF4F7C-7957-494A-9BD8-160BCB466D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375" y="-25400"/>
            <a:ext cx="1296988" cy="1366838"/>
          </a:xfrm>
          <a:prstGeom prst="ellipse">
            <a:avLst/>
          </a:prstGeom>
          <a:noFill/>
          <a:ln w="38100" cap="sq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58050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ST@$(J0B[)F2$[C6VGB4ABX">
            <a:extLst>
              <a:ext uri="{FF2B5EF4-FFF2-40B4-BE49-F238E27FC236}">
                <a16:creationId xmlns:a16="http://schemas.microsoft.com/office/drawing/2014/main" id="{4FCF2A25-7D49-4083-BF80-D19C8F653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950" y="149225"/>
            <a:ext cx="414020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6">
            <a:extLst>
              <a:ext uri="{FF2B5EF4-FFF2-40B4-BE49-F238E27FC236}">
                <a16:creationId xmlns:a16="http://schemas.microsoft.com/office/drawing/2014/main" id="{AB540E28-D7A8-489E-95ED-17B570AC92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2850" y="4527550"/>
            <a:ext cx="35004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温带季风气候</a:t>
            </a:r>
          </a:p>
        </p:txBody>
      </p:sp>
      <p:sp>
        <p:nvSpPr>
          <p:cNvPr id="15365" name="Text Box 8">
            <a:extLst>
              <a:ext uri="{FF2B5EF4-FFF2-40B4-BE49-F238E27FC236}">
                <a16:creationId xmlns:a16="http://schemas.microsoft.com/office/drawing/2014/main" id="{72C60128-6080-4318-924E-499D0B8F28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0" y="5300663"/>
            <a:ext cx="69135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华文琥珀" panose="02010800040101010101" pitchFamily="2" charset="-122"/>
                <a:cs typeface="+mn-cs"/>
              </a:rPr>
              <a:t>冬季漫长严寒，夏季短促温暖</a:t>
            </a:r>
          </a:p>
        </p:txBody>
      </p:sp>
      <p:sp>
        <p:nvSpPr>
          <p:cNvPr id="15366" name="Text Box 9">
            <a:extLst>
              <a:ext uri="{FF2B5EF4-FFF2-40B4-BE49-F238E27FC236}">
                <a16:creationId xmlns:a16="http://schemas.microsoft.com/office/drawing/2014/main" id="{3FA816DE-12B5-4AF4-8999-DF7E13A006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6021388"/>
            <a:ext cx="68421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华文琥珀" panose="02010800040101010101" pitchFamily="2" charset="-122"/>
                <a:cs typeface="+mn-cs"/>
              </a:rPr>
              <a:t>降水集中在夏季，冬季降雪较多</a:t>
            </a:r>
          </a:p>
        </p:txBody>
      </p:sp>
    </p:spTree>
    <p:extLst>
      <p:ext uri="{BB962C8B-B14F-4D97-AF65-F5344CB8AC3E}">
        <p14:creationId xmlns:p14="http://schemas.microsoft.com/office/powerpoint/2010/main" val="10616810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E8A609B6-9F91-4739-ABEE-C8C6E6751BE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44450"/>
            <a:ext cx="1152525" cy="647700"/>
          </a:xfrm>
        </p:spPr>
        <p:txBody>
          <a:bodyPr/>
          <a:lstStyle/>
          <a:p>
            <a:pPr eaLnBrk="1" hangingPunct="1"/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总结</a:t>
            </a:r>
          </a:p>
        </p:txBody>
      </p:sp>
      <p:graphicFrame>
        <p:nvGraphicFramePr>
          <p:cNvPr id="16387" name="内容占位符 16386">
            <a:extLst>
              <a:ext uri="{FF2B5EF4-FFF2-40B4-BE49-F238E27FC236}">
                <a16:creationId xmlns:a16="http://schemas.microsoft.com/office/drawing/2014/main" id="{57792357-F170-4A5F-8A68-CCB1EFB3A3C3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323850" y="692150"/>
          <a:ext cx="8561388" cy="5845302"/>
        </p:xfrm>
        <a:graphic>
          <a:graphicData uri="http://schemas.openxmlformats.org/drawingml/2006/table">
            <a:tbl>
              <a:tblPr/>
              <a:tblGrid>
                <a:gridCol w="2224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7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9369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名称</a:t>
                      </a:r>
                    </a:p>
                  </a:txBody>
                  <a:tcPr marT="45715" marB="4571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东北三省</a:t>
                      </a: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254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范围、位置</a:t>
                      </a:r>
                    </a:p>
                  </a:txBody>
                  <a:tcPr marT="45715" marB="4571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endParaRPr lang="zh-CN" altLang="en-US" sz="3200" b="1" dirty="0">
                        <a:ea typeface="黑体" panose="02010609060101010101" pitchFamily="2" charset="-122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413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地形</a:t>
                      </a:r>
                    </a:p>
                  </a:txBody>
                  <a:tcPr marT="45715" marB="4571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endParaRPr lang="zh-CN" altLang="en-US" sz="3200" b="1" dirty="0">
                        <a:ea typeface="黑体" panose="02010609060101010101" pitchFamily="2" charset="-122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64197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 dirty="0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河流</a:t>
                      </a:r>
                    </a:p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endParaRPr lang="en-US" altLang="x-none" sz="3200" b="1">
                        <a:solidFill>
                          <a:srgbClr val="0000FF"/>
                        </a:solidFill>
                        <a:ea typeface="黑体" panose="02010609060101010101" pitchFamily="2" charset="-122"/>
                      </a:endParaRPr>
                    </a:p>
                  </a:txBody>
                  <a:tcPr marT="45715" marB="4571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endParaRPr lang="zh-CN" altLang="en-US" sz="3200" b="1" dirty="0">
                        <a:ea typeface="黑体" panose="02010609060101010101" pitchFamily="2" charset="-122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254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气温</a:t>
                      </a:r>
                    </a:p>
                  </a:txBody>
                  <a:tcPr marT="45715" marB="4571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endParaRPr lang="zh-CN" altLang="en-US" sz="3200" b="1" dirty="0">
                        <a:ea typeface="黑体" panose="02010609060101010101" pitchFamily="2" charset="-122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413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降水</a:t>
                      </a:r>
                    </a:p>
                  </a:txBody>
                  <a:tcPr marT="45715" marB="4571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endParaRPr lang="zh-CN" altLang="en-US" sz="3200" b="1" dirty="0">
                        <a:ea typeface="黑体" panose="02010609060101010101" pitchFamily="2" charset="-122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4131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干湿状况</a:t>
                      </a:r>
                    </a:p>
                  </a:txBody>
                  <a:tcPr marT="45715" marB="4571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endParaRPr lang="zh-CN" altLang="en-US" sz="3200" b="1" dirty="0">
                        <a:ea typeface="黑体" panose="02010609060101010101" pitchFamily="2" charset="-122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413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气候</a:t>
                      </a:r>
                    </a:p>
                  </a:txBody>
                  <a:tcPr marT="45715" marB="4571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endParaRPr lang="zh-CN" altLang="en-US" sz="3200" b="1" dirty="0">
                        <a:ea typeface="黑体" panose="02010609060101010101" pitchFamily="2" charset="-122"/>
                      </a:endParaRPr>
                    </a:p>
                  </a:txBody>
                  <a:tcPr marT="45715" marB="4571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416" name="Text Box 32">
            <a:extLst>
              <a:ext uri="{FF2B5EF4-FFF2-40B4-BE49-F238E27FC236}">
                <a16:creationId xmlns:a16="http://schemas.microsoft.com/office/drawing/2014/main" id="{8264E4D1-A684-4FD6-ADDA-73228B2D8E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5738" y="1341438"/>
            <a:ext cx="39608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黑吉辽，中国东北部</a:t>
            </a:r>
          </a:p>
        </p:txBody>
      </p:sp>
      <p:sp>
        <p:nvSpPr>
          <p:cNvPr id="16417" name="AutoShape 33">
            <a:extLst>
              <a:ext uri="{FF2B5EF4-FFF2-40B4-BE49-F238E27FC236}">
                <a16:creationId xmlns:a16="http://schemas.microsoft.com/office/drawing/2014/main" id="{D3FCFAE9-DC0E-4D50-B08F-000CB45D0E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75" y="765175"/>
            <a:ext cx="1582738" cy="1150938"/>
          </a:xfrm>
          <a:prstGeom prst="irregularSeal1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省会</a:t>
            </a:r>
          </a:p>
        </p:txBody>
      </p:sp>
      <p:sp>
        <p:nvSpPr>
          <p:cNvPr id="16418" name="Text Box 34">
            <a:extLst>
              <a:ext uri="{FF2B5EF4-FFF2-40B4-BE49-F238E27FC236}">
                <a16:creationId xmlns:a16="http://schemas.microsoft.com/office/drawing/2014/main" id="{FCBD9F7A-54A4-4ADD-AFED-7304EA16C9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0200" y="2060575"/>
            <a:ext cx="35290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山地、平原为主</a:t>
            </a:r>
          </a:p>
        </p:txBody>
      </p:sp>
      <p:sp>
        <p:nvSpPr>
          <p:cNvPr id="16419" name="Text Box 35">
            <a:extLst>
              <a:ext uri="{FF2B5EF4-FFF2-40B4-BE49-F238E27FC236}">
                <a16:creationId xmlns:a16="http://schemas.microsoft.com/office/drawing/2014/main" id="{A649F849-0ABF-473F-920E-8EC01775F2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238" y="2636838"/>
            <a:ext cx="58324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鸭绿江、图们江、黑龙江、乌苏里江、松花江、嫩江、辽河</a:t>
            </a:r>
          </a:p>
        </p:txBody>
      </p:sp>
      <p:sp>
        <p:nvSpPr>
          <p:cNvPr id="16420" name="Text Box 39">
            <a:extLst>
              <a:ext uri="{FF2B5EF4-FFF2-40B4-BE49-F238E27FC236}">
                <a16:creationId xmlns:a16="http://schemas.microsoft.com/office/drawing/2014/main" id="{B0F07300-A61F-4832-B00A-33D7E3C38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8038" y="3860800"/>
            <a:ext cx="4752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趋势：气温由南向北递减</a:t>
            </a:r>
          </a:p>
        </p:txBody>
      </p:sp>
      <p:sp>
        <p:nvSpPr>
          <p:cNvPr id="16421" name="Text Box 40">
            <a:extLst>
              <a:ext uri="{FF2B5EF4-FFF2-40B4-BE49-F238E27FC236}">
                <a16:creationId xmlns:a16="http://schemas.microsoft.com/office/drawing/2014/main" id="{99113485-868A-4824-AD7E-481261853A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8038" y="4505325"/>
            <a:ext cx="4752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趋势：由东南向西北递减</a:t>
            </a:r>
          </a:p>
        </p:txBody>
      </p:sp>
      <p:sp>
        <p:nvSpPr>
          <p:cNvPr id="16422" name="Text Box 41">
            <a:extLst>
              <a:ext uri="{FF2B5EF4-FFF2-40B4-BE49-F238E27FC236}">
                <a16:creationId xmlns:a16="http://schemas.microsoft.com/office/drawing/2014/main" id="{EA6CD7CA-B294-4EFA-B421-3635D7F9DB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9838" y="5226050"/>
            <a:ext cx="31686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湿润、半湿润区</a:t>
            </a:r>
          </a:p>
        </p:txBody>
      </p:sp>
      <p:sp>
        <p:nvSpPr>
          <p:cNvPr id="16423" name="Text Box 42">
            <a:extLst>
              <a:ext uri="{FF2B5EF4-FFF2-40B4-BE49-F238E27FC236}">
                <a16:creationId xmlns:a16="http://schemas.microsoft.com/office/drawing/2014/main" id="{889BB558-FF2F-4D3D-B777-AA31641CAC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5738" y="5873750"/>
            <a:ext cx="28082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温带季风气候</a:t>
            </a:r>
          </a:p>
        </p:txBody>
      </p:sp>
    </p:spTree>
    <p:extLst>
      <p:ext uri="{BB962C8B-B14F-4D97-AF65-F5344CB8AC3E}">
        <p14:creationId xmlns:p14="http://schemas.microsoft.com/office/powerpoint/2010/main" val="24858888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6" grpId="0"/>
      <p:bldP spid="16417" grpId="0" animBg="1"/>
      <p:bldP spid="16418" grpId="0"/>
      <p:bldP spid="16419" grpId="0"/>
      <p:bldP spid="16420" grpId="0"/>
      <p:bldP spid="16421" grpId="0"/>
      <p:bldP spid="16422" grpId="0"/>
      <p:bldP spid="164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 descr="u=3715334287,1523104025&amp;fm=23&amp;gp=0">
            <a:extLst>
              <a:ext uri="{FF2B5EF4-FFF2-40B4-BE49-F238E27FC236}">
                <a16:creationId xmlns:a16="http://schemas.microsoft.com/office/drawing/2014/main" id="{2DA904B3-5AC4-4952-A37F-150C34001DC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362" name="AutoShape 3" descr="u=3715334287,1523104025&amp;fm=23&amp;gp=0">
            <a:extLst>
              <a:ext uri="{FF2B5EF4-FFF2-40B4-BE49-F238E27FC236}">
                <a16:creationId xmlns:a16="http://schemas.microsoft.com/office/drawing/2014/main" id="{9698AB5A-120D-4593-A472-974F25E2A21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363" name="AutoShape 4" descr="u=3715334287,1523104025&amp;fm=21&amp;gp=0">
            <a:extLst>
              <a:ext uri="{FF2B5EF4-FFF2-40B4-BE49-F238E27FC236}">
                <a16:creationId xmlns:a16="http://schemas.microsoft.com/office/drawing/2014/main" id="{BCA40691-7FCD-4AC7-B79F-36345AF6718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5364" name="Picture 6" descr="u=3420736466,3550185838&amp;fm=21&amp;gp=0">
            <a:extLst>
              <a:ext uri="{FF2B5EF4-FFF2-40B4-BE49-F238E27FC236}">
                <a16:creationId xmlns:a16="http://schemas.microsoft.com/office/drawing/2014/main" id="{2728709A-FAC5-44F0-81E6-9A0F7E373E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6038"/>
            <a:ext cx="5329238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7" descr="u=3282961964,2599542696&amp;fm=21&amp;gp=0">
            <a:extLst>
              <a:ext uri="{FF2B5EF4-FFF2-40B4-BE49-F238E27FC236}">
                <a16:creationId xmlns:a16="http://schemas.microsoft.com/office/drawing/2014/main" id="{1BBDFA68-06A4-4D74-B51B-9E8D2606A7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463"/>
            <a:ext cx="5076825" cy="335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8" descr="u=3514033587,144031315&amp;fm=21&amp;gp=0">
            <a:extLst>
              <a:ext uri="{FF2B5EF4-FFF2-40B4-BE49-F238E27FC236}">
                <a16:creationId xmlns:a16="http://schemas.microsoft.com/office/drawing/2014/main" id="{16D1D65F-1C9E-4FFA-AF8A-290C19080D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3463"/>
            <a:ext cx="4608512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9" descr="u=2233019053,1966506107&amp;fm=21&amp;gp=0">
            <a:extLst>
              <a:ext uri="{FF2B5EF4-FFF2-40B4-BE49-F238E27FC236}">
                <a16:creationId xmlns:a16="http://schemas.microsoft.com/office/drawing/2014/main" id="{0AEC9045-D486-4517-AE20-C0576E177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25" y="-25400"/>
            <a:ext cx="3554413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Text Box 5">
            <a:extLst>
              <a:ext uri="{FF2B5EF4-FFF2-40B4-BE49-F238E27FC236}">
                <a16:creationId xmlns:a16="http://schemas.microsoft.com/office/drawing/2014/main" id="{450246ED-01B3-4D5C-BDC1-4E69695CA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2997200"/>
            <a:ext cx="7705725" cy="1189038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 Black" panose="020B0A04020102020204" pitchFamily="34" charset="0"/>
                <a:ea typeface="碳化硅超黑体" pitchFamily="2" charset="-122"/>
                <a:cs typeface="+mn-cs"/>
              </a:rPr>
              <a:t>从北大荒到北大仓</a:t>
            </a:r>
          </a:p>
        </p:txBody>
      </p:sp>
    </p:spTree>
    <p:extLst>
      <p:ext uri="{BB962C8B-B14F-4D97-AF65-F5344CB8AC3E}">
        <p14:creationId xmlns:p14="http://schemas.microsoft.com/office/powerpoint/2010/main" val="22047156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9D64E380-E7D3-460C-9B52-FCE9E91BDE4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6386" name="Rectangle 3">
            <a:extLst>
              <a:ext uri="{FF2B5EF4-FFF2-40B4-BE49-F238E27FC236}">
                <a16:creationId xmlns:a16="http://schemas.microsoft.com/office/drawing/2014/main" id="{5D914C06-C161-4C12-BC11-7692A345DF0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dirty="0"/>
          </a:p>
        </p:txBody>
      </p:sp>
      <p:pic>
        <p:nvPicPr>
          <p:cNvPr id="16387" name="Picture 4" descr="795961">
            <a:extLst>
              <a:ext uri="{FF2B5EF4-FFF2-40B4-BE49-F238E27FC236}">
                <a16:creationId xmlns:a16="http://schemas.microsoft.com/office/drawing/2014/main" id="{683CA9DA-777B-4607-B893-3D7B6ED36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 descr="746_12~1">
            <a:extLst>
              <a:ext uri="{FF2B5EF4-FFF2-40B4-BE49-F238E27FC236}">
                <a16:creationId xmlns:a16="http://schemas.microsoft.com/office/drawing/2014/main" id="{0C089587-FE85-45EF-9E18-E1A547D3A0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388" y="-241300"/>
            <a:ext cx="9504363" cy="734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6" descr="U_2002~1">
            <a:extLst>
              <a:ext uri="{FF2B5EF4-FFF2-40B4-BE49-F238E27FC236}">
                <a16:creationId xmlns:a16="http://schemas.microsoft.com/office/drawing/2014/main" id="{78F7CA49-95BD-4B58-99F2-A57FDCE26F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874713"/>
            <a:ext cx="7993062" cy="598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7" descr="201003~1">
            <a:extLst>
              <a:ext uri="{FF2B5EF4-FFF2-40B4-BE49-F238E27FC236}">
                <a16:creationId xmlns:a16="http://schemas.microsoft.com/office/drawing/2014/main" id="{3B00D6F6-99EC-4243-A7C0-F3338924BE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004888"/>
            <a:ext cx="7812087" cy="585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8" descr="001AA0~1">
            <a:extLst>
              <a:ext uri="{FF2B5EF4-FFF2-40B4-BE49-F238E27FC236}">
                <a16:creationId xmlns:a16="http://schemas.microsoft.com/office/drawing/2014/main" id="{4753AE23-7AA2-4762-8907-67A55B9C7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673225"/>
            <a:ext cx="7596187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Rectangle 9">
            <a:extLst>
              <a:ext uri="{FF2B5EF4-FFF2-40B4-BE49-F238E27FC236}">
                <a16:creationId xmlns:a16="http://schemas.microsoft.com/office/drawing/2014/main" id="{3E5FF09D-3067-4604-AB4D-C2DB8582BF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2282825"/>
            <a:ext cx="75961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200B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200B5B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天苍苍、地茫茫，一片衰草枯苇塘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200B5B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”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466" name="WordArt 10">
            <a:extLst>
              <a:ext uri="{FF2B5EF4-FFF2-40B4-BE49-F238E27FC236}">
                <a16:creationId xmlns:a16="http://schemas.microsoft.com/office/drawing/2014/main" id="{7B35EC3F-6440-4F73-990D-A8E49DCA6D6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39750" y="404813"/>
            <a:ext cx="2446338" cy="12096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北大荒</a:t>
            </a:r>
          </a:p>
        </p:txBody>
      </p:sp>
      <p:sp>
        <p:nvSpPr>
          <p:cNvPr id="16394" name="Rectangle 11">
            <a:extLst>
              <a:ext uri="{FF2B5EF4-FFF2-40B4-BE49-F238E27FC236}">
                <a16:creationId xmlns:a16="http://schemas.microsoft.com/office/drawing/2014/main" id="{2B172C75-1E1C-40F7-9DDF-CE9A93FC9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525" y="0"/>
            <a:ext cx="34194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农业生产历史</a:t>
            </a:r>
          </a:p>
        </p:txBody>
      </p:sp>
    </p:spTree>
    <p:extLst>
      <p:ext uri="{BB962C8B-B14F-4D97-AF65-F5344CB8AC3E}">
        <p14:creationId xmlns:p14="http://schemas.microsoft.com/office/powerpoint/2010/main" val="6621345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70" decel="100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770" decel="100000"/>
                                        <p:tgtEl>
                                          <p:spTgt spid="194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9" dur="77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1" dur="77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>
            <a:extLst>
              <a:ext uri="{FF2B5EF4-FFF2-40B4-BE49-F238E27FC236}">
                <a16:creationId xmlns:a16="http://schemas.microsoft.com/office/drawing/2014/main" id="{DDAA30D6-7F1D-4743-BE35-07069CAE3D3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7410" name="Rectangle 3">
            <a:extLst>
              <a:ext uri="{FF2B5EF4-FFF2-40B4-BE49-F238E27FC236}">
                <a16:creationId xmlns:a16="http://schemas.microsoft.com/office/drawing/2014/main" id="{2E4E6DDB-2207-4D06-826F-8C3AA9C2E82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17411" name="Picture 4" descr="201101~1">
            <a:extLst>
              <a:ext uri="{FF2B5EF4-FFF2-40B4-BE49-F238E27FC236}">
                <a16:creationId xmlns:a16="http://schemas.microsoft.com/office/drawing/2014/main" id="{903331A9-E196-456D-A19F-2743D48A7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2440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WordArt 5">
            <a:extLst>
              <a:ext uri="{FF2B5EF4-FFF2-40B4-BE49-F238E27FC236}">
                <a16:creationId xmlns:a16="http://schemas.microsoft.com/office/drawing/2014/main" id="{197F51EC-FA97-46D1-A784-EE7063202A1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268538" y="692150"/>
            <a:ext cx="2952750" cy="12239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0" cap="none" spc="0" normalizeH="0" baseline="0" noProof="0">
                <a:ln w="9525" cap="sq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黑土地</a:t>
            </a:r>
          </a:p>
        </p:txBody>
      </p:sp>
      <p:sp>
        <p:nvSpPr>
          <p:cNvPr id="17413" name="Rectangle 6">
            <a:extLst>
              <a:ext uri="{FF2B5EF4-FFF2-40B4-BE49-F238E27FC236}">
                <a16:creationId xmlns:a16="http://schemas.microsoft.com/office/drawing/2014/main" id="{87548F78-5294-484A-ACBC-E5B6319E07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9825" y="2905125"/>
            <a:ext cx="8004175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但是这片荒原有一项非常宝贵的资源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---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肥沃的黑土地，这种土壤有机质含量大约是黄土的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倍，是肥力最高、最适宜农耕的土地。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17414" name="Rectangle 7">
            <a:extLst>
              <a:ext uri="{FF2B5EF4-FFF2-40B4-BE49-F238E27FC236}">
                <a16:creationId xmlns:a16="http://schemas.microsoft.com/office/drawing/2014/main" id="{7B43D4D4-B031-466C-9666-F9D6E8C631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525" y="0"/>
            <a:ext cx="34194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农业生产历史</a:t>
            </a:r>
          </a:p>
        </p:txBody>
      </p:sp>
    </p:spTree>
    <p:extLst>
      <p:ext uri="{BB962C8B-B14F-4D97-AF65-F5344CB8AC3E}">
        <p14:creationId xmlns:p14="http://schemas.microsoft.com/office/powerpoint/2010/main" val="251932033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5" descr="001AA0~1">
            <a:extLst>
              <a:ext uri="{FF2B5EF4-FFF2-40B4-BE49-F238E27FC236}">
                <a16:creationId xmlns:a16="http://schemas.microsoft.com/office/drawing/2014/main" id="{A4F074D9-C953-4E96-9DE4-2E50850BA6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6" descr="XIN_20~1">
            <a:extLst>
              <a:ext uri="{FF2B5EF4-FFF2-40B4-BE49-F238E27FC236}">
                <a16:creationId xmlns:a16="http://schemas.microsoft.com/office/drawing/2014/main" id="{73627FAD-A527-47FD-87D6-C7EB84243F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WordArt 4">
            <a:extLst>
              <a:ext uri="{FF2B5EF4-FFF2-40B4-BE49-F238E27FC236}">
                <a16:creationId xmlns:a16="http://schemas.microsoft.com/office/drawing/2014/main" id="{F35A0C6D-BED5-4144-844E-068330A167B5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39750" y="404813"/>
            <a:ext cx="2446338" cy="12096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北大荒</a:t>
            </a:r>
          </a:p>
        </p:txBody>
      </p:sp>
      <p:pic>
        <p:nvPicPr>
          <p:cNvPr id="21509" name="Picture 7" descr="XIN_01~1">
            <a:extLst>
              <a:ext uri="{FF2B5EF4-FFF2-40B4-BE49-F238E27FC236}">
                <a16:creationId xmlns:a16="http://schemas.microsoft.com/office/drawing/2014/main" id="{094765B2-517A-4764-9B8E-A75782D14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2475"/>
            <a:ext cx="6464300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11" descr="200811~1">
            <a:extLst>
              <a:ext uri="{FF2B5EF4-FFF2-40B4-BE49-F238E27FC236}">
                <a16:creationId xmlns:a16="http://schemas.microsoft.com/office/drawing/2014/main" id="{FEE7EB34-D06A-4FD9-A6CB-77AAE3A2A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62" y="2082800"/>
            <a:ext cx="6300788" cy="477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Rectangle 12">
            <a:extLst>
              <a:ext uri="{FF2B5EF4-FFF2-40B4-BE49-F238E27FC236}">
                <a16:creationId xmlns:a16="http://schemas.microsoft.com/office/drawing/2014/main" id="{9773F1D8-AEEE-4A9E-97AE-24EAA54ABE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525" y="0"/>
            <a:ext cx="34194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农业生产历史</a:t>
            </a:r>
          </a:p>
        </p:txBody>
      </p:sp>
    </p:spTree>
    <p:extLst>
      <p:ext uri="{BB962C8B-B14F-4D97-AF65-F5344CB8AC3E}">
        <p14:creationId xmlns:p14="http://schemas.microsoft.com/office/powerpoint/2010/main" val="30754325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2859E575-6D84-4189-B856-CA363420CA4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-169863"/>
            <a:ext cx="8540750" cy="1141413"/>
          </a:xfrm>
        </p:spPr>
        <p:txBody>
          <a:bodyPr/>
          <a:lstStyle/>
          <a:p>
            <a:pPr eaLnBrk="1" hangingPunct="1"/>
            <a:r>
              <a:rPr lang="zh-CN" altLang="en-US" sz="4800" b="1">
                <a:solidFill>
                  <a:srgbClr val="FF0000"/>
                </a:solidFill>
              </a:rPr>
              <a:t>机械化耕作</a:t>
            </a:r>
          </a:p>
        </p:txBody>
      </p:sp>
      <p:sp>
        <p:nvSpPr>
          <p:cNvPr id="19458" name="AutoShape 3" descr="u=3787957514,3068027189&amp;fm=23&amp;gp=0">
            <a:extLst>
              <a:ext uri="{FF2B5EF4-FFF2-40B4-BE49-F238E27FC236}">
                <a16:creationId xmlns:a16="http://schemas.microsoft.com/office/drawing/2014/main" id="{76DD2C4B-6F00-49DC-9394-A0B190BF75E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34938" y="26988"/>
            <a:ext cx="52101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59" name="AutoShape 4" descr="u=3787957514,3068027189&amp;fm=23&amp;gp=0">
            <a:extLst>
              <a:ext uri="{FF2B5EF4-FFF2-40B4-BE49-F238E27FC236}">
                <a16:creationId xmlns:a16="http://schemas.microsoft.com/office/drawing/2014/main" id="{FE7646D0-B75A-4F86-96A7-B4B1A5BFEB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34938" y="26988"/>
            <a:ext cx="52101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60" name="AutoShape 5" descr="u=3787957514,3068027189&amp;fm=23&amp;gp=0">
            <a:extLst>
              <a:ext uri="{FF2B5EF4-FFF2-40B4-BE49-F238E27FC236}">
                <a16:creationId xmlns:a16="http://schemas.microsoft.com/office/drawing/2014/main" id="{E10E62B2-E739-436E-9684-1594DBDC00E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34938" y="26988"/>
            <a:ext cx="52101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9461" name="Picture 6" descr="20090929093558">
            <a:extLst>
              <a:ext uri="{FF2B5EF4-FFF2-40B4-BE49-F238E27FC236}">
                <a16:creationId xmlns:a16="http://schemas.microsoft.com/office/drawing/2014/main" id="{8A74FF85-E529-4959-9DE5-F4EC43F6557C}"/>
              </a:ext>
            </a:extLst>
          </p:cNvPr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3933825"/>
            <a:ext cx="4392612" cy="2924175"/>
          </a:xfrm>
        </p:spPr>
      </p:pic>
      <p:pic>
        <p:nvPicPr>
          <p:cNvPr id="19462" name="Picture 7" descr="201227102442732">
            <a:extLst>
              <a:ext uri="{FF2B5EF4-FFF2-40B4-BE49-F238E27FC236}">
                <a16:creationId xmlns:a16="http://schemas.microsoft.com/office/drawing/2014/main" id="{B210299E-786C-409B-93D7-58B4A8A8C0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2" t="7501" r="8566" b="14574"/>
          <a:stretch>
            <a:fillRect/>
          </a:stretch>
        </p:blipFill>
        <p:spPr bwMode="auto">
          <a:xfrm>
            <a:off x="4643438" y="3933825"/>
            <a:ext cx="4321175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8" descr="01200000011727115416620752014">
            <a:extLst>
              <a:ext uri="{FF2B5EF4-FFF2-40B4-BE49-F238E27FC236}">
                <a16:creationId xmlns:a16="http://schemas.microsoft.com/office/drawing/2014/main" id="{899954C0-4A32-49C7-8244-32599DB8F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050"/>
            <a:ext cx="4572000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9" descr="7958738_092439510116_2">
            <a:extLst>
              <a:ext uri="{FF2B5EF4-FFF2-40B4-BE49-F238E27FC236}">
                <a16:creationId xmlns:a16="http://schemas.microsoft.com/office/drawing/2014/main" id="{2AB00337-8BDC-486D-946B-21FD2B52F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908050"/>
            <a:ext cx="4500562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220918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4AE9C6DB-AB40-46CE-A476-47E2F645F4A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0482" name="Rectangle 3">
            <a:extLst>
              <a:ext uri="{FF2B5EF4-FFF2-40B4-BE49-F238E27FC236}">
                <a16:creationId xmlns:a16="http://schemas.microsoft.com/office/drawing/2014/main" id="{A6D83A34-C4C9-450F-9E9E-D1D5D3FEFF2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20483" name="Picture 4" descr="129243_2">
            <a:extLst>
              <a:ext uri="{FF2B5EF4-FFF2-40B4-BE49-F238E27FC236}">
                <a16:creationId xmlns:a16="http://schemas.microsoft.com/office/drawing/2014/main" id="{C829CB6A-E456-4B4F-A45B-7DB98F760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6" descr="200709~1">
            <a:extLst>
              <a:ext uri="{FF2B5EF4-FFF2-40B4-BE49-F238E27FC236}">
                <a16:creationId xmlns:a16="http://schemas.microsoft.com/office/drawing/2014/main" id="{7CD1A865-E0A5-408D-AADE-A26C3F5AE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27763" cy="270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WordArt 5">
            <a:extLst>
              <a:ext uri="{FF2B5EF4-FFF2-40B4-BE49-F238E27FC236}">
                <a16:creationId xmlns:a16="http://schemas.microsoft.com/office/drawing/2014/main" id="{8D4E6D9D-19CE-47AC-935A-4EFF21451C0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0" y="1052513"/>
            <a:ext cx="3203575" cy="122396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0" cap="none" spc="0" normalizeH="0" baseline="0" noProof="0">
                <a:ln w="12700" cap="sq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“北大仓”</a:t>
            </a:r>
          </a:p>
        </p:txBody>
      </p:sp>
      <p:sp>
        <p:nvSpPr>
          <p:cNvPr id="22535" name="Rectangle 7">
            <a:extLst>
              <a:ext uri="{FF2B5EF4-FFF2-40B4-BE49-F238E27FC236}">
                <a16:creationId xmlns:a16="http://schemas.microsoft.com/office/drawing/2014/main" id="{43309978-DBE3-45D8-B0E4-91AF9C2396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2708275"/>
            <a:ext cx="806291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SzPct val="90000"/>
              <a:buFont typeface="Symbol" panose="05050102010706020507" pitchFamily="18" charset="2"/>
              <a:buChar char="¨"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新中国成立后，半个世纪的开垦，使北大荒成为年产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70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亿千克的国家重要商品粮基地。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SzPct val="90000"/>
              <a:buFont typeface="Symbol" panose="05050102010706020507" pitchFamily="18" charset="2"/>
              <a:buChar char="¨"/>
              <a:tabLst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30107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487" name="Rectangle 8">
            <a:extLst>
              <a:ext uri="{FF2B5EF4-FFF2-40B4-BE49-F238E27FC236}">
                <a16:creationId xmlns:a16="http://schemas.microsoft.com/office/drawing/2014/main" id="{3B52DD1D-96CF-4C3B-A00B-15D338D876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525" y="0"/>
            <a:ext cx="34194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农业生产历史</a:t>
            </a:r>
          </a:p>
        </p:txBody>
      </p:sp>
    </p:spTree>
    <p:extLst>
      <p:ext uri="{BB962C8B-B14F-4D97-AF65-F5344CB8AC3E}">
        <p14:creationId xmlns:p14="http://schemas.microsoft.com/office/powerpoint/2010/main" val="20748068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67592">
            <a:extLst>
              <a:ext uri="{FF2B5EF4-FFF2-40B4-BE49-F238E27FC236}">
                <a16:creationId xmlns:a16="http://schemas.microsoft.com/office/drawing/2014/main" id="{6F129059-3BE3-4446-9D1B-43D3999793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981075"/>
            <a:ext cx="7489825" cy="380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北大仓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是我国 </a:t>
            </a:r>
            <a:r>
              <a:rPr kumimoji="0" lang="zh-CN" altLang="en-US" sz="4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机械化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程度最高，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提供   </a:t>
            </a:r>
            <a:r>
              <a:rPr kumimoji="0" lang="zh-CN" altLang="en-US" sz="4800" b="1" i="0" u="sng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商品粮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最多的粮食生产基地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44189159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2" descr="林海雪原2">
            <a:extLst>
              <a:ext uri="{FF2B5EF4-FFF2-40B4-BE49-F238E27FC236}">
                <a16:creationId xmlns:a16="http://schemas.microsoft.com/office/drawing/2014/main" id="{8BF7BC29-E1C9-4ACB-9B0B-34C0129AF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7" t="4007" r="3647" b="2113"/>
          <a:stretch>
            <a:fillRect/>
          </a:stretch>
        </p:blipFill>
        <p:spPr bwMode="auto">
          <a:xfrm>
            <a:off x="0" y="0"/>
            <a:ext cx="435610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3" descr="雾凇3">
            <a:extLst>
              <a:ext uri="{FF2B5EF4-FFF2-40B4-BE49-F238E27FC236}">
                <a16:creationId xmlns:a16="http://schemas.microsoft.com/office/drawing/2014/main" id="{9BE7E199-8E84-4A49-87AC-BDA4AF77A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8563"/>
            <a:ext cx="4284663" cy="311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5" descr="林海雪原">
            <a:extLst>
              <a:ext uri="{FF2B5EF4-FFF2-40B4-BE49-F238E27FC236}">
                <a16:creationId xmlns:a16="http://schemas.microsoft.com/office/drawing/2014/main" id="{8E1968B6-DE12-4890-9266-741E13E8B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716338"/>
            <a:ext cx="4859337" cy="313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6" descr="林海雪原1">
            <a:extLst>
              <a:ext uri="{FF2B5EF4-FFF2-40B4-BE49-F238E27FC236}">
                <a16:creationId xmlns:a16="http://schemas.microsoft.com/office/drawing/2014/main" id="{1AA41B89-4016-4132-B531-D301998E3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175" y="0"/>
            <a:ext cx="4859338" cy="371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Text Box 8">
            <a:extLst>
              <a:ext uri="{FF2B5EF4-FFF2-40B4-BE49-F238E27FC236}">
                <a16:creationId xmlns:a16="http://schemas.microsoft.com/office/drawing/2014/main" id="{00914240-5E7E-4B61-A3AF-F6D337C180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0" y="1917700"/>
            <a:ext cx="8502650" cy="17367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    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第二节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Impact" panose="020B0806030902050204" pitchFamily="34" charset="0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白山黑水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Impact" panose="020B0806030902050204" pitchFamily="34" charset="0"/>
                <a:ea typeface="黑体" panose="02010609060101010101" pitchFamily="49" charset="-122"/>
                <a:cs typeface="+mn-cs"/>
              </a:rPr>
              <a:t>”</a:t>
            </a: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---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东北三省</a:t>
            </a:r>
          </a:p>
        </p:txBody>
      </p:sp>
    </p:spTree>
    <p:extLst>
      <p:ext uri="{BB962C8B-B14F-4D97-AF65-F5344CB8AC3E}">
        <p14:creationId xmlns:p14="http://schemas.microsoft.com/office/powerpoint/2010/main" val="7954681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WordArt 8">
            <a:extLst>
              <a:ext uri="{FF2B5EF4-FFF2-40B4-BE49-F238E27FC236}">
                <a16:creationId xmlns:a16="http://schemas.microsoft.com/office/drawing/2014/main" id="{8AB1E3D8-0F70-43C9-97C3-39527FEC315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39750" y="188913"/>
            <a:ext cx="2446338" cy="12096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北大仓</a:t>
            </a:r>
          </a:p>
        </p:txBody>
      </p:sp>
      <p:sp>
        <p:nvSpPr>
          <p:cNvPr id="22530" name="Text Box 11">
            <a:extLst>
              <a:ext uri="{FF2B5EF4-FFF2-40B4-BE49-F238E27FC236}">
                <a16:creationId xmlns:a16="http://schemas.microsoft.com/office/drawing/2014/main" id="{DB98E20A-511A-4B00-8C62-1B957FF67C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1547813"/>
            <a:ext cx="8135938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30107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耕作制度：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农作物：</a:t>
            </a:r>
          </a:p>
        </p:txBody>
      </p:sp>
      <p:sp>
        <p:nvSpPr>
          <p:cNvPr id="25605" name="Rectangle 12">
            <a:extLst>
              <a:ext uri="{FF2B5EF4-FFF2-40B4-BE49-F238E27FC236}">
                <a16:creationId xmlns:a16="http://schemas.microsoft.com/office/drawing/2014/main" id="{661E85B8-2336-4E2A-8BFD-103FC7F487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2286000"/>
            <a:ext cx="309403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一年一熟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</a:p>
        </p:txBody>
      </p:sp>
      <p:sp>
        <p:nvSpPr>
          <p:cNvPr id="25606" name="Rectangle 13">
            <a:extLst>
              <a:ext uri="{FF2B5EF4-FFF2-40B4-BE49-F238E27FC236}">
                <a16:creationId xmlns:a16="http://schemas.microsoft.com/office/drawing/2014/main" id="{3E9FA951-5D1C-4744-B47B-06BE6D0C94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75" y="3695700"/>
            <a:ext cx="15621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小麦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30107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610" name="矩形 25609">
            <a:extLst>
              <a:ext uri="{FF2B5EF4-FFF2-40B4-BE49-F238E27FC236}">
                <a16:creationId xmlns:a16="http://schemas.microsoft.com/office/drawing/2014/main" id="{08D52F2D-72A7-4E1D-B082-CFCD5DDB6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0563" y="4941888"/>
            <a:ext cx="15621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水稻</a:t>
            </a:r>
          </a:p>
        </p:txBody>
      </p:sp>
      <p:sp>
        <p:nvSpPr>
          <p:cNvPr id="25611" name="矩形 25610">
            <a:extLst>
              <a:ext uri="{FF2B5EF4-FFF2-40B4-BE49-F238E27FC236}">
                <a16:creationId xmlns:a16="http://schemas.microsoft.com/office/drawing/2014/main" id="{22676379-966B-404B-88A5-B8C1D5B6F6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4935538"/>
            <a:ext cx="15621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大豆</a:t>
            </a:r>
          </a:p>
        </p:txBody>
      </p:sp>
      <p:sp>
        <p:nvSpPr>
          <p:cNvPr id="25612" name="矩形 25611">
            <a:extLst>
              <a:ext uri="{FF2B5EF4-FFF2-40B4-BE49-F238E27FC236}">
                <a16:creationId xmlns:a16="http://schemas.microsoft.com/office/drawing/2014/main" id="{A62216F3-D1F4-4934-BC04-9F42217907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7538" y="3698875"/>
            <a:ext cx="15621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玉米</a:t>
            </a:r>
          </a:p>
        </p:txBody>
      </p:sp>
    </p:spTree>
    <p:extLst>
      <p:ext uri="{BB962C8B-B14F-4D97-AF65-F5344CB8AC3E}">
        <p14:creationId xmlns:p14="http://schemas.microsoft.com/office/powerpoint/2010/main" val="34795748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>
            <a:extLst>
              <a:ext uri="{FF2B5EF4-FFF2-40B4-BE49-F238E27FC236}">
                <a16:creationId xmlns:a16="http://schemas.microsoft.com/office/drawing/2014/main" id="{BE1D6A6E-0A31-4285-A78E-4B902C52F6C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188913"/>
            <a:ext cx="2233613" cy="647700"/>
          </a:xfrm>
        </p:spPr>
        <p:txBody>
          <a:bodyPr/>
          <a:lstStyle/>
          <a:p>
            <a:pPr eaLnBrk="1" hangingPunct="1"/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合作探究</a:t>
            </a:r>
          </a:p>
        </p:txBody>
      </p:sp>
      <p:sp>
        <p:nvSpPr>
          <p:cNvPr id="18438" name="Text Box 36">
            <a:extLst>
              <a:ext uri="{FF2B5EF4-FFF2-40B4-BE49-F238E27FC236}">
                <a16:creationId xmlns:a16="http://schemas.microsoft.com/office/drawing/2014/main" id="{69712963-0C14-42F7-9CAA-9DA86279A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450" y="1628775"/>
            <a:ext cx="7921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东三省发展农业的有利条件和不利条件？</a:t>
            </a:r>
          </a:p>
        </p:txBody>
      </p:sp>
      <p:sp>
        <p:nvSpPr>
          <p:cNvPr id="18439" name="Text Box 37">
            <a:extLst>
              <a:ext uri="{FF2B5EF4-FFF2-40B4-BE49-F238E27FC236}">
                <a16:creationId xmlns:a16="http://schemas.microsoft.com/office/drawing/2014/main" id="{1327530B-EFDE-40B0-97DC-1B121657D1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3109913"/>
            <a:ext cx="79216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现在东三省农业发展面临怎样的问题？   你认为如何解决，你有什么好办法吗？</a:t>
            </a:r>
          </a:p>
        </p:txBody>
      </p:sp>
    </p:spTree>
    <p:extLst>
      <p:ext uri="{BB962C8B-B14F-4D97-AF65-F5344CB8AC3E}">
        <p14:creationId xmlns:p14="http://schemas.microsoft.com/office/powerpoint/2010/main" val="17264834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8FA00E95-CB7C-4EBF-B066-0493E653F57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549275"/>
            <a:ext cx="8528050" cy="11525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zh-CN" b="1">
                <a:solidFill>
                  <a:srgbClr val="0301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3600" b="1">
                <a:solidFill>
                  <a:srgbClr val="0301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东北三省成为我国重要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商品粮</a:t>
            </a:r>
            <a:r>
              <a:rPr lang="zh-CN" altLang="en-US" sz="3600" b="1">
                <a:solidFill>
                  <a:srgbClr val="0301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基地的不利条件和有利条件分别有什么？</a:t>
            </a:r>
          </a:p>
        </p:txBody>
      </p:sp>
      <p:sp>
        <p:nvSpPr>
          <p:cNvPr id="26628" name="Rectangle 4">
            <a:extLst>
              <a:ext uri="{FF2B5EF4-FFF2-40B4-BE49-F238E27FC236}">
                <a16:creationId xmlns:a16="http://schemas.microsoft.com/office/drawing/2014/main" id="{A6C75CF0-5A8D-4A57-8022-EF24561ECD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1773238"/>
            <a:ext cx="8066087" cy="496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不利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：*气温低，农作物一年一熟。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*春秋易受寒潮影响，发生低温冻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害。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有利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：*土壤肥沃、雨热同期，适宜农作物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生长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*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地势平坦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土地集中连片，适合大规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       模机械化耕作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30107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*地广人稀、本地粮食消费少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*农业科技水平高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黑土广布，有机质含量高；交通发达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黑体" panose="02010609060101010101" pitchFamily="49" charset="-122"/>
                <a:cs typeface="+mn-cs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9463064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6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6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6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66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>
            <a:extLst>
              <a:ext uri="{FF2B5EF4-FFF2-40B4-BE49-F238E27FC236}">
                <a16:creationId xmlns:a16="http://schemas.microsoft.com/office/drawing/2014/main" id="{592031B1-E049-4F88-8B28-17A540624DF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1844675"/>
            <a:ext cx="853281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Symbol" panose="05050102010706020507" pitchFamily="18" charset="2"/>
              <a:buNone/>
            </a:pPr>
            <a:r>
              <a:rPr lang="zh-CN" altLang="en-US" b="1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现在东北平原面临着什么样的自然问题？</a:t>
            </a:r>
          </a:p>
          <a:p>
            <a:pPr eaLnBrk="1" hangingPunct="1">
              <a:lnSpc>
                <a:spcPct val="80000"/>
              </a:lnSpc>
              <a:buFont typeface="Symbol" panose="05050102010706020507" pitchFamily="18" charset="2"/>
              <a:buNone/>
            </a:pPr>
            <a:r>
              <a:rPr lang="zh-CN" altLang="en-US" sz="1400" b="1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800" b="1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eaLnBrk="1" hangingPunct="1">
              <a:lnSpc>
                <a:spcPct val="80000"/>
              </a:lnSpc>
              <a:buFont typeface="Symbol" panose="05050102010706020507" pitchFamily="18" charset="2"/>
              <a:buNone/>
            </a:pPr>
            <a:r>
              <a:rPr lang="zh-CN" altLang="en-US" sz="2800" b="1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4400" b="1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生态环境恶化</a:t>
            </a:r>
          </a:p>
          <a:p>
            <a:pPr eaLnBrk="1" hangingPunct="1">
              <a:lnSpc>
                <a:spcPct val="80000"/>
              </a:lnSpc>
              <a:buFont typeface="Symbol" panose="05050102010706020507" pitchFamily="18" charset="2"/>
              <a:buNone/>
            </a:pPr>
            <a:r>
              <a:rPr lang="zh-CN" altLang="en-US" sz="2800" b="1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5400" b="1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湿地</a:t>
            </a:r>
            <a:r>
              <a:rPr lang="zh-CN" altLang="en-US" sz="4400" b="1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面积锐减</a:t>
            </a:r>
          </a:p>
          <a:p>
            <a:pPr eaLnBrk="1" hangingPunct="1">
              <a:lnSpc>
                <a:spcPct val="80000"/>
              </a:lnSpc>
              <a:buFont typeface="Symbol" panose="05050102010706020507" pitchFamily="18" charset="2"/>
              <a:buNone/>
            </a:pPr>
            <a:r>
              <a:rPr lang="zh-CN" altLang="en-US" sz="4400" b="1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</a:p>
        </p:txBody>
      </p:sp>
      <p:sp>
        <p:nvSpPr>
          <p:cNvPr id="27651" name="Rectangle 10">
            <a:extLst>
              <a:ext uri="{FF2B5EF4-FFF2-40B4-BE49-F238E27FC236}">
                <a16:creationId xmlns:a16="http://schemas.microsoft.com/office/drawing/2014/main" id="{F41397AE-A51B-4BDD-90F5-01C96A982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4724400"/>
            <a:ext cx="7985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</a:p>
        </p:txBody>
      </p:sp>
      <p:sp>
        <p:nvSpPr>
          <p:cNvPr id="25603" name="WordArt 11">
            <a:extLst>
              <a:ext uri="{FF2B5EF4-FFF2-40B4-BE49-F238E27FC236}">
                <a16:creationId xmlns:a16="http://schemas.microsoft.com/office/drawing/2014/main" id="{4E8D995F-7573-4695-8B31-104516679FC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39750" y="404813"/>
            <a:ext cx="2446338" cy="12096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北大仓</a:t>
            </a:r>
          </a:p>
        </p:txBody>
      </p:sp>
      <p:sp>
        <p:nvSpPr>
          <p:cNvPr id="25604" name="Rectangle 12">
            <a:extLst>
              <a:ext uri="{FF2B5EF4-FFF2-40B4-BE49-F238E27FC236}">
                <a16:creationId xmlns:a16="http://schemas.microsoft.com/office/drawing/2014/main" id="{1C7C56B5-D72E-4D48-9C40-B1B821FDB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4663" y="0"/>
            <a:ext cx="48593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农业生产与湿地保护</a:t>
            </a:r>
          </a:p>
        </p:txBody>
      </p:sp>
    </p:spTree>
    <p:extLst>
      <p:ext uri="{BB962C8B-B14F-4D97-AF65-F5344CB8AC3E}">
        <p14:creationId xmlns:p14="http://schemas.microsoft.com/office/powerpoint/2010/main" val="27461831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>
            <a:extLst>
              <a:ext uri="{FF2B5EF4-FFF2-40B4-BE49-F238E27FC236}">
                <a16:creationId xmlns:a16="http://schemas.microsoft.com/office/drawing/2014/main" id="{D39C97C2-DDD8-4B42-A2AE-B56EE4AC6C2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6626" name="Rectangle 3">
            <a:extLst>
              <a:ext uri="{FF2B5EF4-FFF2-40B4-BE49-F238E27FC236}">
                <a16:creationId xmlns:a16="http://schemas.microsoft.com/office/drawing/2014/main" id="{B777D97D-3504-47FE-A69A-41DADA21447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28676" name="Picture 5" descr="201111~1">
            <a:extLst>
              <a:ext uri="{FF2B5EF4-FFF2-40B4-BE49-F238E27FC236}">
                <a16:creationId xmlns:a16="http://schemas.microsoft.com/office/drawing/2014/main" id="{04A66ACE-ABF5-4FDE-8AC4-24CBEBA02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6" descr="USERID~1">
            <a:extLst>
              <a:ext uri="{FF2B5EF4-FFF2-40B4-BE49-F238E27FC236}">
                <a16:creationId xmlns:a16="http://schemas.microsoft.com/office/drawing/2014/main" id="{9A039F9C-9F5E-40EB-AE4C-B6E9D8784E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713" y="0"/>
            <a:ext cx="9637713" cy="727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8" descr="013000~3">
            <a:extLst>
              <a:ext uri="{FF2B5EF4-FFF2-40B4-BE49-F238E27FC236}">
                <a16:creationId xmlns:a16="http://schemas.microsoft.com/office/drawing/2014/main" id="{4F45C554-854B-4F35-8EA8-E13E289D55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500438"/>
            <a:ext cx="5003800" cy="375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9" descr="3BF33A~1">
            <a:extLst>
              <a:ext uri="{FF2B5EF4-FFF2-40B4-BE49-F238E27FC236}">
                <a16:creationId xmlns:a16="http://schemas.microsoft.com/office/drawing/2014/main" id="{45EA8FC1-F219-4E70-80E9-7CE02EEC36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113" y="0"/>
            <a:ext cx="4643437" cy="441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10" descr="CAEF76~1">
            <a:extLst>
              <a:ext uri="{FF2B5EF4-FFF2-40B4-BE49-F238E27FC236}">
                <a16:creationId xmlns:a16="http://schemas.microsoft.com/office/drawing/2014/main" id="{38642F85-4A9F-4D80-A4C9-C6AF4AB61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975" y="3068638"/>
            <a:ext cx="4210050" cy="421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1" name="Text Box 11">
            <a:extLst>
              <a:ext uri="{FF2B5EF4-FFF2-40B4-BE49-F238E27FC236}">
                <a16:creationId xmlns:a16="http://schemas.microsoft.com/office/drawing/2014/main" id="{FFA2C29E-4A94-4E89-83A1-FFA1C2E7B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15888" y="1027113"/>
            <a:ext cx="9259888" cy="2041525"/>
          </a:xfrm>
          <a:prstGeom prst="rect">
            <a:avLst/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湿地泛指暂时或长期覆盖水深不超过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米的低地，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土壤水分较多的草甸，以及低潮时水深不超过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6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米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的沿海地区。湿地具有涵养水源、蓄洪防洪、调节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气候、维持生物多样性等多种功能。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682" name="Text Box 13">
            <a:extLst>
              <a:ext uri="{FF2B5EF4-FFF2-40B4-BE49-F238E27FC236}">
                <a16:creationId xmlns:a16="http://schemas.microsoft.com/office/drawing/2014/main" id="{509280D2-DE5F-4AEA-B512-CE44DACBC6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82563" y="4149725"/>
            <a:ext cx="9358313" cy="1190625"/>
          </a:xfrm>
          <a:prstGeom prst="rect">
            <a:avLst/>
          </a:prstGeom>
          <a:solidFill>
            <a:srgbClr val="FF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    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三江平原分布着亚洲最大的淡水湿地，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三江自然保护区的主要保护对象是沼泽湿地。</a:t>
            </a:r>
          </a:p>
        </p:txBody>
      </p:sp>
      <p:sp>
        <p:nvSpPr>
          <p:cNvPr id="26634" name="Rectangle 14">
            <a:extLst>
              <a:ext uri="{FF2B5EF4-FFF2-40B4-BE49-F238E27FC236}">
                <a16:creationId xmlns:a16="http://schemas.microsoft.com/office/drawing/2014/main" id="{2464B015-A5DD-4F93-97D8-0ABE91CB83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4663" y="0"/>
            <a:ext cx="48593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农业生产与湿地保护</a:t>
            </a:r>
          </a:p>
        </p:txBody>
      </p:sp>
    </p:spTree>
    <p:extLst>
      <p:ext uri="{BB962C8B-B14F-4D97-AF65-F5344CB8AC3E}">
        <p14:creationId xmlns:p14="http://schemas.microsoft.com/office/powerpoint/2010/main" val="4502864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 animBg="1"/>
      <p:bldP spid="2868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>
            <a:extLst>
              <a:ext uri="{FF2B5EF4-FFF2-40B4-BE49-F238E27FC236}">
                <a16:creationId xmlns:a16="http://schemas.microsoft.com/office/drawing/2014/main" id="{75EA6504-1D92-49E1-A57E-29FD23599F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1916113"/>
            <a:ext cx="7524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我们该怎样保护与建设东北地区呢？</a:t>
            </a:r>
          </a:p>
        </p:txBody>
      </p:sp>
      <p:sp>
        <p:nvSpPr>
          <p:cNvPr id="27650" name="WordArt 4">
            <a:extLst>
              <a:ext uri="{FF2B5EF4-FFF2-40B4-BE49-F238E27FC236}">
                <a16:creationId xmlns:a16="http://schemas.microsoft.com/office/drawing/2014/main" id="{5A8F755F-1450-4880-9A5D-DE7B6511AD1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39750" y="404813"/>
            <a:ext cx="2446338" cy="12096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北大仓</a:t>
            </a:r>
          </a:p>
        </p:txBody>
      </p:sp>
      <p:sp>
        <p:nvSpPr>
          <p:cNvPr id="29700" name="Rectangle 6">
            <a:extLst>
              <a:ext uri="{FF2B5EF4-FFF2-40B4-BE49-F238E27FC236}">
                <a16:creationId xmlns:a16="http://schemas.microsoft.com/office/drawing/2014/main" id="{D1C5A691-276D-4AFD-A90E-DDFF7EF09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2781300"/>
            <a:ext cx="8143875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原则：自然与经济协调发展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*停止垦荒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*退耕还林还草还湿地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*保护环境，恢复生态，建立自然保护区</a:t>
            </a:r>
          </a:p>
        </p:txBody>
      </p:sp>
    </p:spTree>
    <p:extLst>
      <p:ext uri="{BB962C8B-B14F-4D97-AF65-F5344CB8AC3E}">
        <p14:creationId xmlns:p14="http://schemas.microsoft.com/office/powerpoint/2010/main" val="20474700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7795F152-B70F-48BE-A780-B72D11958D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1275" y="1557338"/>
            <a:ext cx="32416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农业生产历史</a:t>
            </a:r>
          </a:p>
        </p:txBody>
      </p:sp>
      <p:sp>
        <p:nvSpPr>
          <p:cNvPr id="28674" name="WordArt 3">
            <a:extLst>
              <a:ext uri="{FF2B5EF4-FFF2-40B4-BE49-F238E27FC236}">
                <a16:creationId xmlns:a16="http://schemas.microsoft.com/office/drawing/2014/main" id="{20012FF3-A2FE-4B93-9FC5-B6FB1AB5219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1944687" cy="936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总结</a:t>
            </a:r>
          </a:p>
        </p:txBody>
      </p:sp>
      <p:sp>
        <p:nvSpPr>
          <p:cNvPr id="64516" name="Rectangle 4">
            <a:extLst>
              <a:ext uri="{FF2B5EF4-FFF2-40B4-BE49-F238E27FC236}">
                <a16:creationId xmlns:a16="http://schemas.microsoft.com/office/drawing/2014/main" id="{35A3CDB8-47B4-4594-90D3-7B7498AAFF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13" y="2924175"/>
            <a:ext cx="2087562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东北三省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农业地理</a:t>
            </a:r>
          </a:p>
        </p:txBody>
      </p:sp>
      <p:sp>
        <p:nvSpPr>
          <p:cNvPr id="64517" name="Rectangle 5">
            <a:extLst>
              <a:ext uri="{FF2B5EF4-FFF2-40B4-BE49-F238E27FC236}">
                <a16:creationId xmlns:a16="http://schemas.microsoft.com/office/drawing/2014/main" id="{0C590E01-05A4-44A1-B392-2700674E7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3306763"/>
            <a:ext cx="32416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农业生产条件</a:t>
            </a:r>
          </a:p>
        </p:txBody>
      </p:sp>
      <p:sp>
        <p:nvSpPr>
          <p:cNvPr id="64519" name="Rectangle 7">
            <a:extLst>
              <a:ext uri="{FF2B5EF4-FFF2-40B4-BE49-F238E27FC236}">
                <a16:creationId xmlns:a16="http://schemas.microsoft.com/office/drawing/2014/main" id="{4474DB28-5FEE-4063-8D6F-C9A2D8D9E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5373688"/>
            <a:ext cx="43132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农业生产与湿地保护</a:t>
            </a:r>
          </a:p>
        </p:txBody>
      </p:sp>
      <p:sp>
        <p:nvSpPr>
          <p:cNvPr id="28678" name="AutoShape 8">
            <a:extLst>
              <a:ext uri="{FF2B5EF4-FFF2-40B4-BE49-F238E27FC236}">
                <a16:creationId xmlns:a16="http://schemas.microsoft.com/office/drawing/2014/main" id="{ABB2BB7F-89CF-46B1-AD63-63520211D241}"/>
              </a:ext>
            </a:extLst>
          </p:cNvPr>
          <p:cNvSpPr>
            <a:spLocks/>
          </p:cNvSpPr>
          <p:nvPr/>
        </p:nvSpPr>
        <p:spPr bwMode="auto">
          <a:xfrm>
            <a:off x="3059113" y="1773238"/>
            <a:ext cx="433387" cy="3887787"/>
          </a:xfrm>
          <a:prstGeom prst="leftBrace">
            <a:avLst>
              <a:gd name="adj1" fmla="val 74673"/>
              <a:gd name="adj2" fmla="val 50000"/>
            </a:avLst>
          </a:prstGeom>
          <a:noFill/>
          <a:ln w="38100" cap="sq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92534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6" grpId="0"/>
      <p:bldP spid="64517" grpId="0"/>
      <p:bldP spid="645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AutoShape 2" descr="u=3715334287,1523104025&amp;fm=23&amp;gp=0">
            <a:extLst>
              <a:ext uri="{FF2B5EF4-FFF2-40B4-BE49-F238E27FC236}">
                <a16:creationId xmlns:a16="http://schemas.microsoft.com/office/drawing/2014/main" id="{CDAC648F-FA21-4F8A-950E-4FE8B0F7BDB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22" name="AutoShape 3" descr="u=3715334287,1523104025&amp;fm=23&amp;gp=0">
            <a:extLst>
              <a:ext uri="{FF2B5EF4-FFF2-40B4-BE49-F238E27FC236}">
                <a16:creationId xmlns:a16="http://schemas.microsoft.com/office/drawing/2014/main" id="{FE1B7983-4ACD-4B4B-9BCA-93FF882F554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23" name="AutoShape 4" descr="u=3715334287,1523104025&amp;fm=21&amp;gp=0">
            <a:extLst>
              <a:ext uri="{FF2B5EF4-FFF2-40B4-BE49-F238E27FC236}">
                <a16:creationId xmlns:a16="http://schemas.microsoft.com/office/drawing/2014/main" id="{E41C90E8-DBB0-4C73-9027-7EAB27287C4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4" name="Picture 5">
            <a:extLst>
              <a:ext uri="{FF2B5EF4-FFF2-40B4-BE49-F238E27FC236}">
                <a16:creationId xmlns:a16="http://schemas.microsoft.com/office/drawing/2014/main" id="{41DC9F42-B5CD-417E-81A7-377734BC206D}"/>
              </a:ext>
            </a:extLst>
          </p:cNvPr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125538"/>
            <a:ext cx="4572000" cy="5732462"/>
          </a:xfrm>
        </p:spPr>
      </p:pic>
      <p:pic>
        <p:nvPicPr>
          <p:cNvPr id="5125" name="Picture 6">
            <a:extLst>
              <a:ext uri="{FF2B5EF4-FFF2-40B4-BE49-F238E27FC236}">
                <a16:creationId xmlns:a16="http://schemas.microsoft.com/office/drawing/2014/main" id="{8AB5BCC7-C109-479D-9B18-A012EF0856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59"/>
          <a:stretch/>
        </p:blipFill>
        <p:spPr bwMode="auto">
          <a:xfrm>
            <a:off x="4572001" y="1125537"/>
            <a:ext cx="4572000" cy="5732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Text Box 7">
            <a:extLst>
              <a:ext uri="{FF2B5EF4-FFF2-40B4-BE49-F238E27FC236}">
                <a16:creationId xmlns:a16="http://schemas.microsoft.com/office/drawing/2014/main" id="{1A19454C-7B5A-4041-96ED-02790DE8EB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88913"/>
            <a:ext cx="43561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白山</a:t>
            </a: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</a:t>
            </a: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长白山</a:t>
            </a:r>
          </a:p>
        </p:txBody>
      </p:sp>
      <p:sp>
        <p:nvSpPr>
          <p:cNvPr id="4104" name="Text Box 8">
            <a:extLst>
              <a:ext uri="{FF2B5EF4-FFF2-40B4-BE49-F238E27FC236}">
                <a16:creationId xmlns:a16="http://schemas.microsoft.com/office/drawing/2014/main" id="{BEED3CD9-1111-4B85-8AD7-8B0C3707D0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7900" y="188913"/>
            <a:ext cx="43561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黑水</a:t>
            </a: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</a:t>
            </a: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黑龙江</a:t>
            </a:r>
          </a:p>
        </p:txBody>
      </p:sp>
    </p:spTree>
    <p:extLst>
      <p:ext uri="{BB962C8B-B14F-4D97-AF65-F5344CB8AC3E}">
        <p14:creationId xmlns:p14="http://schemas.microsoft.com/office/powerpoint/2010/main" val="4068989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0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>
            <a:extLst>
              <a:ext uri="{FF2B5EF4-FFF2-40B4-BE49-F238E27FC236}">
                <a16:creationId xmlns:a16="http://schemas.microsoft.com/office/drawing/2014/main" id="{CFCFD41C-0217-4748-BF08-9841E88DC3D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188913"/>
            <a:ext cx="2233613" cy="647700"/>
          </a:xfrm>
        </p:spPr>
        <p:txBody>
          <a:bodyPr/>
          <a:lstStyle/>
          <a:p>
            <a:pPr eaLnBrk="1" hangingPunct="1"/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自主学习</a:t>
            </a:r>
          </a:p>
        </p:txBody>
      </p:sp>
      <p:graphicFrame>
        <p:nvGraphicFramePr>
          <p:cNvPr id="5123" name="内容占位符 5122">
            <a:extLst>
              <a:ext uri="{FF2B5EF4-FFF2-40B4-BE49-F238E27FC236}">
                <a16:creationId xmlns:a16="http://schemas.microsoft.com/office/drawing/2014/main" id="{6341F13F-A27E-498D-8658-984CECFD6BD0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323850" y="1125538"/>
          <a:ext cx="8561388" cy="5434013"/>
        </p:xfrm>
        <a:graphic>
          <a:graphicData uri="http://schemas.openxmlformats.org/drawingml/2006/table">
            <a:tbl>
              <a:tblPr/>
              <a:tblGrid>
                <a:gridCol w="2224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7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770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名称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东北三省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262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范围、位置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endParaRPr lang="zh-CN" altLang="en-US" sz="3200" b="1" dirty="0"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421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地形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endParaRPr lang="zh-CN" altLang="en-US" sz="3200" b="1" dirty="0"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421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河流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endParaRPr lang="zh-CN" altLang="en-US" sz="3200" b="1" dirty="0"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2625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气温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endParaRPr lang="zh-CN" altLang="en-US" sz="3200" b="1" dirty="0"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421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降水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endParaRPr lang="zh-CN" altLang="en-US" sz="3200" b="1" dirty="0"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421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干湿状况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endParaRPr lang="zh-CN" altLang="en-US" sz="3200" b="1" dirty="0"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4213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ea typeface="黑体" panose="02010609060101010101" pitchFamily="2" charset="-122"/>
                        </a:rPr>
                        <a:t>气候类型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Symbol" panose="05050102010706020507" pitchFamily="2" charset="2"/>
                        <a:buChar char="¨"/>
                        <a:defRPr sz="28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 eaLnBrk="1" hangingPunct="1">
                        <a:buFont typeface="Symbol" panose="05050102010706020507" pitchFamily="2" charset="2"/>
                        <a:buNone/>
                      </a:pPr>
                      <a:endParaRPr lang="zh-CN" altLang="en-US" sz="3200" b="1" dirty="0">
                        <a:ea typeface="黑体" panose="0201060906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152" name="Text Box 37">
            <a:extLst>
              <a:ext uri="{FF2B5EF4-FFF2-40B4-BE49-F238E27FC236}">
                <a16:creationId xmlns:a16="http://schemas.microsoft.com/office/drawing/2014/main" id="{CD6F83B7-66BB-49F0-A6C5-3A9CA7100F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476250"/>
            <a:ext cx="29527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12585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2" descr="HWOCRTEMP_ROC10">
            <a:extLst>
              <a:ext uri="{FF2B5EF4-FFF2-40B4-BE49-F238E27FC236}">
                <a16:creationId xmlns:a16="http://schemas.microsoft.com/office/drawing/2014/main" id="{EB27C1C7-AD8A-4B88-8F5B-B9562C617E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11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WordArt 3">
            <a:extLst>
              <a:ext uri="{FF2B5EF4-FFF2-40B4-BE49-F238E27FC236}">
                <a16:creationId xmlns:a16="http://schemas.microsoft.com/office/drawing/2014/main" id="{4EEB1127-9569-4D72-ACCF-0509ED3102E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724525" y="115888"/>
            <a:ext cx="2808288" cy="5762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00FF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gradFill rotWithShape="1">
                  <a:gsLst>
                    <a:gs pos="0">
                      <a:srgbClr val="FF00FF"/>
                    </a:gs>
                    <a:gs pos="50000">
                      <a:srgbClr val="6600FF"/>
                    </a:gs>
                    <a:gs pos="100000">
                      <a:srgbClr val="FF00FF"/>
                    </a:gs>
                  </a:gsLst>
                  <a:lin ang="5400000" scaled="1"/>
                </a:gra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优越的地理条件</a:t>
            </a:r>
          </a:p>
        </p:txBody>
      </p:sp>
      <p:sp>
        <p:nvSpPr>
          <p:cNvPr id="7171" name="Text Box 4">
            <a:extLst>
              <a:ext uri="{FF2B5EF4-FFF2-40B4-BE49-F238E27FC236}">
                <a16:creationId xmlns:a16="http://schemas.microsoft.com/office/drawing/2014/main" id="{8074B4CC-0E6F-4C38-94A3-09AA82A75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25" y="620713"/>
            <a:ext cx="3203575" cy="356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200B5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200B5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、位置和范围</a:t>
            </a: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200B5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200B5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200B5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）位置：</a:t>
            </a: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200B5B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200B5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200B5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200B5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）范围：</a:t>
            </a:r>
          </a:p>
        </p:txBody>
      </p:sp>
      <p:sp>
        <p:nvSpPr>
          <p:cNvPr id="6149" name="Text Box 5">
            <a:extLst>
              <a:ext uri="{FF2B5EF4-FFF2-40B4-BE49-F238E27FC236}">
                <a16:creationId xmlns:a16="http://schemas.microsoft.com/office/drawing/2014/main" id="{0F9A4E3E-3532-4CF9-B403-7182900C93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1863" y="2362200"/>
            <a:ext cx="21605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位于中国的东北部</a:t>
            </a:r>
          </a:p>
        </p:txBody>
      </p:sp>
      <p:sp>
        <p:nvSpPr>
          <p:cNvPr id="6150" name="Text Box 6">
            <a:extLst>
              <a:ext uri="{FF2B5EF4-FFF2-40B4-BE49-F238E27FC236}">
                <a16:creationId xmlns:a16="http://schemas.microsoft.com/office/drawing/2014/main" id="{D0994FDD-2850-4D81-AE7E-08C3C48846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5963" y="4149725"/>
            <a:ext cx="3348037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包括黑龙江省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(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哈尔滨，“冰城”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、吉林省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长春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和辽宁省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沈阳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)</a:t>
            </a:r>
          </a:p>
        </p:txBody>
      </p:sp>
      <p:sp>
        <p:nvSpPr>
          <p:cNvPr id="6151" name="Text Box 7">
            <a:extLst>
              <a:ext uri="{FF2B5EF4-FFF2-40B4-BE49-F238E27FC236}">
                <a16:creationId xmlns:a16="http://schemas.microsoft.com/office/drawing/2014/main" id="{3F05E076-2C38-4360-82E9-7980F08E10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0338" y="2636838"/>
            <a:ext cx="1871662" cy="396875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黑      龙      江</a:t>
            </a:r>
          </a:p>
        </p:txBody>
      </p:sp>
      <p:sp>
        <p:nvSpPr>
          <p:cNvPr id="6152" name="Text Box 8">
            <a:extLst>
              <a:ext uri="{FF2B5EF4-FFF2-40B4-BE49-F238E27FC236}">
                <a16:creationId xmlns:a16="http://schemas.microsoft.com/office/drawing/2014/main" id="{7A7C2A69-6691-43F3-8084-ED2561DA4E7D}"/>
              </a:ext>
            </a:extLst>
          </p:cNvPr>
          <p:cNvSpPr txBox="1">
            <a:spLocks noChangeArrowheads="1"/>
          </p:cNvSpPr>
          <p:nvPr/>
        </p:nvSpPr>
        <p:spPr bwMode="auto">
          <a:xfrm rot="1740622">
            <a:off x="2403475" y="3962400"/>
            <a:ext cx="1512888" cy="396875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吉          林</a:t>
            </a:r>
          </a:p>
        </p:txBody>
      </p:sp>
      <p:sp>
        <p:nvSpPr>
          <p:cNvPr id="6153" name="Text Box 9">
            <a:extLst>
              <a:ext uri="{FF2B5EF4-FFF2-40B4-BE49-F238E27FC236}">
                <a16:creationId xmlns:a16="http://schemas.microsoft.com/office/drawing/2014/main" id="{05C2497F-2301-4630-8B2E-853BD6E28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6375" y="4868863"/>
            <a:ext cx="1582738" cy="396875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辽          宁</a:t>
            </a:r>
          </a:p>
        </p:txBody>
      </p:sp>
      <p:sp>
        <p:nvSpPr>
          <p:cNvPr id="7177" name="WordArt 10">
            <a:extLst>
              <a:ext uri="{FF2B5EF4-FFF2-40B4-BE49-F238E27FC236}">
                <a16:creationId xmlns:a16="http://schemas.microsoft.com/office/drawing/2014/main" id="{6BC1C62A-77D4-4EC1-87B5-0685BF9B3FE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916238" y="50800"/>
            <a:ext cx="1871662" cy="5492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90931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自主学习</a:t>
            </a:r>
          </a:p>
        </p:txBody>
      </p:sp>
    </p:spTree>
    <p:extLst>
      <p:ext uri="{BB962C8B-B14F-4D97-AF65-F5344CB8AC3E}">
        <p14:creationId xmlns:p14="http://schemas.microsoft.com/office/powerpoint/2010/main" val="20966921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 animBg="1"/>
      <p:bldP spid="6152" grpId="0" animBg="1"/>
      <p:bldP spid="615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2" descr="HWOCRTEMP_ROC10">
            <a:extLst>
              <a:ext uri="{FF2B5EF4-FFF2-40B4-BE49-F238E27FC236}">
                <a16:creationId xmlns:a16="http://schemas.microsoft.com/office/drawing/2014/main" id="{2274799B-8C78-4C97-ACA8-BAE8DAD4E2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-852488"/>
            <a:ext cx="55118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WordArt 3">
            <a:extLst>
              <a:ext uri="{FF2B5EF4-FFF2-40B4-BE49-F238E27FC236}">
                <a16:creationId xmlns:a16="http://schemas.microsoft.com/office/drawing/2014/main" id="{5BBB821A-1BE9-4EDC-9E7F-A983CB54511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724525" y="115888"/>
            <a:ext cx="2808288" cy="5762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00FF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gradFill rotWithShape="1">
                  <a:gsLst>
                    <a:gs pos="0">
                      <a:srgbClr val="FF00FF"/>
                    </a:gs>
                    <a:gs pos="50000">
                      <a:srgbClr val="6600FF"/>
                    </a:gs>
                    <a:gs pos="100000">
                      <a:srgbClr val="FF00FF"/>
                    </a:gs>
                  </a:gsLst>
                  <a:lin ang="5400000" scaled="1"/>
                </a:gra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优越的地理条件</a:t>
            </a:r>
          </a:p>
        </p:txBody>
      </p:sp>
      <p:sp>
        <p:nvSpPr>
          <p:cNvPr id="8195" name="Text Box 4">
            <a:extLst>
              <a:ext uri="{FF2B5EF4-FFF2-40B4-BE49-F238E27FC236}">
                <a16:creationId xmlns:a16="http://schemas.microsoft.com/office/drawing/2014/main" id="{8F5C2A69-93B9-4848-B54D-E408D80346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9663" y="600075"/>
            <a:ext cx="28098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200B5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00B5B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、地形</a:t>
            </a:r>
          </a:p>
        </p:txBody>
      </p:sp>
      <p:sp>
        <p:nvSpPr>
          <p:cNvPr id="7173" name="Text Box 5">
            <a:extLst>
              <a:ext uri="{FF2B5EF4-FFF2-40B4-BE49-F238E27FC236}">
                <a16:creationId xmlns:a16="http://schemas.microsoft.com/office/drawing/2014/main" id="{CFED5999-3AEC-4728-B598-8ED1A6E6A4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9663" y="1676400"/>
            <a:ext cx="234315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以平原、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山地为主</a:t>
            </a:r>
          </a:p>
        </p:txBody>
      </p:sp>
      <p:sp>
        <p:nvSpPr>
          <p:cNvPr id="7174" name="Text Box 6">
            <a:extLst>
              <a:ext uri="{FF2B5EF4-FFF2-40B4-BE49-F238E27FC236}">
                <a16:creationId xmlns:a16="http://schemas.microsoft.com/office/drawing/2014/main" id="{6D8E6C6F-CF0E-40F5-B882-CFF8F74C2F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0438" y="4868863"/>
            <a:ext cx="303371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平坦，面积广大，耕地多，便于实现机械化操作 。</a:t>
            </a:r>
          </a:p>
        </p:txBody>
      </p:sp>
      <p:sp>
        <p:nvSpPr>
          <p:cNvPr id="7175" name="Text Box 7">
            <a:extLst>
              <a:ext uri="{FF2B5EF4-FFF2-40B4-BE49-F238E27FC236}">
                <a16:creationId xmlns:a16="http://schemas.microsoft.com/office/drawing/2014/main" id="{35697DF6-6E3E-429F-8075-FBAE6780C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075" y="3141663"/>
            <a:ext cx="1800225" cy="4572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松 嫩 平 原</a:t>
            </a:r>
          </a:p>
        </p:txBody>
      </p:sp>
      <p:sp>
        <p:nvSpPr>
          <p:cNvPr id="7176" name="Text Box 8">
            <a:extLst>
              <a:ext uri="{FF2B5EF4-FFF2-40B4-BE49-F238E27FC236}">
                <a16:creationId xmlns:a16="http://schemas.microsoft.com/office/drawing/2014/main" id="{3CCDC036-B9C5-4291-B848-9A6927E1BF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275" y="2349500"/>
            <a:ext cx="1655763" cy="4572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三江平原</a:t>
            </a:r>
          </a:p>
        </p:txBody>
      </p:sp>
      <p:sp>
        <p:nvSpPr>
          <p:cNvPr id="7177" name="Text Box 9">
            <a:extLst>
              <a:ext uri="{FF2B5EF4-FFF2-40B4-BE49-F238E27FC236}">
                <a16:creationId xmlns:a16="http://schemas.microsoft.com/office/drawing/2014/main" id="{506CE823-8D6B-4E88-A941-03C31DD30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4724400"/>
            <a:ext cx="1800225" cy="4572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辽河 平 原</a:t>
            </a:r>
          </a:p>
        </p:txBody>
      </p:sp>
      <p:sp>
        <p:nvSpPr>
          <p:cNvPr id="7178" name="Text Box 10">
            <a:extLst>
              <a:ext uri="{FF2B5EF4-FFF2-40B4-BE49-F238E27FC236}">
                <a16:creationId xmlns:a16="http://schemas.microsoft.com/office/drawing/2014/main" id="{BE2EA2F5-E6EA-4E5D-9785-A49FE36CA3C9}"/>
              </a:ext>
            </a:extLst>
          </p:cNvPr>
          <p:cNvSpPr txBox="1">
            <a:spLocks noChangeArrowheads="1"/>
          </p:cNvSpPr>
          <p:nvPr/>
        </p:nvSpPr>
        <p:spPr bwMode="auto">
          <a:xfrm rot="2407244">
            <a:off x="3059113" y="1341438"/>
            <a:ext cx="1582737" cy="4572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小兴安岭</a:t>
            </a:r>
          </a:p>
        </p:txBody>
      </p:sp>
      <p:sp>
        <p:nvSpPr>
          <p:cNvPr id="8202" name="WordArt 12">
            <a:extLst>
              <a:ext uri="{FF2B5EF4-FFF2-40B4-BE49-F238E27FC236}">
                <a16:creationId xmlns:a16="http://schemas.microsoft.com/office/drawing/2014/main" id="{4E97C093-7E78-452E-A365-5A0D94A0146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916238" y="50800"/>
            <a:ext cx="1871662" cy="5492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scadeUp">
              <a:avLst>
                <a:gd name="adj" fmla="val 90931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合作探究</a:t>
            </a:r>
          </a:p>
        </p:txBody>
      </p:sp>
      <p:sp>
        <p:nvSpPr>
          <p:cNvPr id="7181" name="文本框 7180">
            <a:extLst>
              <a:ext uri="{FF2B5EF4-FFF2-40B4-BE49-F238E27FC236}">
                <a16:creationId xmlns:a16="http://schemas.microsoft.com/office/drawing/2014/main" id="{432E85BF-DCDC-48BF-9AB9-FC729EB5AC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0438" y="3314700"/>
            <a:ext cx="28797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00B5B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这样的地形对农业发展有什么影响？</a:t>
            </a:r>
          </a:p>
        </p:txBody>
      </p:sp>
      <p:sp>
        <p:nvSpPr>
          <p:cNvPr id="7183" name="Text Box 11">
            <a:extLst>
              <a:ext uri="{FF2B5EF4-FFF2-40B4-BE49-F238E27FC236}">
                <a16:creationId xmlns:a16="http://schemas.microsoft.com/office/drawing/2014/main" id="{CB3E166D-FD72-40DD-B681-FAB3D023E5D7}"/>
              </a:ext>
            </a:extLst>
          </p:cNvPr>
          <p:cNvSpPr txBox="1">
            <a:spLocks noChangeArrowheads="1"/>
          </p:cNvSpPr>
          <p:nvPr/>
        </p:nvSpPr>
        <p:spPr bwMode="auto">
          <a:xfrm rot="18456231" flipH="1">
            <a:off x="1166813" y="2347913"/>
            <a:ext cx="2171700" cy="4572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大 兴 安 岭</a:t>
            </a:r>
          </a:p>
        </p:txBody>
      </p:sp>
      <p:sp>
        <p:nvSpPr>
          <p:cNvPr id="7185" name="矩形 7184">
            <a:extLst>
              <a:ext uri="{FF2B5EF4-FFF2-40B4-BE49-F238E27FC236}">
                <a16:creationId xmlns:a16="http://schemas.microsoft.com/office/drawing/2014/main" id="{8825E166-E1FC-40DA-A78D-C703F5236535}"/>
              </a:ext>
            </a:extLst>
          </p:cNvPr>
          <p:cNvSpPr/>
          <p:nvPr/>
        </p:nvSpPr>
        <p:spPr>
          <a:xfrm rot="-2332384">
            <a:off x="3590925" y="3476625"/>
            <a:ext cx="1206500" cy="3968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2" charset="-122"/>
                <a:cs typeface="+mn-ea"/>
              </a:rPr>
              <a:t>长白山脉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3495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  <p:bldP spid="7175" grpId="0" animBg="1"/>
      <p:bldP spid="7176" grpId="0" animBg="1"/>
      <p:bldP spid="7177" grpId="0" animBg="1"/>
      <p:bldP spid="7178" grpId="0" animBg="1"/>
      <p:bldP spid="7181" grpId="0"/>
      <p:bldP spid="7183" grpId="0" bldLvl="0" animBg="1"/>
      <p:bldP spid="718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2" descr="HWOCRTEMP_ROC10">
            <a:extLst>
              <a:ext uri="{FF2B5EF4-FFF2-40B4-BE49-F238E27FC236}">
                <a16:creationId xmlns:a16="http://schemas.microsoft.com/office/drawing/2014/main" id="{55C2758E-1142-413A-9766-B629ED6A1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-58738"/>
            <a:ext cx="5511801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Text Box 4">
            <a:extLst>
              <a:ext uri="{FF2B5EF4-FFF2-40B4-BE49-F238E27FC236}">
                <a16:creationId xmlns:a16="http://schemas.microsoft.com/office/drawing/2014/main" id="{FC4BCA16-E973-4BB9-97B3-515144D2CD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3700" y="620713"/>
            <a:ext cx="3635375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东北平原：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三大平原中最大的平原。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由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松嫩平原、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三江平原、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辽河平原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组成。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大兴安岭、小兴安岭和长白山形成朝南的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马蹄形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.</a:t>
            </a:r>
          </a:p>
        </p:txBody>
      </p:sp>
      <p:sp>
        <p:nvSpPr>
          <p:cNvPr id="9219" name="Text Box 7">
            <a:extLst>
              <a:ext uri="{FF2B5EF4-FFF2-40B4-BE49-F238E27FC236}">
                <a16:creationId xmlns:a16="http://schemas.microsoft.com/office/drawing/2014/main" id="{28651FA2-278A-4A1B-91ED-DFC24403FA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075" y="3141663"/>
            <a:ext cx="1800225" cy="4572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松 嫩 平 原</a:t>
            </a:r>
          </a:p>
        </p:txBody>
      </p:sp>
      <p:sp>
        <p:nvSpPr>
          <p:cNvPr id="9220" name="Text Box 8">
            <a:extLst>
              <a:ext uri="{FF2B5EF4-FFF2-40B4-BE49-F238E27FC236}">
                <a16:creationId xmlns:a16="http://schemas.microsoft.com/office/drawing/2014/main" id="{1FF10F43-9F1E-4812-B44C-6E622ABD57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275" y="2708275"/>
            <a:ext cx="1655763" cy="4572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三江 平 原</a:t>
            </a:r>
          </a:p>
        </p:txBody>
      </p:sp>
      <p:sp>
        <p:nvSpPr>
          <p:cNvPr id="9221" name="Text Box 9">
            <a:extLst>
              <a:ext uri="{FF2B5EF4-FFF2-40B4-BE49-F238E27FC236}">
                <a16:creationId xmlns:a16="http://schemas.microsoft.com/office/drawing/2014/main" id="{D41C7C28-7B69-45D1-9D84-9D2F8FB59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888" y="4724400"/>
            <a:ext cx="1800225" cy="45720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辽河 平 原</a:t>
            </a:r>
          </a:p>
        </p:txBody>
      </p:sp>
      <p:sp>
        <p:nvSpPr>
          <p:cNvPr id="9222" name="Text Box 10">
            <a:extLst>
              <a:ext uri="{FF2B5EF4-FFF2-40B4-BE49-F238E27FC236}">
                <a16:creationId xmlns:a16="http://schemas.microsoft.com/office/drawing/2014/main" id="{F64E73B7-FB64-4C4C-96B1-3470B2AD1E6E}"/>
              </a:ext>
            </a:extLst>
          </p:cNvPr>
          <p:cNvSpPr txBox="1">
            <a:spLocks noChangeArrowheads="1"/>
          </p:cNvSpPr>
          <p:nvPr/>
        </p:nvSpPr>
        <p:spPr bwMode="auto">
          <a:xfrm rot="2407244">
            <a:off x="2916238" y="1557338"/>
            <a:ext cx="1582737" cy="4572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小兴安岭</a:t>
            </a:r>
          </a:p>
        </p:txBody>
      </p:sp>
      <p:sp>
        <p:nvSpPr>
          <p:cNvPr id="9223" name="Text Box 11">
            <a:extLst>
              <a:ext uri="{FF2B5EF4-FFF2-40B4-BE49-F238E27FC236}">
                <a16:creationId xmlns:a16="http://schemas.microsoft.com/office/drawing/2014/main" id="{C5981E1B-73E5-47DE-9D8F-39B79BC32E1B}"/>
              </a:ext>
            </a:extLst>
          </p:cNvPr>
          <p:cNvSpPr txBox="1">
            <a:spLocks noChangeArrowheads="1"/>
          </p:cNvSpPr>
          <p:nvPr/>
        </p:nvSpPr>
        <p:spPr bwMode="auto">
          <a:xfrm rot="-3143769">
            <a:off x="3417888" y="3836988"/>
            <a:ext cx="1479550" cy="4572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长白山脉</a:t>
            </a:r>
          </a:p>
        </p:txBody>
      </p:sp>
      <p:sp>
        <p:nvSpPr>
          <p:cNvPr id="9224" name="文本框 8200">
            <a:extLst>
              <a:ext uri="{FF2B5EF4-FFF2-40B4-BE49-F238E27FC236}">
                <a16:creationId xmlns:a16="http://schemas.microsoft.com/office/drawing/2014/main" id="{00804A6A-B508-449A-8BAA-F810C6D7A69A}"/>
              </a:ext>
            </a:extLst>
          </p:cNvPr>
          <p:cNvSpPr txBox="1">
            <a:spLocks noChangeArrowheads="1"/>
          </p:cNvSpPr>
          <p:nvPr/>
        </p:nvSpPr>
        <p:spPr bwMode="auto">
          <a:xfrm rot="-3644364">
            <a:off x="268288" y="2738438"/>
            <a:ext cx="2806700" cy="457200"/>
          </a:xfrm>
          <a:prstGeom prst="rect">
            <a:avLst/>
          </a:pr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大     兴      安     岭</a:t>
            </a:r>
          </a:p>
        </p:txBody>
      </p:sp>
    </p:spTree>
    <p:extLst>
      <p:ext uri="{BB962C8B-B14F-4D97-AF65-F5344CB8AC3E}">
        <p14:creationId xmlns:p14="http://schemas.microsoft.com/office/powerpoint/2010/main" val="113093754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2">
            <a:hlinkClick r:id="rId2" action="ppaction://hlinksldjump"/>
            <a:extLst>
              <a:ext uri="{FF2B5EF4-FFF2-40B4-BE49-F238E27FC236}">
                <a16:creationId xmlns:a16="http://schemas.microsoft.com/office/drawing/2014/main" id="{CBBA5AA5-AA2C-4EBF-8EB7-EA3C3AD9A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650" y="22225"/>
            <a:ext cx="6248400" cy="67992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Rectangle 8">
            <a:extLst>
              <a:ext uri="{FF2B5EF4-FFF2-40B4-BE49-F238E27FC236}">
                <a16:creationId xmlns:a16="http://schemas.microsoft.com/office/drawing/2014/main" id="{FD8241C3-A199-4B71-B087-681D839271C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946650" y="30163"/>
            <a:ext cx="3600450" cy="765175"/>
          </a:xfrm>
          <a:solidFill>
            <a:schemeClr val="tx1"/>
          </a:solidFill>
        </p:spPr>
        <p:txBody>
          <a:bodyPr/>
          <a:lstStyle/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中俄两国的界河</a:t>
            </a:r>
          </a:p>
        </p:txBody>
      </p:sp>
      <p:sp>
        <p:nvSpPr>
          <p:cNvPr id="9242" name="Freeform 26">
            <a:extLst>
              <a:ext uri="{FF2B5EF4-FFF2-40B4-BE49-F238E27FC236}">
                <a16:creationId xmlns:a16="http://schemas.microsoft.com/office/drawing/2014/main" id="{A9BEE678-F345-49CF-8B69-649AEED33F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5763" y="-92075"/>
            <a:ext cx="6480175" cy="2662238"/>
          </a:xfrm>
          <a:custGeom>
            <a:avLst/>
            <a:gdLst>
              <a:gd name="T0" fmla="*/ 0 w 2722"/>
              <a:gd name="T1" fmla="*/ 1058 h 1172"/>
              <a:gd name="T2" fmla="*/ 136 w 2722"/>
              <a:gd name="T3" fmla="*/ 1013 h 1172"/>
              <a:gd name="T4" fmla="*/ 272 w 2722"/>
              <a:gd name="T5" fmla="*/ 967 h 1172"/>
              <a:gd name="T6" fmla="*/ 408 w 2722"/>
              <a:gd name="T7" fmla="*/ 877 h 1172"/>
              <a:gd name="T8" fmla="*/ 408 w 2722"/>
              <a:gd name="T9" fmla="*/ 786 h 1172"/>
              <a:gd name="T10" fmla="*/ 499 w 2722"/>
              <a:gd name="T11" fmla="*/ 695 h 1172"/>
              <a:gd name="T12" fmla="*/ 544 w 2722"/>
              <a:gd name="T13" fmla="*/ 650 h 1172"/>
              <a:gd name="T14" fmla="*/ 590 w 2722"/>
              <a:gd name="T15" fmla="*/ 514 h 1172"/>
              <a:gd name="T16" fmla="*/ 680 w 2722"/>
              <a:gd name="T17" fmla="*/ 378 h 1172"/>
              <a:gd name="T18" fmla="*/ 726 w 2722"/>
              <a:gd name="T19" fmla="*/ 287 h 1172"/>
              <a:gd name="T20" fmla="*/ 635 w 2722"/>
              <a:gd name="T21" fmla="*/ 151 h 1172"/>
              <a:gd name="T22" fmla="*/ 771 w 2722"/>
              <a:gd name="T23" fmla="*/ 60 h 1172"/>
              <a:gd name="T24" fmla="*/ 907 w 2722"/>
              <a:gd name="T25" fmla="*/ 15 h 1172"/>
              <a:gd name="T26" fmla="*/ 1089 w 2722"/>
              <a:gd name="T27" fmla="*/ 15 h 1172"/>
              <a:gd name="T28" fmla="*/ 1270 w 2722"/>
              <a:gd name="T29" fmla="*/ 106 h 1172"/>
              <a:gd name="T30" fmla="*/ 1361 w 2722"/>
              <a:gd name="T31" fmla="*/ 151 h 1172"/>
              <a:gd name="T32" fmla="*/ 1497 w 2722"/>
              <a:gd name="T33" fmla="*/ 287 h 1172"/>
              <a:gd name="T34" fmla="*/ 1497 w 2722"/>
              <a:gd name="T35" fmla="*/ 468 h 1172"/>
              <a:gd name="T36" fmla="*/ 1588 w 2722"/>
              <a:gd name="T37" fmla="*/ 604 h 1172"/>
              <a:gd name="T38" fmla="*/ 1633 w 2722"/>
              <a:gd name="T39" fmla="*/ 741 h 1172"/>
              <a:gd name="T40" fmla="*/ 1678 w 2722"/>
              <a:gd name="T41" fmla="*/ 786 h 1172"/>
              <a:gd name="T42" fmla="*/ 1769 w 2722"/>
              <a:gd name="T43" fmla="*/ 831 h 1172"/>
              <a:gd name="T44" fmla="*/ 1905 w 2722"/>
              <a:gd name="T45" fmla="*/ 877 h 1172"/>
              <a:gd name="T46" fmla="*/ 1996 w 2722"/>
              <a:gd name="T47" fmla="*/ 922 h 1172"/>
              <a:gd name="T48" fmla="*/ 2087 w 2722"/>
              <a:gd name="T49" fmla="*/ 1013 h 1172"/>
              <a:gd name="T50" fmla="*/ 2132 w 2722"/>
              <a:gd name="T51" fmla="*/ 1149 h 1172"/>
              <a:gd name="T52" fmla="*/ 2268 w 2722"/>
              <a:gd name="T53" fmla="*/ 1149 h 1172"/>
              <a:gd name="T54" fmla="*/ 2404 w 2722"/>
              <a:gd name="T55" fmla="*/ 1058 h 1172"/>
              <a:gd name="T56" fmla="*/ 2540 w 2722"/>
              <a:gd name="T57" fmla="*/ 967 h 1172"/>
              <a:gd name="T58" fmla="*/ 2676 w 2722"/>
              <a:gd name="T59" fmla="*/ 967 h 1172"/>
              <a:gd name="T60" fmla="*/ 2722 w 2722"/>
              <a:gd name="T61" fmla="*/ 922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722" h="1172">
                <a:moveTo>
                  <a:pt x="0" y="1058"/>
                </a:moveTo>
                <a:cubicBezTo>
                  <a:pt x="45" y="1043"/>
                  <a:pt x="91" y="1028"/>
                  <a:pt x="136" y="1013"/>
                </a:cubicBezTo>
                <a:cubicBezTo>
                  <a:pt x="181" y="998"/>
                  <a:pt x="227" y="990"/>
                  <a:pt x="272" y="967"/>
                </a:cubicBezTo>
                <a:cubicBezTo>
                  <a:pt x="317" y="944"/>
                  <a:pt x="385" y="907"/>
                  <a:pt x="408" y="877"/>
                </a:cubicBezTo>
                <a:cubicBezTo>
                  <a:pt x="431" y="847"/>
                  <a:pt x="393" y="816"/>
                  <a:pt x="408" y="786"/>
                </a:cubicBezTo>
                <a:cubicBezTo>
                  <a:pt x="423" y="756"/>
                  <a:pt x="476" y="718"/>
                  <a:pt x="499" y="695"/>
                </a:cubicBezTo>
                <a:cubicBezTo>
                  <a:pt x="522" y="672"/>
                  <a:pt x="529" y="680"/>
                  <a:pt x="544" y="650"/>
                </a:cubicBezTo>
                <a:cubicBezTo>
                  <a:pt x="559" y="620"/>
                  <a:pt x="567" y="559"/>
                  <a:pt x="590" y="514"/>
                </a:cubicBezTo>
                <a:cubicBezTo>
                  <a:pt x="613" y="469"/>
                  <a:pt x="657" y="416"/>
                  <a:pt x="680" y="378"/>
                </a:cubicBezTo>
                <a:cubicBezTo>
                  <a:pt x="703" y="340"/>
                  <a:pt x="733" y="325"/>
                  <a:pt x="726" y="287"/>
                </a:cubicBezTo>
                <a:cubicBezTo>
                  <a:pt x="719" y="249"/>
                  <a:pt x="628" y="189"/>
                  <a:pt x="635" y="151"/>
                </a:cubicBezTo>
                <a:cubicBezTo>
                  <a:pt x="642" y="113"/>
                  <a:pt x="726" y="83"/>
                  <a:pt x="771" y="60"/>
                </a:cubicBezTo>
                <a:cubicBezTo>
                  <a:pt x="816" y="37"/>
                  <a:pt x="854" y="22"/>
                  <a:pt x="907" y="15"/>
                </a:cubicBezTo>
                <a:cubicBezTo>
                  <a:pt x="960" y="8"/>
                  <a:pt x="1029" y="0"/>
                  <a:pt x="1089" y="15"/>
                </a:cubicBezTo>
                <a:cubicBezTo>
                  <a:pt x="1149" y="30"/>
                  <a:pt x="1225" y="83"/>
                  <a:pt x="1270" y="106"/>
                </a:cubicBezTo>
                <a:cubicBezTo>
                  <a:pt x="1315" y="129"/>
                  <a:pt x="1323" y="121"/>
                  <a:pt x="1361" y="151"/>
                </a:cubicBezTo>
                <a:cubicBezTo>
                  <a:pt x="1399" y="181"/>
                  <a:pt x="1474" y="234"/>
                  <a:pt x="1497" y="287"/>
                </a:cubicBezTo>
                <a:cubicBezTo>
                  <a:pt x="1520" y="340"/>
                  <a:pt x="1482" y="415"/>
                  <a:pt x="1497" y="468"/>
                </a:cubicBezTo>
                <a:cubicBezTo>
                  <a:pt x="1512" y="521"/>
                  <a:pt x="1565" y="558"/>
                  <a:pt x="1588" y="604"/>
                </a:cubicBezTo>
                <a:cubicBezTo>
                  <a:pt x="1611" y="650"/>
                  <a:pt x="1618" y="711"/>
                  <a:pt x="1633" y="741"/>
                </a:cubicBezTo>
                <a:cubicBezTo>
                  <a:pt x="1648" y="771"/>
                  <a:pt x="1655" y="771"/>
                  <a:pt x="1678" y="786"/>
                </a:cubicBezTo>
                <a:cubicBezTo>
                  <a:pt x="1701" y="801"/>
                  <a:pt x="1731" y="816"/>
                  <a:pt x="1769" y="831"/>
                </a:cubicBezTo>
                <a:cubicBezTo>
                  <a:pt x="1807" y="846"/>
                  <a:pt x="1867" y="862"/>
                  <a:pt x="1905" y="877"/>
                </a:cubicBezTo>
                <a:cubicBezTo>
                  <a:pt x="1943" y="892"/>
                  <a:pt x="1966" y="899"/>
                  <a:pt x="1996" y="922"/>
                </a:cubicBezTo>
                <a:cubicBezTo>
                  <a:pt x="2026" y="945"/>
                  <a:pt x="2064" y="975"/>
                  <a:pt x="2087" y="1013"/>
                </a:cubicBezTo>
                <a:cubicBezTo>
                  <a:pt x="2110" y="1051"/>
                  <a:pt x="2102" y="1126"/>
                  <a:pt x="2132" y="1149"/>
                </a:cubicBezTo>
                <a:cubicBezTo>
                  <a:pt x="2162" y="1172"/>
                  <a:pt x="2223" y="1164"/>
                  <a:pt x="2268" y="1149"/>
                </a:cubicBezTo>
                <a:cubicBezTo>
                  <a:pt x="2313" y="1134"/>
                  <a:pt x="2359" y="1088"/>
                  <a:pt x="2404" y="1058"/>
                </a:cubicBezTo>
                <a:cubicBezTo>
                  <a:pt x="2449" y="1028"/>
                  <a:pt x="2495" y="982"/>
                  <a:pt x="2540" y="967"/>
                </a:cubicBezTo>
                <a:cubicBezTo>
                  <a:pt x="2585" y="952"/>
                  <a:pt x="2646" y="974"/>
                  <a:pt x="2676" y="967"/>
                </a:cubicBezTo>
                <a:cubicBezTo>
                  <a:pt x="2706" y="960"/>
                  <a:pt x="2714" y="941"/>
                  <a:pt x="2722" y="922"/>
                </a:cubicBezTo>
              </a:path>
            </a:pathLst>
          </a:custGeom>
          <a:noFill/>
          <a:ln w="57150" cap="sq">
            <a:solidFill>
              <a:srgbClr val="00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243" name="组合 9242">
            <a:extLst>
              <a:ext uri="{FF2B5EF4-FFF2-40B4-BE49-F238E27FC236}">
                <a16:creationId xmlns:a16="http://schemas.microsoft.com/office/drawing/2014/main" id="{07791D87-0E3D-48AD-AA6D-E37D6B60327E}"/>
              </a:ext>
            </a:extLst>
          </p:cNvPr>
          <p:cNvGrpSpPr>
            <a:grpSpLocks/>
          </p:cNvGrpSpPr>
          <p:nvPr/>
        </p:nvGrpSpPr>
        <p:grpSpPr bwMode="auto">
          <a:xfrm>
            <a:off x="4587875" y="549275"/>
            <a:ext cx="1568450" cy="1752600"/>
            <a:chOff x="0" y="0"/>
            <a:chExt cx="988" cy="1104"/>
          </a:xfrm>
        </p:grpSpPr>
        <p:sp>
          <p:nvSpPr>
            <p:cNvPr id="10245" name="Rectangle 28">
              <a:extLst>
                <a:ext uri="{FF2B5EF4-FFF2-40B4-BE49-F238E27FC236}">
                  <a16:creationId xmlns:a16="http://schemas.microsoft.com/office/drawing/2014/main" id="{65853547-DBB4-4547-8A19-0DBDE3DCB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" y="453"/>
              <a:ext cx="308" cy="288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+mn-cs"/>
                </a:rPr>
                <a:t>龙</a:t>
              </a:r>
            </a:p>
          </p:txBody>
        </p:sp>
        <p:sp>
          <p:nvSpPr>
            <p:cNvPr id="10246" name="Rectangle 29">
              <a:extLst>
                <a:ext uri="{FF2B5EF4-FFF2-40B4-BE49-F238E27FC236}">
                  <a16:creationId xmlns:a16="http://schemas.microsoft.com/office/drawing/2014/main" id="{225DD07F-6191-42B0-98BC-66FD786B3E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8" cy="288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+mn-cs"/>
                </a:rPr>
                <a:t>黑</a:t>
              </a:r>
            </a:p>
          </p:txBody>
        </p:sp>
        <p:sp>
          <p:nvSpPr>
            <p:cNvPr id="10247" name="Rectangle 30">
              <a:extLst>
                <a:ext uri="{FF2B5EF4-FFF2-40B4-BE49-F238E27FC236}">
                  <a16:creationId xmlns:a16="http://schemas.microsoft.com/office/drawing/2014/main" id="{DB09BF4A-B16A-4612-AD33-9FDFB723B7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" y="816"/>
              <a:ext cx="308" cy="288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+mn-cs"/>
                </a:rPr>
                <a:t>江</a:t>
              </a:r>
            </a:p>
          </p:txBody>
        </p:sp>
      </p:grpSp>
      <p:sp>
        <p:nvSpPr>
          <p:cNvPr id="9247" name="Freeform 31">
            <a:extLst>
              <a:ext uri="{FF2B5EF4-FFF2-40B4-BE49-F238E27FC236}">
                <a16:creationId xmlns:a16="http://schemas.microsoft.com/office/drawing/2014/main" id="{64FCC85E-F7E5-4A10-BACC-0D6E2F292B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6388" y="2181225"/>
            <a:ext cx="1223962" cy="1800225"/>
          </a:xfrm>
          <a:custGeom>
            <a:avLst/>
            <a:gdLst>
              <a:gd name="T0" fmla="*/ 0 w 771"/>
              <a:gd name="T1" fmla="*/ 1134 h 1134"/>
              <a:gd name="T2" fmla="*/ 136 w 771"/>
              <a:gd name="T3" fmla="*/ 1043 h 1134"/>
              <a:gd name="T4" fmla="*/ 227 w 771"/>
              <a:gd name="T5" fmla="*/ 997 h 1134"/>
              <a:gd name="T6" fmla="*/ 363 w 771"/>
              <a:gd name="T7" fmla="*/ 1043 h 1134"/>
              <a:gd name="T8" fmla="*/ 454 w 771"/>
              <a:gd name="T9" fmla="*/ 997 h 1134"/>
              <a:gd name="T10" fmla="*/ 454 w 771"/>
              <a:gd name="T11" fmla="*/ 907 h 1134"/>
              <a:gd name="T12" fmla="*/ 499 w 771"/>
              <a:gd name="T13" fmla="*/ 816 h 1134"/>
              <a:gd name="T14" fmla="*/ 590 w 771"/>
              <a:gd name="T15" fmla="*/ 680 h 1134"/>
              <a:gd name="T16" fmla="*/ 590 w 771"/>
              <a:gd name="T17" fmla="*/ 544 h 1134"/>
              <a:gd name="T18" fmla="*/ 590 w 771"/>
              <a:gd name="T19" fmla="*/ 408 h 1134"/>
              <a:gd name="T20" fmla="*/ 590 w 771"/>
              <a:gd name="T21" fmla="*/ 317 h 1134"/>
              <a:gd name="T22" fmla="*/ 680 w 771"/>
              <a:gd name="T23" fmla="*/ 272 h 1134"/>
              <a:gd name="T24" fmla="*/ 680 w 771"/>
              <a:gd name="T25" fmla="*/ 181 h 1134"/>
              <a:gd name="T26" fmla="*/ 726 w 771"/>
              <a:gd name="T27" fmla="*/ 90 h 1134"/>
              <a:gd name="T28" fmla="*/ 771 w 771"/>
              <a:gd name="T29" fmla="*/ 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71" h="1134">
                <a:moveTo>
                  <a:pt x="0" y="1134"/>
                </a:moveTo>
                <a:cubicBezTo>
                  <a:pt x="49" y="1100"/>
                  <a:pt x="98" y="1066"/>
                  <a:pt x="136" y="1043"/>
                </a:cubicBezTo>
                <a:cubicBezTo>
                  <a:pt x="174" y="1020"/>
                  <a:pt x="189" y="997"/>
                  <a:pt x="227" y="997"/>
                </a:cubicBezTo>
                <a:cubicBezTo>
                  <a:pt x="265" y="997"/>
                  <a:pt x="325" y="1043"/>
                  <a:pt x="363" y="1043"/>
                </a:cubicBezTo>
                <a:cubicBezTo>
                  <a:pt x="401" y="1043"/>
                  <a:pt x="439" y="1020"/>
                  <a:pt x="454" y="997"/>
                </a:cubicBezTo>
                <a:cubicBezTo>
                  <a:pt x="469" y="974"/>
                  <a:pt x="447" y="937"/>
                  <a:pt x="454" y="907"/>
                </a:cubicBezTo>
                <a:cubicBezTo>
                  <a:pt x="461" y="877"/>
                  <a:pt x="476" y="854"/>
                  <a:pt x="499" y="816"/>
                </a:cubicBezTo>
                <a:cubicBezTo>
                  <a:pt x="522" y="778"/>
                  <a:pt x="575" y="725"/>
                  <a:pt x="590" y="680"/>
                </a:cubicBezTo>
                <a:cubicBezTo>
                  <a:pt x="605" y="635"/>
                  <a:pt x="590" y="589"/>
                  <a:pt x="590" y="544"/>
                </a:cubicBezTo>
                <a:cubicBezTo>
                  <a:pt x="590" y="499"/>
                  <a:pt x="590" y="446"/>
                  <a:pt x="590" y="408"/>
                </a:cubicBezTo>
                <a:cubicBezTo>
                  <a:pt x="590" y="370"/>
                  <a:pt x="575" y="340"/>
                  <a:pt x="590" y="317"/>
                </a:cubicBezTo>
                <a:cubicBezTo>
                  <a:pt x="605" y="294"/>
                  <a:pt x="665" y="295"/>
                  <a:pt x="680" y="272"/>
                </a:cubicBezTo>
                <a:cubicBezTo>
                  <a:pt x="695" y="249"/>
                  <a:pt x="672" y="211"/>
                  <a:pt x="680" y="181"/>
                </a:cubicBezTo>
                <a:cubicBezTo>
                  <a:pt x="688" y="151"/>
                  <a:pt x="711" y="120"/>
                  <a:pt x="726" y="90"/>
                </a:cubicBezTo>
                <a:cubicBezTo>
                  <a:pt x="741" y="60"/>
                  <a:pt x="764" y="23"/>
                  <a:pt x="771" y="0"/>
                </a:cubicBezTo>
              </a:path>
            </a:pathLst>
          </a:custGeom>
          <a:noFill/>
          <a:ln w="57150" cap="sq">
            <a:solidFill>
              <a:srgbClr val="00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248" name="组合 9247">
            <a:extLst>
              <a:ext uri="{FF2B5EF4-FFF2-40B4-BE49-F238E27FC236}">
                <a16:creationId xmlns:a16="http://schemas.microsoft.com/office/drawing/2014/main" id="{74B9ACCF-DB08-42EE-9BA3-AB5A01C3A113}"/>
              </a:ext>
            </a:extLst>
          </p:cNvPr>
          <p:cNvGrpSpPr>
            <a:grpSpLocks/>
          </p:cNvGrpSpPr>
          <p:nvPr/>
        </p:nvGrpSpPr>
        <p:grpSpPr bwMode="auto">
          <a:xfrm>
            <a:off x="6588125" y="2420938"/>
            <a:ext cx="1352550" cy="1681162"/>
            <a:chOff x="0" y="0"/>
            <a:chExt cx="852" cy="1059"/>
          </a:xfrm>
        </p:grpSpPr>
        <p:sp>
          <p:nvSpPr>
            <p:cNvPr id="10250" name="Text Box 33">
              <a:extLst>
                <a:ext uri="{FF2B5EF4-FFF2-40B4-BE49-F238E27FC236}">
                  <a16:creationId xmlns:a16="http://schemas.microsoft.com/office/drawing/2014/main" id="{94664BB9-76CD-42C5-8F63-32A22DD89B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" y="0"/>
              <a:ext cx="363" cy="288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+mn-cs"/>
                </a:rPr>
                <a:t>乌</a:t>
              </a:r>
            </a:p>
          </p:txBody>
        </p:sp>
        <p:sp>
          <p:nvSpPr>
            <p:cNvPr id="10251" name="Rectangle 34">
              <a:extLst>
                <a:ext uri="{FF2B5EF4-FFF2-40B4-BE49-F238E27FC236}">
                  <a16:creationId xmlns:a16="http://schemas.microsoft.com/office/drawing/2014/main" id="{07804A27-0B5F-47B6-812B-730FD169E4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" y="272"/>
              <a:ext cx="308" cy="288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+mn-cs"/>
                </a:rPr>
                <a:t>苏</a:t>
              </a:r>
            </a:p>
          </p:txBody>
        </p:sp>
        <p:sp>
          <p:nvSpPr>
            <p:cNvPr id="10252" name="Rectangle 35">
              <a:extLst>
                <a:ext uri="{FF2B5EF4-FFF2-40B4-BE49-F238E27FC236}">
                  <a16:creationId xmlns:a16="http://schemas.microsoft.com/office/drawing/2014/main" id="{7C061CF9-958C-4D27-9B4C-998B830B78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" y="544"/>
              <a:ext cx="308" cy="288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+mn-cs"/>
                </a:rPr>
                <a:t>里</a:t>
              </a:r>
            </a:p>
          </p:txBody>
        </p:sp>
        <p:sp>
          <p:nvSpPr>
            <p:cNvPr id="10253" name="Rectangle 36">
              <a:extLst>
                <a:ext uri="{FF2B5EF4-FFF2-40B4-BE49-F238E27FC236}">
                  <a16:creationId xmlns:a16="http://schemas.microsoft.com/office/drawing/2014/main" id="{8329BDF7-0CCB-4F19-B010-3C7B105A1F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71"/>
              <a:ext cx="308" cy="288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1pPr>
              <a:lvl2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2pPr>
              <a:lvl3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+mn-cs"/>
                </a:rPr>
                <a:t>江</a:t>
              </a:r>
            </a:p>
          </p:txBody>
        </p:sp>
      </p:grpSp>
      <p:sp>
        <p:nvSpPr>
          <p:cNvPr id="9253" name="Freeform 37">
            <a:extLst>
              <a:ext uri="{FF2B5EF4-FFF2-40B4-BE49-F238E27FC236}">
                <a16:creationId xmlns:a16="http://schemas.microsoft.com/office/drawing/2014/main" id="{DE45528C-2A11-4A83-9962-041C248BD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3438" y="2301875"/>
            <a:ext cx="3097212" cy="2808288"/>
          </a:xfrm>
          <a:custGeom>
            <a:avLst/>
            <a:gdLst>
              <a:gd name="T0" fmla="*/ 643 w 1867"/>
              <a:gd name="T1" fmla="*/ 1859 h 1859"/>
              <a:gd name="T2" fmla="*/ 688 w 1867"/>
              <a:gd name="T3" fmla="*/ 1723 h 1859"/>
              <a:gd name="T4" fmla="*/ 597 w 1867"/>
              <a:gd name="T5" fmla="*/ 1632 h 1859"/>
              <a:gd name="T6" fmla="*/ 506 w 1867"/>
              <a:gd name="T7" fmla="*/ 1678 h 1859"/>
              <a:gd name="T8" fmla="*/ 461 w 1867"/>
              <a:gd name="T9" fmla="*/ 1587 h 1859"/>
              <a:gd name="T10" fmla="*/ 461 w 1867"/>
              <a:gd name="T11" fmla="*/ 1496 h 1859"/>
              <a:gd name="T12" fmla="*/ 370 w 1867"/>
              <a:gd name="T13" fmla="*/ 1360 h 1859"/>
              <a:gd name="T14" fmla="*/ 370 w 1867"/>
              <a:gd name="T15" fmla="*/ 1224 h 1859"/>
              <a:gd name="T16" fmla="*/ 325 w 1867"/>
              <a:gd name="T17" fmla="*/ 1134 h 1859"/>
              <a:gd name="T18" fmla="*/ 234 w 1867"/>
              <a:gd name="T19" fmla="*/ 1043 h 1859"/>
              <a:gd name="T20" fmla="*/ 98 w 1867"/>
              <a:gd name="T21" fmla="*/ 1043 h 1859"/>
              <a:gd name="T22" fmla="*/ 7 w 1867"/>
              <a:gd name="T23" fmla="*/ 952 h 1859"/>
              <a:gd name="T24" fmla="*/ 53 w 1867"/>
              <a:gd name="T25" fmla="*/ 861 h 1859"/>
              <a:gd name="T26" fmla="*/ 189 w 1867"/>
              <a:gd name="T27" fmla="*/ 907 h 1859"/>
              <a:gd name="T28" fmla="*/ 416 w 1867"/>
              <a:gd name="T29" fmla="*/ 771 h 1859"/>
              <a:gd name="T30" fmla="*/ 597 w 1867"/>
              <a:gd name="T31" fmla="*/ 771 h 1859"/>
              <a:gd name="T32" fmla="*/ 779 w 1867"/>
              <a:gd name="T33" fmla="*/ 771 h 1859"/>
              <a:gd name="T34" fmla="*/ 869 w 1867"/>
              <a:gd name="T35" fmla="*/ 771 h 1859"/>
              <a:gd name="T36" fmla="*/ 1005 w 1867"/>
              <a:gd name="T37" fmla="*/ 589 h 1859"/>
              <a:gd name="T38" fmla="*/ 1187 w 1867"/>
              <a:gd name="T39" fmla="*/ 453 h 1859"/>
              <a:gd name="T40" fmla="*/ 1323 w 1867"/>
              <a:gd name="T41" fmla="*/ 408 h 1859"/>
              <a:gd name="T42" fmla="*/ 1414 w 1867"/>
              <a:gd name="T43" fmla="*/ 362 h 1859"/>
              <a:gd name="T44" fmla="*/ 1504 w 1867"/>
              <a:gd name="T45" fmla="*/ 226 h 1859"/>
              <a:gd name="T46" fmla="*/ 1640 w 1867"/>
              <a:gd name="T47" fmla="*/ 90 h 1859"/>
              <a:gd name="T48" fmla="*/ 1867 w 1867"/>
              <a:gd name="T49" fmla="*/ 0 h 1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67" h="1859">
                <a:moveTo>
                  <a:pt x="643" y="1859"/>
                </a:moveTo>
                <a:cubicBezTo>
                  <a:pt x="669" y="1810"/>
                  <a:pt x="696" y="1761"/>
                  <a:pt x="688" y="1723"/>
                </a:cubicBezTo>
                <a:cubicBezTo>
                  <a:pt x="680" y="1685"/>
                  <a:pt x="627" y="1639"/>
                  <a:pt x="597" y="1632"/>
                </a:cubicBezTo>
                <a:cubicBezTo>
                  <a:pt x="567" y="1625"/>
                  <a:pt x="529" y="1685"/>
                  <a:pt x="506" y="1678"/>
                </a:cubicBezTo>
                <a:cubicBezTo>
                  <a:pt x="483" y="1671"/>
                  <a:pt x="468" y="1617"/>
                  <a:pt x="461" y="1587"/>
                </a:cubicBezTo>
                <a:cubicBezTo>
                  <a:pt x="454" y="1557"/>
                  <a:pt x="476" y="1534"/>
                  <a:pt x="461" y="1496"/>
                </a:cubicBezTo>
                <a:cubicBezTo>
                  <a:pt x="446" y="1458"/>
                  <a:pt x="385" y="1405"/>
                  <a:pt x="370" y="1360"/>
                </a:cubicBezTo>
                <a:cubicBezTo>
                  <a:pt x="355" y="1315"/>
                  <a:pt x="377" y="1262"/>
                  <a:pt x="370" y="1224"/>
                </a:cubicBezTo>
                <a:cubicBezTo>
                  <a:pt x="363" y="1186"/>
                  <a:pt x="348" y="1164"/>
                  <a:pt x="325" y="1134"/>
                </a:cubicBezTo>
                <a:cubicBezTo>
                  <a:pt x="302" y="1104"/>
                  <a:pt x="272" y="1058"/>
                  <a:pt x="234" y="1043"/>
                </a:cubicBezTo>
                <a:cubicBezTo>
                  <a:pt x="196" y="1028"/>
                  <a:pt x="136" y="1058"/>
                  <a:pt x="98" y="1043"/>
                </a:cubicBezTo>
                <a:cubicBezTo>
                  <a:pt x="60" y="1028"/>
                  <a:pt x="14" y="982"/>
                  <a:pt x="7" y="952"/>
                </a:cubicBezTo>
                <a:cubicBezTo>
                  <a:pt x="0" y="922"/>
                  <a:pt x="23" y="868"/>
                  <a:pt x="53" y="861"/>
                </a:cubicBezTo>
                <a:cubicBezTo>
                  <a:pt x="83" y="854"/>
                  <a:pt x="129" y="922"/>
                  <a:pt x="189" y="907"/>
                </a:cubicBezTo>
                <a:cubicBezTo>
                  <a:pt x="249" y="892"/>
                  <a:pt x="348" y="794"/>
                  <a:pt x="416" y="771"/>
                </a:cubicBezTo>
                <a:cubicBezTo>
                  <a:pt x="484" y="748"/>
                  <a:pt x="537" y="771"/>
                  <a:pt x="597" y="771"/>
                </a:cubicBezTo>
                <a:cubicBezTo>
                  <a:pt x="657" y="771"/>
                  <a:pt x="734" y="771"/>
                  <a:pt x="779" y="771"/>
                </a:cubicBezTo>
                <a:cubicBezTo>
                  <a:pt x="824" y="771"/>
                  <a:pt x="832" y="801"/>
                  <a:pt x="869" y="771"/>
                </a:cubicBezTo>
                <a:cubicBezTo>
                  <a:pt x="906" y="741"/>
                  <a:pt x="952" y="642"/>
                  <a:pt x="1005" y="589"/>
                </a:cubicBezTo>
                <a:cubicBezTo>
                  <a:pt x="1058" y="536"/>
                  <a:pt x="1134" y="483"/>
                  <a:pt x="1187" y="453"/>
                </a:cubicBezTo>
                <a:cubicBezTo>
                  <a:pt x="1240" y="423"/>
                  <a:pt x="1285" y="423"/>
                  <a:pt x="1323" y="408"/>
                </a:cubicBezTo>
                <a:cubicBezTo>
                  <a:pt x="1361" y="393"/>
                  <a:pt x="1384" y="392"/>
                  <a:pt x="1414" y="362"/>
                </a:cubicBezTo>
                <a:cubicBezTo>
                  <a:pt x="1444" y="332"/>
                  <a:pt x="1466" y="271"/>
                  <a:pt x="1504" y="226"/>
                </a:cubicBezTo>
                <a:cubicBezTo>
                  <a:pt x="1542" y="181"/>
                  <a:pt x="1580" y="128"/>
                  <a:pt x="1640" y="90"/>
                </a:cubicBezTo>
                <a:cubicBezTo>
                  <a:pt x="1700" y="52"/>
                  <a:pt x="1783" y="26"/>
                  <a:pt x="1867" y="0"/>
                </a:cubicBezTo>
              </a:path>
            </a:pathLst>
          </a:custGeom>
          <a:noFill/>
          <a:ln w="57150" cap="sq">
            <a:solidFill>
              <a:srgbClr val="00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54" name="Text Box 38">
            <a:extLst>
              <a:ext uri="{FF2B5EF4-FFF2-40B4-BE49-F238E27FC236}">
                <a16:creationId xmlns:a16="http://schemas.microsoft.com/office/drawing/2014/main" id="{5D2CFCAB-FA8E-4400-851B-37525A95A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3284538"/>
            <a:ext cx="1152525" cy="4572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松花江</a:t>
            </a:r>
          </a:p>
        </p:txBody>
      </p:sp>
      <p:sp>
        <p:nvSpPr>
          <p:cNvPr id="9255" name="Freeform 39">
            <a:extLst>
              <a:ext uri="{FF2B5EF4-FFF2-40B4-BE49-F238E27FC236}">
                <a16:creationId xmlns:a16="http://schemas.microsoft.com/office/drawing/2014/main" id="{4E490DCE-FFB9-4A46-B027-9AC7E729F78A}"/>
              </a:ext>
            </a:extLst>
          </p:cNvPr>
          <p:cNvSpPr>
            <a:spLocks noChangeArrowheads="1"/>
          </p:cNvSpPr>
          <p:nvPr/>
        </p:nvSpPr>
        <p:spPr bwMode="auto">
          <a:xfrm rot="-469589">
            <a:off x="4265613" y="1260475"/>
            <a:ext cx="288925" cy="2376488"/>
          </a:xfrm>
          <a:custGeom>
            <a:avLst/>
            <a:gdLst>
              <a:gd name="T0" fmla="*/ 0 w 378"/>
              <a:gd name="T1" fmla="*/ 0 h 1542"/>
              <a:gd name="T2" fmla="*/ 46 w 378"/>
              <a:gd name="T3" fmla="*/ 182 h 1542"/>
              <a:gd name="T4" fmla="*/ 182 w 378"/>
              <a:gd name="T5" fmla="*/ 227 h 1542"/>
              <a:gd name="T6" fmla="*/ 273 w 378"/>
              <a:gd name="T7" fmla="*/ 318 h 1542"/>
              <a:gd name="T8" fmla="*/ 363 w 378"/>
              <a:gd name="T9" fmla="*/ 408 h 1542"/>
              <a:gd name="T10" fmla="*/ 363 w 378"/>
              <a:gd name="T11" fmla="*/ 499 h 1542"/>
              <a:gd name="T12" fmla="*/ 363 w 378"/>
              <a:gd name="T13" fmla="*/ 635 h 1542"/>
              <a:gd name="T14" fmla="*/ 273 w 378"/>
              <a:gd name="T15" fmla="*/ 771 h 1542"/>
              <a:gd name="T16" fmla="*/ 182 w 378"/>
              <a:gd name="T17" fmla="*/ 907 h 1542"/>
              <a:gd name="T18" fmla="*/ 137 w 378"/>
              <a:gd name="T19" fmla="*/ 1089 h 1542"/>
              <a:gd name="T20" fmla="*/ 91 w 378"/>
              <a:gd name="T21" fmla="*/ 1180 h 1542"/>
              <a:gd name="T22" fmla="*/ 91 w 378"/>
              <a:gd name="T23" fmla="*/ 1270 h 1542"/>
              <a:gd name="T24" fmla="*/ 137 w 378"/>
              <a:gd name="T25" fmla="*/ 1361 h 1542"/>
              <a:gd name="T26" fmla="*/ 182 w 378"/>
              <a:gd name="T27" fmla="*/ 1452 h 1542"/>
              <a:gd name="T28" fmla="*/ 182 w 378"/>
              <a:gd name="T29" fmla="*/ 1542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8" h="1542">
                <a:moveTo>
                  <a:pt x="0" y="0"/>
                </a:moveTo>
                <a:cubicBezTo>
                  <a:pt x="8" y="72"/>
                  <a:pt x="16" y="144"/>
                  <a:pt x="46" y="182"/>
                </a:cubicBezTo>
                <a:cubicBezTo>
                  <a:pt x="76" y="220"/>
                  <a:pt x="144" y="204"/>
                  <a:pt x="182" y="227"/>
                </a:cubicBezTo>
                <a:cubicBezTo>
                  <a:pt x="220" y="250"/>
                  <a:pt x="243" y="288"/>
                  <a:pt x="273" y="318"/>
                </a:cubicBezTo>
                <a:cubicBezTo>
                  <a:pt x="303" y="348"/>
                  <a:pt x="348" y="378"/>
                  <a:pt x="363" y="408"/>
                </a:cubicBezTo>
                <a:cubicBezTo>
                  <a:pt x="378" y="438"/>
                  <a:pt x="363" y="461"/>
                  <a:pt x="363" y="499"/>
                </a:cubicBezTo>
                <a:cubicBezTo>
                  <a:pt x="363" y="537"/>
                  <a:pt x="378" y="590"/>
                  <a:pt x="363" y="635"/>
                </a:cubicBezTo>
                <a:cubicBezTo>
                  <a:pt x="348" y="680"/>
                  <a:pt x="303" y="726"/>
                  <a:pt x="273" y="771"/>
                </a:cubicBezTo>
                <a:cubicBezTo>
                  <a:pt x="243" y="816"/>
                  <a:pt x="205" y="854"/>
                  <a:pt x="182" y="907"/>
                </a:cubicBezTo>
                <a:cubicBezTo>
                  <a:pt x="159" y="960"/>
                  <a:pt x="152" y="1044"/>
                  <a:pt x="137" y="1089"/>
                </a:cubicBezTo>
                <a:cubicBezTo>
                  <a:pt x="122" y="1134"/>
                  <a:pt x="99" y="1150"/>
                  <a:pt x="91" y="1180"/>
                </a:cubicBezTo>
                <a:cubicBezTo>
                  <a:pt x="83" y="1210"/>
                  <a:pt x="83" y="1240"/>
                  <a:pt x="91" y="1270"/>
                </a:cubicBezTo>
                <a:cubicBezTo>
                  <a:pt x="99" y="1300"/>
                  <a:pt x="122" y="1331"/>
                  <a:pt x="137" y="1361"/>
                </a:cubicBezTo>
                <a:cubicBezTo>
                  <a:pt x="152" y="1391"/>
                  <a:pt x="175" y="1422"/>
                  <a:pt x="182" y="1452"/>
                </a:cubicBezTo>
                <a:cubicBezTo>
                  <a:pt x="189" y="1482"/>
                  <a:pt x="182" y="1519"/>
                  <a:pt x="182" y="1542"/>
                </a:cubicBezTo>
              </a:path>
            </a:pathLst>
          </a:custGeom>
          <a:noFill/>
          <a:ln w="57150" cap="sq">
            <a:solidFill>
              <a:srgbClr val="00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56" name="Text Box 40">
            <a:extLst>
              <a:ext uri="{FF2B5EF4-FFF2-40B4-BE49-F238E27FC236}">
                <a16:creationId xmlns:a16="http://schemas.microsoft.com/office/drawing/2014/main" id="{5C400098-9EDC-4E60-AF97-1D229AAB8C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2349500"/>
            <a:ext cx="576263" cy="82232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嫩江</a:t>
            </a:r>
          </a:p>
        </p:txBody>
      </p:sp>
      <p:sp>
        <p:nvSpPr>
          <p:cNvPr id="9257" name="Freeform 41">
            <a:extLst>
              <a:ext uri="{FF2B5EF4-FFF2-40B4-BE49-F238E27FC236}">
                <a16:creationId xmlns:a16="http://schemas.microsoft.com/office/drawing/2014/main" id="{7ED6C3F5-798F-4E7C-A327-108C84B635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3263" y="4322763"/>
            <a:ext cx="2305050" cy="1308100"/>
          </a:xfrm>
          <a:custGeom>
            <a:avLst/>
            <a:gdLst>
              <a:gd name="T0" fmla="*/ 0 w 1452"/>
              <a:gd name="T1" fmla="*/ 189 h 824"/>
              <a:gd name="T2" fmla="*/ 363 w 1452"/>
              <a:gd name="T3" fmla="*/ 143 h 824"/>
              <a:gd name="T4" fmla="*/ 499 w 1452"/>
              <a:gd name="T5" fmla="*/ 143 h 824"/>
              <a:gd name="T6" fmla="*/ 726 w 1452"/>
              <a:gd name="T7" fmla="*/ 98 h 824"/>
              <a:gd name="T8" fmla="*/ 908 w 1452"/>
              <a:gd name="T9" fmla="*/ 98 h 824"/>
              <a:gd name="T10" fmla="*/ 1089 w 1452"/>
              <a:gd name="T11" fmla="*/ 98 h 824"/>
              <a:gd name="T12" fmla="*/ 1225 w 1452"/>
              <a:gd name="T13" fmla="*/ 7 h 824"/>
              <a:gd name="T14" fmla="*/ 1407 w 1452"/>
              <a:gd name="T15" fmla="*/ 53 h 824"/>
              <a:gd name="T16" fmla="*/ 1407 w 1452"/>
              <a:gd name="T17" fmla="*/ 143 h 824"/>
              <a:gd name="T18" fmla="*/ 1452 w 1452"/>
              <a:gd name="T19" fmla="*/ 280 h 824"/>
              <a:gd name="T20" fmla="*/ 1407 w 1452"/>
              <a:gd name="T21" fmla="*/ 325 h 824"/>
              <a:gd name="T22" fmla="*/ 1316 w 1452"/>
              <a:gd name="T23" fmla="*/ 416 h 824"/>
              <a:gd name="T24" fmla="*/ 1316 w 1452"/>
              <a:gd name="T25" fmla="*/ 506 h 824"/>
              <a:gd name="T26" fmla="*/ 1225 w 1452"/>
              <a:gd name="T27" fmla="*/ 642 h 824"/>
              <a:gd name="T28" fmla="*/ 1134 w 1452"/>
              <a:gd name="T29" fmla="*/ 733 h 824"/>
              <a:gd name="T30" fmla="*/ 1044 w 1452"/>
              <a:gd name="T31" fmla="*/ 779 h 824"/>
              <a:gd name="T32" fmla="*/ 953 w 1452"/>
              <a:gd name="T33" fmla="*/ 824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52" h="824">
                <a:moveTo>
                  <a:pt x="0" y="189"/>
                </a:moveTo>
                <a:cubicBezTo>
                  <a:pt x="140" y="170"/>
                  <a:pt x="280" y="151"/>
                  <a:pt x="363" y="143"/>
                </a:cubicBezTo>
                <a:cubicBezTo>
                  <a:pt x="446" y="135"/>
                  <a:pt x="439" y="151"/>
                  <a:pt x="499" y="143"/>
                </a:cubicBezTo>
                <a:cubicBezTo>
                  <a:pt x="559" y="135"/>
                  <a:pt x="658" y="105"/>
                  <a:pt x="726" y="98"/>
                </a:cubicBezTo>
                <a:cubicBezTo>
                  <a:pt x="794" y="91"/>
                  <a:pt x="848" y="98"/>
                  <a:pt x="908" y="98"/>
                </a:cubicBezTo>
                <a:cubicBezTo>
                  <a:pt x="968" y="98"/>
                  <a:pt x="1036" y="113"/>
                  <a:pt x="1089" y="98"/>
                </a:cubicBezTo>
                <a:cubicBezTo>
                  <a:pt x="1142" y="83"/>
                  <a:pt x="1172" y="14"/>
                  <a:pt x="1225" y="7"/>
                </a:cubicBezTo>
                <a:cubicBezTo>
                  <a:pt x="1278" y="0"/>
                  <a:pt x="1377" y="30"/>
                  <a:pt x="1407" y="53"/>
                </a:cubicBezTo>
                <a:cubicBezTo>
                  <a:pt x="1437" y="76"/>
                  <a:pt x="1400" y="105"/>
                  <a:pt x="1407" y="143"/>
                </a:cubicBezTo>
                <a:cubicBezTo>
                  <a:pt x="1414" y="181"/>
                  <a:pt x="1452" y="250"/>
                  <a:pt x="1452" y="280"/>
                </a:cubicBezTo>
                <a:cubicBezTo>
                  <a:pt x="1452" y="310"/>
                  <a:pt x="1430" y="302"/>
                  <a:pt x="1407" y="325"/>
                </a:cubicBezTo>
                <a:cubicBezTo>
                  <a:pt x="1384" y="348"/>
                  <a:pt x="1331" y="386"/>
                  <a:pt x="1316" y="416"/>
                </a:cubicBezTo>
                <a:cubicBezTo>
                  <a:pt x="1301" y="446"/>
                  <a:pt x="1331" y="468"/>
                  <a:pt x="1316" y="506"/>
                </a:cubicBezTo>
                <a:cubicBezTo>
                  <a:pt x="1301" y="544"/>
                  <a:pt x="1255" y="604"/>
                  <a:pt x="1225" y="642"/>
                </a:cubicBezTo>
                <a:cubicBezTo>
                  <a:pt x="1195" y="680"/>
                  <a:pt x="1164" y="710"/>
                  <a:pt x="1134" y="733"/>
                </a:cubicBezTo>
                <a:cubicBezTo>
                  <a:pt x="1104" y="756"/>
                  <a:pt x="1074" y="764"/>
                  <a:pt x="1044" y="779"/>
                </a:cubicBezTo>
                <a:cubicBezTo>
                  <a:pt x="1014" y="794"/>
                  <a:pt x="983" y="809"/>
                  <a:pt x="953" y="824"/>
                </a:cubicBezTo>
              </a:path>
            </a:pathLst>
          </a:custGeom>
          <a:noFill/>
          <a:ln w="57150" cap="sq">
            <a:solidFill>
              <a:srgbClr val="00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58" name="Text Box 42">
            <a:extLst>
              <a:ext uri="{FF2B5EF4-FFF2-40B4-BE49-F238E27FC236}">
                <a16:creationId xmlns:a16="http://schemas.microsoft.com/office/drawing/2014/main" id="{9074EF12-AB9E-4067-A3A9-16337B92C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9013" y="5013325"/>
            <a:ext cx="1223962" cy="4572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图们江</a:t>
            </a:r>
          </a:p>
        </p:txBody>
      </p:sp>
      <p:sp>
        <p:nvSpPr>
          <p:cNvPr id="9259" name="Rectangle 43">
            <a:extLst>
              <a:ext uri="{FF2B5EF4-FFF2-40B4-BE49-F238E27FC236}">
                <a16:creationId xmlns:a16="http://schemas.microsoft.com/office/drawing/2014/main" id="{8BAD87C2-54FF-4882-A9BE-66D002D64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3438" y="5805488"/>
            <a:ext cx="1098550" cy="4572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鸭绿江</a:t>
            </a:r>
          </a:p>
        </p:txBody>
      </p:sp>
      <p:sp>
        <p:nvSpPr>
          <p:cNvPr id="9260" name="Rectangle 44">
            <a:extLst>
              <a:ext uri="{FF2B5EF4-FFF2-40B4-BE49-F238E27FC236}">
                <a16:creationId xmlns:a16="http://schemas.microsoft.com/office/drawing/2014/main" id="{5AC92CC1-8BF6-46AF-B69F-D240E940AF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3213" y="4437063"/>
            <a:ext cx="793750" cy="4572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辽河</a:t>
            </a:r>
          </a:p>
        </p:txBody>
      </p:sp>
      <p:sp>
        <p:nvSpPr>
          <p:cNvPr id="9261" name="Freeform 45">
            <a:extLst>
              <a:ext uri="{FF2B5EF4-FFF2-40B4-BE49-F238E27FC236}">
                <a16:creationId xmlns:a16="http://schemas.microsoft.com/office/drawing/2014/main" id="{792045B0-0E38-4745-B97F-6EB005D3B6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8513" y="5237163"/>
            <a:ext cx="1331912" cy="863600"/>
          </a:xfrm>
          <a:custGeom>
            <a:avLst/>
            <a:gdLst>
              <a:gd name="T0" fmla="*/ 771 w 839"/>
              <a:gd name="T1" fmla="*/ 0 h 544"/>
              <a:gd name="T2" fmla="*/ 816 w 839"/>
              <a:gd name="T3" fmla="*/ 45 h 544"/>
              <a:gd name="T4" fmla="*/ 816 w 839"/>
              <a:gd name="T5" fmla="*/ 136 h 544"/>
              <a:gd name="T6" fmla="*/ 680 w 839"/>
              <a:gd name="T7" fmla="*/ 136 h 544"/>
              <a:gd name="T8" fmla="*/ 589 w 839"/>
              <a:gd name="T9" fmla="*/ 136 h 544"/>
              <a:gd name="T10" fmla="*/ 544 w 839"/>
              <a:gd name="T11" fmla="*/ 90 h 544"/>
              <a:gd name="T12" fmla="*/ 453 w 839"/>
              <a:gd name="T13" fmla="*/ 90 h 544"/>
              <a:gd name="T14" fmla="*/ 363 w 839"/>
              <a:gd name="T15" fmla="*/ 226 h 544"/>
              <a:gd name="T16" fmla="*/ 227 w 839"/>
              <a:gd name="T17" fmla="*/ 317 h 544"/>
              <a:gd name="T18" fmla="*/ 136 w 839"/>
              <a:gd name="T19" fmla="*/ 408 h 544"/>
              <a:gd name="T20" fmla="*/ 45 w 839"/>
              <a:gd name="T21" fmla="*/ 499 h 544"/>
              <a:gd name="T22" fmla="*/ 0 w 839"/>
              <a:gd name="T23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9" h="544">
                <a:moveTo>
                  <a:pt x="771" y="0"/>
                </a:moveTo>
                <a:cubicBezTo>
                  <a:pt x="790" y="11"/>
                  <a:pt x="809" y="22"/>
                  <a:pt x="816" y="45"/>
                </a:cubicBezTo>
                <a:cubicBezTo>
                  <a:pt x="823" y="68"/>
                  <a:pt x="839" y="121"/>
                  <a:pt x="816" y="136"/>
                </a:cubicBezTo>
                <a:cubicBezTo>
                  <a:pt x="793" y="151"/>
                  <a:pt x="718" y="136"/>
                  <a:pt x="680" y="136"/>
                </a:cubicBezTo>
                <a:cubicBezTo>
                  <a:pt x="642" y="136"/>
                  <a:pt x="612" y="144"/>
                  <a:pt x="589" y="136"/>
                </a:cubicBezTo>
                <a:cubicBezTo>
                  <a:pt x="566" y="128"/>
                  <a:pt x="567" y="98"/>
                  <a:pt x="544" y="90"/>
                </a:cubicBezTo>
                <a:cubicBezTo>
                  <a:pt x="521" y="82"/>
                  <a:pt x="483" y="67"/>
                  <a:pt x="453" y="90"/>
                </a:cubicBezTo>
                <a:cubicBezTo>
                  <a:pt x="423" y="113"/>
                  <a:pt x="401" y="188"/>
                  <a:pt x="363" y="226"/>
                </a:cubicBezTo>
                <a:cubicBezTo>
                  <a:pt x="325" y="264"/>
                  <a:pt x="265" y="287"/>
                  <a:pt x="227" y="317"/>
                </a:cubicBezTo>
                <a:cubicBezTo>
                  <a:pt x="189" y="347"/>
                  <a:pt x="166" y="378"/>
                  <a:pt x="136" y="408"/>
                </a:cubicBezTo>
                <a:cubicBezTo>
                  <a:pt x="106" y="438"/>
                  <a:pt x="68" y="476"/>
                  <a:pt x="45" y="499"/>
                </a:cubicBezTo>
                <a:cubicBezTo>
                  <a:pt x="22" y="522"/>
                  <a:pt x="11" y="533"/>
                  <a:pt x="0" y="544"/>
                </a:cubicBezTo>
              </a:path>
            </a:pathLst>
          </a:custGeom>
          <a:noFill/>
          <a:ln w="57150" cap="sq">
            <a:solidFill>
              <a:srgbClr val="00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62" name="Freeform 46">
            <a:extLst>
              <a:ext uri="{FF2B5EF4-FFF2-40B4-BE49-F238E27FC236}">
                <a16:creationId xmlns:a16="http://schemas.microsoft.com/office/drawing/2014/main" id="{0875AE7D-E8B4-42AB-9920-FAD6F26FF8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3638" y="4322763"/>
            <a:ext cx="720725" cy="468312"/>
          </a:xfrm>
          <a:custGeom>
            <a:avLst/>
            <a:gdLst>
              <a:gd name="T0" fmla="*/ 0 w 454"/>
              <a:gd name="T1" fmla="*/ 280 h 295"/>
              <a:gd name="T2" fmla="*/ 182 w 454"/>
              <a:gd name="T3" fmla="*/ 280 h 295"/>
              <a:gd name="T4" fmla="*/ 182 w 454"/>
              <a:gd name="T5" fmla="*/ 190 h 295"/>
              <a:gd name="T6" fmla="*/ 272 w 454"/>
              <a:gd name="T7" fmla="*/ 190 h 295"/>
              <a:gd name="T8" fmla="*/ 272 w 454"/>
              <a:gd name="T9" fmla="*/ 53 h 295"/>
              <a:gd name="T10" fmla="*/ 318 w 454"/>
              <a:gd name="T11" fmla="*/ 8 h 295"/>
              <a:gd name="T12" fmla="*/ 408 w 454"/>
              <a:gd name="T13" fmla="*/ 99 h 295"/>
              <a:gd name="T14" fmla="*/ 454 w 454"/>
              <a:gd name="T15" fmla="*/ 144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4" h="295">
                <a:moveTo>
                  <a:pt x="0" y="280"/>
                </a:moveTo>
                <a:cubicBezTo>
                  <a:pt x="76" y="287"/>
                  <a:pt x="152" y="295"/>
                  <a:pt x="182" y="280"/>
                </a:cubicBezTo>
                <a:cubicBezTo>
                  <a:pt x="212" y="265"/>
                  <a:pt x="167" y="205"/>
                  <a:pt x="182" y="190"/>
                </a:cubicBezTo>
                <a:cubicBezTo>
                  <a:pt x="197" y="175"/>
                  <a:pt x="257" y="213"/>
                  <a:pt x="272" y="190"/>
                </a:cubicBezTo>
                <a:cubicBezTo>
                  <a:pt x="287" y="167"/>
                  <a:pt x="264" y="83"/>
                  <a:pt x="272" y="53"/>
                </a:cubicBezTo>
                <a:cubicBezTo>
                  <a:pt x="280" y="23"/>
                  <a:pt x="295" y="0"/>
                  <a:pt x="318" y="8"/>
                </a:cubicBezTo>
                <a:cubicBezTo>
                  <a:pt x="341" y="16"/>
                  <a:pt x="385" y="76"/>
                  <a:pt x="408" y="99"/>
                </a:cubicBezTo>
                <a:cubicBezTo>
                  <a:pt x="431" y="122"/>
                  <a:pt x="442" y="133"/>
                  <a:pt x="454" y="144"/>
                </a:cubicBezTo>
              </a:path>
            </a:pathLst>
          </a:custGeom>
          <a:noFill/>
          <a:ln w="57150" cap="sq">
            <a:solidFill>
              <a:srgbClr val="00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263" name="Line 47">
            <a:extLst>
              <a:ext uri="{FF2B5EF4-FFF2-40B4-BE49-F238E27FC236}">
                <a16:creationId xmlns:a16="http://schemas.microsoft.com/office/drawing/2014/main" id="{EDFD1934-E66A-4DF3-8946-3A42B97E88C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67375" y="795338"/>
            <a:ext cx="647700" cy="865187"/>
          </a:xfrm>
          <a:prstGeom prst="line">
            <a:avLst/>
          </a:prstGeom>
          <a:noFill/>
          <a:ln w="76200" cap="sq">
            <a:solidFill>
              <a:srgbClr val="0000CC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264" name="组合 9263">
            <a:extLst>
              <a:ext uri="{FF2B5EF4-FFF2-40B4-BE49-F238E27FC236}">
                <a16:creationId xmlns:a16="http://schemas.microsoft.com/office/drawing/2014/main" id="{C93EA2B6-B95F-4328-B473-44BCC4FFD830}"/>
              </a:ext>
            </a:extLst>
          </p:cNvPr>
          <p:cNvGrpSpPr>
            <a:grpSpLocks/>
          </p:cNvGrpSpPr>
          <p:nvPr/>
        </p:nvGrpSpPr>
        <p:grpSpPr bwMode="auto">
          <a:xfrm>
            <a:off x="5800725" y="5357813"/>
            <a:ext cx="576263" cy="504825"/>
            <a:chOff x="0" y="0"/>
            <a:chExt cx="453" cy="409"/>
          </a:xfrm>
        </p:grpSpPr>
        <p:sp>
          <p:nvSpPr>
            <p:cNvPr id="10266" name="Line 49">
              <a:extLst>
                <a:ext uri="{FF2B5EF4-FFF2-40B4-BE49-F238E27FC236}">
                  <a16:creationId xmlns:a16="http://schemas.microsoft.com/office/drawing/2014/main" id="{0D2485BD-9276-4914-9FDC-D1B4ED9604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363"/>
              <a:ext cx="453" cy="46"/>
            </a:xfrm>
            <a:prstGeom prst="line">
              <a:avLst/>
            </a:prstGeom>
            <a:noFill/>
            <a:ln w="57150" cap="sq">
              <a:solidFill>
                <a:srgbClr val="0000CC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267" name="Line 50">
              <a:extLst>
                <a:ext uri="{FF2B5EF4-FFF2-40B4-BE49-F238E27FC236}">
                  <a16:creationId xmlns:a16="http://schemas.microsoft.com/office/drawing/2014/main" id="{D6B7C5E0-AD81-4787-9DA7-22930DF127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8" y="0"/>
              <a:ext cx="0" cy="409"/>
            </a:xfrm>
            <a:prstGeom prst="line">
              <a:avLst/>
            </a:prstGeom>
            <a:noFill/>
            <a:ln w="57150" cap="sq">
              <a:solidFill>
                <a:srgbClr val="0000CC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EAEAE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9267" name="Text Box 51">
            <a:extLst>
              <a:ext uri="{FF2B5EF4-FFF2-40B4-BE49-F238E27FC236}">
                <a16:creationId xmlns:a16="http://schemas.microsoft.com/office/drawing/2014/main" id="{5D15F753-07C3-4825-B7D6-5B2C7C657A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7763" y="5949950"/>
            <a:ext cx="2665412" cy="579438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cs"/>
              </a:rPr>
              <a:t>中朝两国界河</a:t>
            </a:r>
          </a:p>
        </p:txBody>
      </p:sp>
      <p:sp>
        <p:nvSpPr>
          <p:cNvPr id="9268" name="Text Box 52">
            <a:extLst>
              <a:ext uri="{FF2B5EF4-FFF2-40B4-BE49-F238E27FC236}">
                <a16:creationId xmlns:a16="http://schemas.microsoft.com/office/drawing/2014/main" id="{B960CFC8-E1FA-4A87-A9BC-E8BBF4E1DE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0050" y="1700213"/>
            <a:ext cx="1098550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华文琥珀" panose="02010800040101010101" pitchFamily="2" charset="-122"/>
                <a:cs typeface="+mn-cs"/>
              </a:rPr>
              <a:t>山环水绕</a:t>
            </a:r>
          </a:p>
        </p:txBody>
      </p:sp>
      <p:sp>
        <p:nvSpPr>
          <p:cNvPr id="10270" name="Text Box 54">
            <a:extLst>
              <a:ext uri="{FF2B5EF4-FFF2-40B4-BE49-F238E27FC236}">
                <a16:creationId xmlns:a16="http://schemas.microsoft.com/office/drawing/2014/main" id="{91263F02-A6AA-4B2E-A004-02D6A443E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5250" y="22225"/>
            <a:ext cx="1341438" cy="746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请找出主要的河流：黑龙江 乌苏里江 松花江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30107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嫩江   辽河 鸭绿江 图们江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73629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9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9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9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9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 nodeType="clickPar">
                      <p:stCondLst>
                        <p:cond delay="indefinite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4" dur="500"/>
                                        <p:tgtEl>
                                          <p:spTgt spid="9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9" dur="5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4" dur="5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bldLvl="0" animBg="1"/>
      <p:bldP spid="9254" grpId="0" animBg="1"/>
      <p:bldP spid="9256" grpId="0" animBg="1"/>
      <p:bldP spid="9258" grpId="0" bldLvl="0" animBg="1"/>
      <p:bldP spid="9259" grpId="0" animBg="1"/>
      <p:bldP spid="9260" grpId="0" animBg="1"/>
      <p:bldP spid="9267" grpId="0" animBg="1"/>
      <p:bldP spid="92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中国干湿区图（课本）">
            <a:extLst>
              <a:ext uri="{FF2B5EF4-FFF2-40B4-BE49-F238E27FC236}">
                <a16:creationId xmlns:a16="http://schemas.microsoft.com/office/drawing/2014/main" id="{B0C5DE24-8BD0-4081-A93B-0835F71373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852738"/>
            <a:ext cx="4464050" cy="387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Oval 5">
            <a:extLst>
              <a:ext uri="{FF2B5EF4-FFF2-40B4-BE49-F238E27FC236}">
                <a16:creationId xmlns:a16="http://schemas.microsoft.com/office/drawing/2014/main" id="{B754CCB3-C60A-47FF-9CD1-0E9336BB2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7625" y="2781300"/>
            <a:ext cx="1225550" cy="1727200"/>
          </a:xfrm>
          <a:prstGeom prst="ellipse">
            <a:avLst/>
          </a:prstGeom>
          <a:solidFill>
            <a:schemeClr val="accent1">
              <a:alpha val="0"/>
            </a:schemeClr>
          </a:solidFill>
          <a:ln w="508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267" name="Picture 9" descr="9320371">
            <a:extLst>
              <a:ext uri="{FF2B5EF4-FFF2-40B4-BE49-F238E27FC236}">
                <a16:creationId xmlns:a16="http://schemas.microsoft.com/office/drawing/2014/main" id="{25D62B60-1BA1-4453-BC4F-0B1A164B8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25" y="-25400"/>
            <a:ext cx="5543550" cy="415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Oval 6">
            <a:extLst>
              <a:ext uri="{FF2B5EF4-FFF2-40B4-BE49-F238E27FC236}">
                <a16:creationId xmlns:a16="http://schemas.microsoft.com/office/drawing/2014/main" id="{5EAB615C-6F12-4D08-9FD2-90FCEE1A0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8400" y="-25400"/>
            <a:ext cx="1368425" cy="1654175"/>
          </a:xfrm>
          <a:prstGeom prst="ellipse">
            <a:avLst/>
          </a:prstGeom>
          <a:solidFill>
            <a:schemeClr val="accent1">
              <a:alpha val="0"/>
            </a:schemeClr>
          </a:solidFill>
          <a:ln w="508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  <a:lvl2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2pPr>
            <a:lvl3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269" name="WordArt 7">
            <a:extLst>
              <a:ext uri="{FF2B5EF4-FFF2-40B4-BE49-F238E27FC236}">
                <a16:creationId xmlns:a16="http://schemas.microsoft.com/office/drawing/2014/main" id="{9E4E7FCA-F450-4749-BE9D-25A57C7FA1B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96850" y="4810125"/>
            <a:ext cx="5080000" cy="1298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000" b="1" i="0" u="none" strike="noStrike" kern="10" cap="none" spc="0" normalizeH="0" baseline="0" noProof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气候特点：</a:t>
            </a:r>
          </a:p>
        </p:txBody>
      </p:sp>
      <p:sp>
        <p:nvSpPr>
          <p:cNvPr id="10247" name="WordArt 4">
            <a:extLst>
              <a:ext uri="{FF2B5EF4-FFF2-40B4-BE49-F238E27FC236}">
                <a16:creationId xmlns:a16="http://schemas.microsoft.com/office/drawing/2014/main" id="{03505285-9552-416E-99B3-2807E243DF2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76600" y="2205038"/>
            <a:ext cx="3024188" cy="1184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1" i="0" u="none" strike="noStrike" kern="10" cap="none" spc="0" normalizeH="0" baseline="0" noProof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5999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冷湿</a:t>
            </a:r>
          </a:p>
        </p:txBody>
      </p:sp>
      <p:pic>
        <p:nvPicPr>
          <p:cNvPr id="11271" name="Picture 13" descr="u=123725688,851349271&amp;fm=21&amp;gp=0">
            <a:extLst>
              <a:ext uri="{FF2B5EF4-FFF2-40B4-BE49-F238E27FC236}">
                <a16:creationId xmlns:a16="http://schemas.microsoft.com/office/drawing/2014/main" id="{DC8408F2-9BA9-46DE-9797-16CE6532CF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692150"/>
            <a:ext cx="161925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09755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中国地理课件模版">
  <a:themeElements>
    <a:clrScheme name="">
      <a:dk1>
        <a:srgbClr val="EAEAEA"/>
      </a:dk1>
      <a:lt1>
        <a:srgbClr val="6600FF"/>
      </a:lt1>
      <a:dk2>
        <a:srgbClr val="FFCC66"/>
      </a:dk2>
      <a:lt2>
        <a:srgbClr val="200B5B"/>
      </a:lt2>
      <a:accent1>
        <a:srgbClr val="EEB00B"/>
      </a:accent1>
      <a:accent2>
        <a:srgbClr val="6600CC"/>
      </a:accent2>
      <a:accent3>
        <a:srgbClr val="B9AAFF"/>
      </a:accent3>
      <a:accent4>
        <a:srgbClr val="CACACA"/>
      </a:accent4>
      <a:accent5>
        <a:srgbClr val="F5D4AA"/>
      </a:accent5>
      <a:accent6>
        <a:srgbClr val="5B00B7"/>
      </a:accent6>
      <a:hlink>
        <a:srgbClr val="FF33CC"/>
      </a:hlink>
      <a:folHlink>
        <a:srgbClr val="CC99FF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中国地理课件模版 1">
        <a:dk1>
          <a:srgbClr val="200B5B"/>
        </a:dk1>
        <a:lt1>
          <a:srgbClr val="EAEAEA"/>
        </a:lt1>
        <a:dk2>
          <a:srgbClr val="6600FF"/>
        </a:dk2>
        <a:lt2>
          <a:srgbClr val="FFCC66"/>
        </a:lt2>
        <a:accent1>
          <a:srgbClr val="EEB00B"/>
        </a:accent1>
        <a:accent2>
          <a:srgbClr val="6600CC"/>
        </a:accent2>
        <a:accent3>
          <a:srgbClr val="B8AAFF"/>
        </a:accent3>
        <a:accent4>
          <a:srgbClr val="C8C8C8"/>
        </a:accent4>
        <a:accent5>
          <a:srgbClr val="F5D4AA"/>
        </a:accent5>
        <a:accent6>
          <a:srgbClr val="5C00B9"/>
        </a:accent6>
        <a:hlink>
          <a:srgbClr val="FF33CC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国地理课件模版 2">
        <a:dk1>
          <a:srgbClr val="393939"/>
        </a:dk1>
        <a:lt1>
          <a:srgbClr val="FFFFFF"/>
        </a:lt1>
        <a:dk2>
          <a:srgbClr val="6600CC"/>
        </a:dk2>
        <a:lt2>
          <a:srgbClr val="CCCCFF"/>
        </a:lt2>
        <a:accent1>
          <a:srgbClr val="F9D87E"/>
        </a:accent1>
        <a:accent2>
          <a:srgbClr val="FFCCCC"/>
        </a:accent2>
        <a:accent3>
          <a:srgbClr val="FFFFFF"/>
        </a:accent3>
        <a:accent4>
          <a:srgbClr val="2F2F2F"/>
        </a:accent4>
        <a:accent5>
          <a:srgbClr val="FBE9C0"/>
        </a:accent5>
        <a:accent6>
          <a:srgbClr val="E7B9B9"/>
        </a:accent6>
        <a:hlink>
          <a:srgbClr val="FFCC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地理课件模版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地理课件模版 4">
        <a:dk1>
          <a:srgbClr val="330000"/>
        </a:dk1>
        <a:lt1>
          <a:srgbClr val="FFFFCC"/>
        </a:lt1>
        <a:dk2>
          <a:srgbClr val="000000"/>
        </a:dk2>
        <a:lt2>
          <a:srgbClr val="FFCC00"/>
        </a:lt2>
        <a:accent1>
          <a:srgbClr val="FF9900"/>
        </a:accent1>
        <a:accent2>
          <a:srgbClr val="330099"/>
        </a:accent2>
        <a:accent3>
          <a:srgbClr val="AAAAAA"/>
        </a:accent3>
        <a:accent4>
          <a:srgbClr val="DADAAE"/>
        </a:accent4>
        <a:accent5>
          <a:srgbClr val="FFCAAA"/>
        </a:accent5>
        <a:accent6>
          <a:srgbClr val="2D008A"/>
        </a:accent6>
        <a:hlink>
          <a:srgbClr val="FF6633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国地理课件模版 5">
        <a:dk1>
          <a:srgbClr val="333300"/>
        </a:dk1>
        <a:lt1>
          <a:srgbClr val="DDDDDD"/>
        </a:lt1>
        <a:dk2>
          <a:srgbClr val="996600"/>
        </a:dk2>
        <a:lt2>
          <a:srgbClr val="FFCC66"/>
        </a:lt2>
        <a:accent1>
          <a:srgbClr val="EEB00B"/>
        </a:accent1>
        <a:accent2>
          <a:srgbClr val="330099"/>
        </a:accent2>
        <a:accent3>
          <a:srgbClr val="CAB8AA"/>
        </a:accent3>
        <a:accent4>
          <a:srgbClr val="BDBDBD"/>
        </a:accent4>
        <a:accent5>
          <a:srgbClr val="F5D4AA"/>
        </a:accent5>
        <a:accent6>
          <a:srgbClr val="2D008A"/>
        </a:accent6>
        <a:hlink>
          <a:srgbClr val="FF6633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中国地理课件模版 6">
        <a:dk1>
          <a:srgbClr val="003300"/>
        </a:dk1>
        <a:lt1>
          <a:srgbClr val="FFFFCC"/>
        </a:lt1>
        <a:dk2>
          <a:srgbClr val="999933"/>
        </a:dk2>
        <a:lt2>
          <a:srgbClr val="FFFF66"/>
        </a:lt2>
        <a:accent1>
          <a:srgbClr val="CC9900"/>
        </a:accent1>
        <a:accent2>
          <a:srgbClr val="330099"/>
        </a:accent2>
        <a:accent3>
          <a:srgbClr val="CACAAD"/>
        </a:accent3>
        <a:accent4>
          <a:srgbClr val="DADAAE"/>
        </a:accent4>
        <a:accent5>
          <a:srgbClr val="E2CAAA"/>
        </a:accent5>
        <a:accent6>
          <a:srgbClr val="2D008A"/>
        </a:accent6>
        <a:hlink>
          <a:srgbClr val="FF9900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754</Words>
  <Application>Microsoft Office PowerPoint</Application>
  <PresentationFormat>全屏显示(4:3)</PresentationFormat>
  <Paragraphs>165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黑体</vt:lpstr>
      <vt:lpstr>华文琥珀</vt:lpstr>
      <vt:lpstr>宋体</vt:lpstr>
      <vt:lpstr>碳化硅超黑体</vt:lpstr>
      <vt:lpstr>微软雅黑</vt:lpstr>
      <vt:lpstr>Arial</vt:lpstr>
      <vt:lpstr>Arial Black</vt:lpstr>
      <vt:lpstr>Impact</vt:lpstr>
      <vt:lpstr>Symbol</vt:lpstr>
      <vt:lpstr>Times New Roman</vt:lpstr>
      <vt:lpstr>中国地理课件模版</vt:lpstr>
      <vt:lpstr>PowerPoint 演示文稿</vt:lpstr>
      <vt:lpstr>PowerPoint 演示文稿</vt:lpstr>
      <vt:lpstr>PowerPoint 演示文稿</vt:lpstr>
      <vt:lpstr>自主学习</vt:lpstr>
      <vt:lpstr>PowerPoint 演示文稿</vt:lpstr>
      <vt:lpstr>PowerPoint 演示文稿</vt:lpstr>
      <vt:lpstr>PowerPoint 演示文稿</vt:lpstr>
      <vt:lpstr>中俄两国的界河</vt:lpstr>
      <vt:lpstr>PowerPoint 演示文稿</vt:lpstr>
      <vt:lpstr>PowerPoint 演示文稿</vt:lpstr>
      <vt:lpstr>PowerPoint 演示文稿</vt:lpstr>
      <vt:lpstr>总结</vt:lpstr>
      <vt:lpstr>PowerPoint 演示文稿</vt:lpstr>
      <vt:lpstr>PowerPoint 演示文稿</vt:lpstr>
      <vt:lpstr>PowerPoint 演示文稿</vt:lpstr>
      <vt:lpstr>PowerPoint 演示文稿</vt:lpstr>
      <vt:lpstr>机械化耕作</vt:lpstr>
      <vt:lpstr>PowerPoint 演示文稿</vt:lpstr>
      <vt:lpstr>PowerPoint 演示文稿</vt:lpstr>
      <vt:lpstr>PowerPoint 演示文稿</vt:lpstr>
      <vt:lpstr>合作探究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畜牧局</dc:creator>
  <cp:lastModifiedBy>畜牧局</cp:lastModifiedBy>
  <cp:revision>1</cp:revision>
  <dcterms:created xsi:type="dcterms:W3CDTF">2018-03-14T12:50:30Z</dcterms:created>
  <dcterms:modified xsi:type="dcterms:W3CDTF">2018-03-14T12:52:09Z</dcterms:modified>
</cp:coreProperties>
</file>