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59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9C181D-8635-42F6-8094-6E520D38F7FC}" type="datetimeFigureOut">
              <a:rPr lang="zh-CN" altLang="en-US" smtClean="0"/>
              <a:t>2018/3/14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B0C8D6-2890-4D45-922E-D6030EBC5B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061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>
            <a:extLst>
              <a:ext uri="{FF2B5EF4-FFF2-40B4-BE49-F238E27FC236}">
                <a16:creationId xmlns:a16="http://schemas.microsoft.com/office/drawing/2014/main" id="{8BF20ACA-F762-46E7-9102-66C48BD99B0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>
            <a:extLst>
              <a:ext uri="{FF2B5EF4-FFF2-40B4-BE49-F238E27FC236}">
                <a16:creationId xmlns:a16="http://schemas.microsoft.com/office/drawing/2014/main" id="{2A0F6913-BB4A-4D32-8904-27424E4A876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/>
              <a:t>______</a:t>
            </a:r>
            <a:endParaRPr lang="zh-CN" altLang="en-US"/>
          </a:p>
        </p:txBody>
      </p:sp>
      <p:sp>
        <p:nvSpPr>
          <p:cNvPr id="34820" name="灯片编号占位符 3">
            <a:extLst>
              <a:ext uri="{FF2B5EF4-FFF2-40B4-BE49-F238E27FC236}">
                <a16:creationId xmlns:a16="http://schemas.microsoft.com/office/drawing/2014/main" id="{989F0BBD-2EFB-4F43-8405-B8BB7EEE8C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221F3BD1-30DA-4D52-A2CA-0334149284E4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16</a:t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6761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0D4BF89-8417-4884-9D59-4941B8340AA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F499B07-A92E-4015-A1C2-091B47E5CE3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FF71039-99E6-4A2A-A692-03D4C3631D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34B3AA-391B-4745-AF26-BD6694BCE4A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2768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64388C4-9F66-4A60-B646-BDE4AC70E4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1BF0273-FF12-416E-A477-65BDBE930E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0615D3D-4578-4280-9C33-78EF3F3FE31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7F5880-9C09-46F2-993F-FB34E6A1C3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7405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183DD23-32FD-4090-B65B-729E05E0E7C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0E4D25C-050A-4961-96B2-2C58743649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EE86B21-DD46-4627-83EA-4DA4BAE798F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FFCAB1-814F-4E66-9427-363826E3AFA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24621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9900" y="190500"/>
            <a:ext cx="8207375" cy="7905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125538"/>
            <a:ext cx="4027488" cy="25146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792538"/>
            <a:ext cx="4027488" cy="25161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B0569E-D15B-40E9-A03B-9631D504F9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68313" y="6524625"/>
            <a:ext cx="1439862" cy="196850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en-US"/>
              <a:t>Page </a:t>
            </a:r>
            <a:r>
              <a:rPr lang="de-DE" altLang="en-US">
                <a:sym typeface="MS UI Gothic" panose="020B0600070205080204" pitchFamily="34" charset="-128"/>
              </a:rPr>
              <a:t></a:t>
            </a:r>
            <a:r>
              <a:rPr lang="de-DE" altLang="en-US"/>
              <a:t> </a:t>
            </a:r>
            <a:fld id="{FB1ED66D-D22E-4262-A6C0-17059367807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4182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894141F-F7D1-44C8-94B3-A828759AC84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73D8F56-8B4D-44E8-A055-BB05F795BE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E6071CD-5CE2-4439-8F4F-7AAD057C55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96ABF5-7447-4E4D-AD9E-0AFE2E27CA5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1188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D2D80B0-BBC3-49FB-BEB0-2704A70B4D6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DE6315D-5267-4D2F-B1A0-45E23E1FA3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B383ED3-7DFF-4DBF-915D-AC9FE0BDE78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002835-5A2A-4D8B-9852-864CD7B603F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1453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00405CB-6A1C-44A5-81CD-02E5241EB1A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C6DE63-81E0-4C95-BE28-DD6706D287C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A8B1B1-596E-4FB7-AE25-5561B3AA44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9D0477-9A2C-492A-B226-5F9710F7C04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7269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E4CD1A2-0F71-427C-92C4-DB8DA2BA91F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1B09367-CD30-40BA-8B23-8B57C117C8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7B2224D-13E6-4923-9437-974BAA6A75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30E9B5-AF7B-4B3A-818A-056B0723C91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12850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B31A3FC-7B4C-4FB7-88BC-ADBF5E95B2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4227C6D8-656C-4018-AC69-6BA30AD01D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FD22F13-E07C-4D69-B078-C640FB2B3E6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3164A9-224B-4BF0-B182-BDD4452CE60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403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5117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68F59C5-7D03-4C18-991B-C872A18F62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465AA6-68B2-4A5C-9E40-4AD89987394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DE6B19-DAAD-44FE-846D-B5903B4AEE5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11D1D4-E558-4AD9-92E0-F3684F63103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7572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89221FC-83BC-4CE5-B1AF-0BBEEE995E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983C48-9101-484A-87DF-8C48AE9F540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A23B64A-2ED9-4FAA-B4FF-CAEB7863B3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A02573-BC14-4765-94D2-32FB220EFB5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1765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50A69ADE-0959-41C6-B336-16D9EBE877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DED81CA-5F68-41F1-BEA9-138F220570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C11581CA-5290-4E62-9EFD-5FAFFB6A124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B0AAE1A-C189-4110-A95C-52F6C17CFA8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BD35B29C-767B-47DC-9E55-8F81F666FAD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fld id="{DBABA325-EFFD-4BA0-9912-CE164B26E20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3503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3">
            <a:extLst>
              <a:ext uri="{FF2B5EF4-FFF2-40B4-BE49-F238E27FC236}">
                <a16:creationId xmlns:a16="http://schemas.microsoft.com/office/drawing/2014/main" id="{97A1965C-551B-4E92-86F9-45CD04AD7B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834" y="2247403"/>
            <a:ext cx="8001000" cy="1754187"/>
          </a:xfrm>
          <a:prstGeom prst="rect">
            <a:avLst/>
          </a:prstGeom>
          <a:solidFill>
            <a:srgbClr val="ABDF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第五章   </a:t>
            </a:r>
            <a:r>
              <a:rPr kumimoji="0" lang="zh-CN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中国的地理差异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                    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（第一课时）</a:t>
            </a:r>
            <a:endParaRPr kumimoji="0" lang="zh-CN" altLang="zh-CN" sz="5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7467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D73FB577-CBDC-44DD-960B-768A64E4F8A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838200" y="3886200"/>
            <a:ext cx="7543800" cy="3170238"/>
          </a:xfrm>
        </p:spPr>
        <p:txBody>
          <a:bodyPr/>
          <a:lstStyle/>
          <a:p>
            <a:pPr eaLnBrk="1" hangingPunct="1"/>
            <a:r>
              <a:rPr lang="en-US" altLang="zh-CN" sz="4400" b="1">
                <a:ea typeface="黑体" panose="02010609060101010101" pitchFamily="49" charset="-122"/>
              </a:rPr>
              <a:t>“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一方水土养一方人</a:t>
            </a:r>
            <a:r>
              <a:rPr lang="zh-CN" altLang="en-US" sz="4400" b="1">
                <a:ea typeface="黑体" panose="02010609060101010101" pitchFamily="49" charset="-122"/>
              </a:rPr>
              <a:t>”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，北方地区和南方地区的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自然差异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，会影响到人们的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生产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方式 </a:t>
            </a:r>
            <a:endParaRPr lang="en-US" altLang="zh-CN" sz="4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3EA02C95-F39B-4D19-B3AD-64BCB3797A5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/>
            <a:endParaRPr lang="zh-CN" altLang="zh-CN" b="1">
              <a:solidFill>
                <a:schemeClr val="bg1"/>
              </a:solidFill>
            </a:endParaRPr>
          </a:p>
        </p:txBody>
      </p:sp>
      <p:sp>
        <p:nvSpPr>
          <p:cNvPr id="46084" name="Text Box 4">
            <a:extLst>
              <a:ext uri="{FF2B5EF4-FFF2-40B4-BE49-F238E27FC236}">
                <a16:creationId xmlns:a16="http://schemas.microsoft.com/office/drawing/2014/main" id="{D9D66DF5-0E67-4845-9425-235D401C69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52400"/>
            <a:ext cx="8229600" cy="3846513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楷体_GB2312" pitchFamily="1" charset="-122"/>
                <a:cs typeface="+mn-cs"/>
              </a:rPr>
              <a:t>自然地理       人文地理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楷体_GB2312" pitchFamily="1" charset="-122"/>
                <a:cs typeface="+mn-cs"/>
              </a:rPr>
              <a:t>      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楷体_GB2312" pitchFamily="1" charset="-122"/>
                <a:cs typeface="+mn-cs"/>
              </a:rPr>
              <a:t>地形          生产方式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楷体_GB2312" pitchFamily="1" charset="-122"/>
                <a:cs typeface="+mn-cs"/>
              </a:rPr>
              <a:t>       气候          生活习惯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楷体_GB2312" pitchFamily="1" charset="-122"/>
                <a:cs typeface="+mn-cs"/>
              </a:rPr>
              <a:t>       河流          文化传统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楷体_GB2312" pitchFamily="1" charset="-122"/>
                <a:cs typeface="+mn-cs"/>
              </a:rPr>
              <a:t>       植被          交通运输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楷体_GB2312" pitchFamily="1" charset="-122"/>
                <a:cs typeface="+mn-cs"/>
              </a:rPr>
              <a:t>      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mic Sans MS" panose="030F0702030302020204" pitchFamily="66" charset="0"/>
                <a:ea typeface="楷体_GB2312" pitchFamily="1" charset="-122"/>
                <a:cs typeface="+mn-cs"/>
              </a:rPr>
              <a:t>……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楷体_GB2312" pitchFamily="1" charset="-122"/>
                <a:cs typeface="+mn-cs"/>
              </a:rPr>
              <a:t>            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mic Sans MS" panose="030F0702030302020204" pitchFamily="66" charset="0"/>
                <a:ea typeface="楷体_GB2312" pitchFamily="1" charset="-122"/>
                <a:cs typeface="+mn-cs"/>
              </a:rPr>
              <a:t>……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楷体_GB2312" pitchFamily="1" charset="-122"/>
                <a:cs typeface="+mn-cs"/>
              </a:rPr>
              <a:t>  </a:t>
            </a:r>
          </a:p>
        </p:txBody>
      </p:sp>
      <p:sp>
        <p:nvSpPr>
          <p:cNvPr id="46085" name="AutoShape 9">
            <a:extLst>
              <a:ext uri="{FF2B5EF4-FFF2-40B4-BE49-F238E27FC236}">
                <a16:creationId xmlns:a16="http://schemas.microsoft.com/office/drawing/2014/main" id="{38C509FE-C007-4ABE-AA4F-CB2A3BF72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1295400"/>
            <a:ext cx="2133600" cy="1241425"/>
          </a:xfrm>
          <a:prstGeom prst="rightArrow">
            <a:avLst>
              <a:gd name="adj1" fmla="val 50000"/>
              <a:gd name="adj2" fmla="val 4757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Comic Sans MS" panose="030F0702030302020204" pitchFamily="66" charset="0"/>
                <a:ea typeface="楷体_GB2312" pitchFamily="1" charset="-122"/>
                <a:cs typeface="+mn-cs"/>
              </a:rPr>
              <a:t>影响</a:t>
            </a:r>
          </a:p>
        </p:txBody>
      </p:sp>
    </p:spTree>
    <p:extLst>
      <p:ext uri="{BB962C8B-B14F-4D97-AF65-F5344CB8AC3E}">
        <p14:creationId xmlns:p14="http://schemas.microsoft.com/office/powerpoint/2010/main" val="318028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animBg="1" autoUpdateAnimBg="0"/>
      <p:bldP spid="46085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10">
            <a:extLst>
              <a:ext uri="{FF2B5EF4-FFF2-40B4-BE49-F238E27FC236}">
                <a16:creationId xmlns:a16="http://schemas.microsoft.com/office/drawing/2014/main" id="{0D61678E-3612-4968-BDEE-CE22097C5D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57200"/>
            <a:ext cx="5105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26267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评价园地</a:t>
            </a:r>
          </a:p>
        </p:txBody>
      </p:sp>
      <p:sp>
        <p:nvSpPr>
          <p:cNvPr id="20483" name="Rectangle 16">
            <a:extLst>
              <a:ext uri="{FF2B5EF4-FFF2-40B4-BE49-F238E27FC236}">
                <a16:creationId xmlns:a16="http://schemas.microsoft.com/office/drawing/2014/main" id="{DED4D822-0640-46D6-8016-2739FE06FB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247775"/>
            <a:ext cx="8610600" cy="396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．下列因素不属于影响我国“东耕西牧”农业特色的是（     ）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 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．地形差异             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．纬度差异   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 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．降水量的不同         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．距离海洋的远近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．秦岭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淮河一线以北地区的主要粮食作物是（      ）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 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．水稻                          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．玉米   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 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．青稞                          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．小麦</a:t>
            </a:r>
          </a:p>
        </p:txBody>
      </p:sp>
      <p:sp>
        <p:nvSpPr>
          <p:cNvPr id="20484" name="Text Box 17">
            <a:extLst>
              <a:ext uri="{FF2B5EF4-FFF2-40B4-BE49-F238E27FC236}">
                <a16:creationId xmlns:a16="http://schemas.microsoft.com/office/drawing/2014/main" id="{5FB1A30B-C614-4A76-85FE-EA1CE1C7F9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190500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</a:p>
        </p:txBody>
      </p:sp>
      <p:sp>
        <p:nvSpPr>
          <p:cNvPr id="20485" name="Text Box 18">
            <a:extLst>
              <a:ext uri="{FF2B5EF4-FFF2-40B4-BE49-F238E27FC236}">
                <a16:creationId xmlns:a16="http://schemas.microsoft.com/office/drawing/2014/main" id="{333E0E35-B43A-4805-8A3B-A62FFE5BD8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358140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87680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utoUpdateAnimBg="0"/>
      <p:bldP spid="2048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>
            <a:extLst>
              <a:ext uri="{FF2B5EF4-FFF2-40B4-BE49-F238E27FC236}">
                <a16:creationId xmlns:a16="http://schemas.microsoft.com/office/drawing/2014/main" id="{921643BD-5FE8-4D0D-B8F3-37C43B05D9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06425"/>
            <a:ext cx="3987800" cy="37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（2013年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·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东营）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3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、AB一线是我国的一条重要的地理分界线，下列景观属于该线以北的是（   ）</a:t>
            </a:r>
          </a:p>
        </p:txBody>
      </p:sp>
      <p:pic>
        <p:nvPicPr>
          <p:cNvPr id="16387" name="Picture 3">
            <a:extLst>
              <a:ext uri="{FF2B5EF4-FFF2-40B4-BE49-F238E27FC236}">
                <a16:creationId xmlns:a16="http://schemas.microsoft.com/office/drawing/2014/main" id="{7E064703-E8AB-43CD-AAE4-0CD25C20E0A0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3419475"/>
            <a:ext cx="19050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 descr="学科网(www.zxxk.com)--教育资源门户，提供试卷、教案、课件、论文、素材及各类教学资源下载，还有大量而丰富的教学相关资讯！">
            <a:extLst>
              <a:ext uri="{FF2B5EF4-FFF2-40B4-BE49-F238E27FC236}">
                <a16:creationId xmlns:a16="http://schemas.microsoft.com/office/drawing/2014/main" id="{35853E7F-66DB-4421-9CB3-EF62EB0276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04"/>
          <a:stretch>
            <a:fillRect/>
          </a:stretch>
        </p:blipFill>
        <p:spPr bwMode="auto">
          <a:xfrm>
            <a:off x="4343400" y="152400"/>
            <a:ext cx="468947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 Box 5">
            <a:extLst>
              <a:ext uri="{FF2B5EF4-FFF2-40B4-BE49-F238E27FC236}">
                <a16:creationId xmlns:a16="http://schemas.microsoft.com/office/drawing/2014/main" id="{96BBB765-711E-4AD1-9155-F8121ED75B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4572000"/>
            <a:ext cx="806132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A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．漫山遍野荔枝林</a:t>
            </a:r>
            <a:r>
              <a:rPr kumimoji="0" lang="zh-CN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B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．甘蔗扯起青纱帐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zh-CN" sz="3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C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．椰林婆娑菠萝香</a:t>
            </a:r>
            <a:r>
              <a:rPr kumimoji="0" lang="zh-CN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D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．旱地麦浪大豆香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50182" name="Text Box 6">
            <a:extLst>
              <a:ext uri="{FF2B5EF4-FFF2-40B4-BE49-F238E27FC236}">
                <a16:creationId xmlns:a16="http://schemas.microsoft.com/office/drawing/2014/main" id="{60E6FD27-C2F0-491E-9E89-4852520EE0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3657600"/>
            <a:ext cx="6413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5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207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2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3">
            <a:extLst>
              <a:ext uri="{FF2B5EF4-FFF2-40B4-BE49-F238E27FC236}">
                <a16:creationId xmlns:a16="http://schemas.microsoft.com/office/drawing/2014/main" id="{A34A5246-1787-49F3-9646-6D95DF27AC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6400" y="304800"/>
            <a:ext cx="5867400" cy="1066800"/>
          </a:xfrm>
          <a:solidFill>
            <a:srgbClr val="FF0000"/>
          </a:solidFill>
        </p:spPr>
        <p:txBody>
          <a:bodyPr/>
          <a:lstStyle/>
          <a:p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填字游戏</a:t>
            </a:r>
          </a:p>
        </p:txBody>
      </p:sp>
      <p:sp>
        <p:nvSpPr>
          <p:cNvPr id="17411" name="副标题 4">
            <a:extLst>
              <a:ext uri="{FF2B5EF4-FFF2-40B4-BE49-F238E27FC236}">
                <a16:creationId xmlns:a16="http://schemas.microsoft.com/office/drawing/2014/main" id="{68574929-2548-43ED-99AF-DD473F1020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7800" y="1752600"/>
            <a:ext cx="6781800" cy="4800600"/>
          </a:xfrm>
          <a:solidFill>
            <a:srgbClr val="0070C0"/>
          </a:solidFill>
        </p:spPr>
        <p:txBody>
          <a:bodyPr/>
          <a:lstStyle/>
          <a:p>
            <a:r>
              <a:rPr lang="zh-CN" altLang="zh-CN" b="1"/>
              <a:t>耕地类型：南（</a:t>
            </a:r>
            <a:r>
              <a:rPr lang="en-US" altLang="zh-CN" b="1"/>
              <a:t>   </a:t>
            </a:r>
            <a:r>
              <a:rPr lang="zh-CN" altLang="zh-CN" b="1"/>
              <a:t>）北（</a:t>
            </a:r>
            <a:r>
              <a:rPr lang="en-US" altLang="zh-CN" b="1"/>
              <a:t>   </a:t>
            </a:r>
            <a:r>
              <a:rPr lang="zh-CN" altLang="zh-CN" b="1"/>
              <a:t>）</a:t>
            </a:r>
          </a:p>
          <a:p>
            <a:r>
              <a:rPr lang="zh-CN" altLang="zh-CN" b="1"/>
              <a:t>粮食作物：南（</a:t>
            </a:r>
            <a:r>
              <a:rPr lang="en-US" altLang="zh-CN" b="1"/>
              <a:t>   </a:t>
            </a:r>
            <a:r>
              <a:rPr lang="zh-CN" altLang="zh-CN" b="1"/>
              <a:t>）北（</a:t>
            </a:r>
            <a:r>
              <a:rPr lang="en-US" altLang="zh-CN" b="1"/>
              <a:t>   </a:t>
            </a:r>
            <a:r>
              <a:rPr lang="zh-CN" altLang="zh-CN" b="1"/>
              <a:t>）</a:t>
            </a:r>
          </a:p>
          <a:p>
            <a:r>
              <a:rPr lang="zh-CN" altLang="zh-CN" b="1"/>
              <a:t>糖料作物</a:t>
            </a:r>
            <a:r>
              <a:rPr lang="en-US" altLang="zh-CN" b="1"/>
              <a:t>  </a:t>
            </a:r>
            <a:r>
              <a:rPr lang="zh-CN" altLang="zh-CN" b="1"/>
              <a:t>南（</a:t>
            </a:r>
            <a:r>
              <a:rPr lang="en-US" altLang="zh-CN" b="1"/>
              <a:t>   </a:t>
            </a:r>
            <a:r>
              <a:rPr lang="zh-CN" altLang="zh-CN" b="1"/>
              <a:t>）北（</a:t>
            </a:r>
            <a:r>
              <a:rPr lang="en-US" altLang="zh-CN" b="1"/>
              <a:t>   </a:t>
            </a:r>
            <a:r>
              <a:rPr lang="zh-CN" altLang="zh-CN" b="1"/>
              <a:t>）</a:t>
            </a:r>
          </a:p>
          <a:p>
            <a:r>
              <a:rPr lang="zh-CN" altLang="zh-CN" b="1"/>
              <a:t>交通运输</a:t>
            </a:r>
            <a:r>
              <a:rPr lang="en-US" altLang="zh-CN" b="1"/>
              <a:t>  </a:t>
            </a:r>
            <a:r>
              <a:rPr lang="zh-CN" altLang="zh-CN" b="1"/>
              <a:t>南（</a:t>
            </a:r>
            <a:r>
              <a:rPr lang="en-US" altLang="zh-CN" b="1"/>
              <a:t>   </a:t>
            </a:r>
            <a:r>
              <a:rPr lang="zh-CN" altLang="zh-CN" b="1"/>
              <a:t>）北（</a:t>
            </a:r>
            <a:r>
              <a:rPr lang="en-US" altLang="zh-CN" b="1"/>
              <a:t>   </a:t>
            </a:r>
            <a:r>
              <a:rPr lang="zh-CN" altLang="zh-CN" b="1"/>
              <a:t>）</a:t>
            </a:r>
          </a:p>
          <a:p>
            <a:r>
              <a:rPr lang="zh-CN" altLang="zh-CN" b="1"/>
              <a:t>民居建筑</a:t>
            </a:r>
            <a:r>
              <a:rPr lang="en-US" altLang="zh-CN" b="1"/>
              <a:t>  </a:t>
            </a:r>
            <a:r>
              <a:rPr lang="zh-CN" altLang="zh-CN" b="1"/>
              <a:t>南（</a:t>
            </a:r>
            <a:r>
              <a:rPr lang="en-US" altLang="zh-CN" b="1"/>
              <a:t>   </a:t>
            </a:r>
            <a:r>
              <a:rPr lang="zh-CN" altLang="zh-CN" b="1"/>
              <a:t>）北（</a:t>
            </a:r>
            <a:r>
              <a:rPr lang="en-US" altLang="zh-CN" b="1"/>
              <a:t>   </a:t>
            </a:r>
            <a:r>
              <a:rPr lang="zh-CN" altLang="zh-CN" b="1"/>
              <a:t>）</a:t>
            </a:r>
          </a:p>
          <a:p>
            <a:r>
              <a:rPr lang="zh-CN" altLang="zh-CN" b="1"/>
              <a:t>饮食习惯</a:t>
            </a:r>
            <a:r>
              <a:rPr lang="en-US" altLang="zh-CN" b="1"/>
              <a:t>  </a:t>
            </a:r>
            <a:r>
              <a:rPr lang="zh-CN" altLang="zh-CN" b="1"/>
              <a:t>南（</a:t>
            </a:r>
            <a:r>
              <a:rPr lang="en-US" altLang="zh-CN" b="1"/>
              <a:t>   </a:t>
            </a:r>
            <a:r>
              <a:rPr lang="zh-CN" altLang="zh-CN" b="1"/>
              <a:t>）北（</a:t>
            </a:r>
            <a:r>
              <a:rPr lang="en-US" altLang="zh-CN" b="1"/>
              <a:t>   </a:t>
            </a:r>
            <a:r>
              <a:rPr lang="zh-CN" altLang="zh-CN" b="1"/>
              <a:t>）</a:t>
            </a:r>
          </a:p>
          <a:p>
            <a:r>
              <a:rPr lang="zh-CN" altLang="zh-CN" b="1"/>
              <a:t>武术专长 南（</a:t>
            </a:r>
            <a:r>
              <a:rPr lang="en-US" altLang="zh-CN" b="1"/>
              <a:t>   </a:t>
            </a:r>
            <a:r>
              <a:rPr lang="zh-CN" altLang="zh-CN" b="1"/>
              <a:t>）北（</a:t>
            </a:r>
            <a:r>
              <a:rPr lang="en-US" altLang="zh-CN" b="1"/>
              <a:t>   </a:t>
            </a:r>
            <a:r>
              <a:rPr lang="zh-CN" altLang="zh-CN" b="1"/>
              <a:t>）</a:t>
            </a:r>
          </a:p>
          <a:p>
            <a:r>
              <a:rPr lang="zh-CN" altLang="zh-CN" b="1"/>
              <a:t>工业结构  南（</a:t>
            </a:r>
            <a:r>
              <a:rPr lang="en-US" altLang="zh-CN" b="1"/>
              <a:t>   </a:t>
            </a:r>
            <a:r>
              <a:rPr lang="zh-CN" altLang="zh-CN" b="1"/>
              <a:t>）北（</a:t>
            </a:r>
            <a:r>
              <a:rPr lang="en-US" altLang="zh-CN" b="1"/>
              <a:t>   </a:t>
            </a:r>
            <a:r>
              <a:rPr lang="zh-CN" altLang="zh-CN" b="1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8695202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">
            <a:extLst>
              <a:ext uri="{FF2B5EF4-FFF2-40B4-BE49-F238E27FC236}">
                <a16:creationId xmlns:a16="http://schemas.microsoft.com/office/drawing/2014/main" id="{F258F174-70B2-481B-BFA7-8B3FA39122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2704602"/>
            <a:ext cx="8001000" cy="1754187"/>
          </a:xfrm>
          <a:prstGeom prst="rect">
            <a:avLst/>
          </a:prstGeom>
          <a:solidFill>
            <a:srgbClr val="ABDF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第五章   </a:t>
            </a:r>
            <a:r>
              <a:rPr kumimoji="0" lang="zh-CN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中国的地理差异</a:t>
            </a: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</a:t>
            </a:r>
            <a:endParaRPr kumimoji="0" lang="en-US" altLang="zh-CN" sz="5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（第二课时）</a:t>
            </a:r>
            <a:endParaRPr kumimoji="0" lang="zh-CN" altLang="zh-CN" sz="5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0605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>
            <a:extLst>
              <a:ext uri="{FF2B5EF4-FFF2-40B4-BE49-F238E27FC236}">
                <a16:creationId xmlns:a16="http://schemas.microsoft.com/office/drawing/2014/main" id="{1143907E-1B1D-4B8F-935E-1AC58FC72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304800"/>
            <a:ext cx="4953000" cy="1143000"/>
          </a:xfrm>
          <a:solidFill>
            <a:srgbClr val="FF0000"/>
          </a:solidFill>
        </p:spPr>
        <p:txBody>
          <a:bodyPr/>
          <a:lstStyle/>
          <a:p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  <p:sp>
        <p:nvSpPr>
          <p:cNvPr id="19459" name="内容占位符 2">
            <a:extLst>
              <a:ext uri="{FF2B5EF4-FFF2-40B4-BE49-F238E27FC236}">
                <a16:creationId xmlns:a16="http://schemas.microsoft.com/office/drawing/2014/main" id="{FE09B86C-E2F3-4B41-BECA-A4FFBED8F2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2133600"/>
            <a:ext cx="7620000" cy="3886200"/>
          </a:xfrm>
          <a:solidFill>
            <a:srgbClr val="00B0F0"/>
          </a:solidFill>
        </p:spPr>
        <p:txBody>
          <a:bodyPr/>
          <a:lstStyle/>
          <a:p>
            <a:r>
              <a:rPr lang="zh-CN" altLang="en-US" sz="3600" b="1"/>
              <a:t>明确我国四大区域划分依据</a:t>
            </a:r>
            <a:endParaRPr lang="en-US" altLang="zh-CN" sz="3600" b="1"/>
          </a:p>
          <a:p>
            <a:r>
              <a:rPr lang="zh-CN" altLang="en-US" sz="3600" b="1"/>
              <a:t>知道我国四大区域的名称及分界线，初步了解各区域显著的自然特征（重点）</a:t>
            </a:r>
            <a:endParaRPr lang="en-US" altLang="zh-CN" sz="3600" b="1"/>
          </a:p>
          <a:p>
            <a:r>
              <a:rPr lang="zh-CN" altLang="en-US" sz="3600" b="1"/>
              <a:t>学会分析四大区域的影响因素（难点）</a:t>
            </a:r>
          </a:p>
        </p:txBody>
      </p:sp>
    </p:spTree>
    <p:extLst>
      <p:ext uri="{BB962C8B-B14F-4D97-AF65-F5344CB8AC3E}">
        <p14:creationId xmlns:p14="http://schemas.microsoft.com/office/powerpoint/2010/main" val="28196563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>
            <a:extLst>
              <a:ext uri="{FF2B5EF4-FFF2-40B4-BE49-F238E27FC236}">
                <a16:creationId xmlns:a16="http://schemas.microsoft.com/office/drawing/2014/main" id="{19D0A084-55E2-43B5-B4E1-7FA9D8446BD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</a:rPr>
              <a:t>温故互查</a:t>
            </a:r>
            <a:r>
              <a:rPr lang="zh-CN" altLang="en-US"/>
              <a:t> </a:t>
            </a:r>
          </a:p>
        </p:txBody>
      </p:sp>
      <p:sp>
        <p:nvSpPr>
          <p:cNvPr id="20483" name="内容占位符 2">
            <a:extLst>
              <a:ext uri="{FF2B5EF4-FFF2-40B4-BE49-F238E27FC236}">
                <a16:creationId xmlns:a16="http://schemas.microsoft.com/office/drawing/2014/main" id="{0DB8019C-81D2-4923-80AA-D51FE3D44E73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zh-CN" altLang="en-US" b="1"/>
              <a:t>我国地势一、二级阶梯的分界线是：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_________________________________</a:t>
            </a:r>
            <a:endParaRPr lang="en-US" altLang="zh-CN" b="1"/>
          </a:p>
          <a:p>
            <a:r>
              <a:rPr lang="zh-CN" altLang="en-US" b="1"/>
              <a:t>我国一月平均气温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0℃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等温线大致经过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_____________________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一线，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毫米等降水量线大致经过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_________________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一线</a:t>
            </a:r>
            <a:endParaRPr lang="en-US" altLang="zh-CN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我国季风区与非季风区的分界线是：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_____________________________</a:t>
            </a:r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31976675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FB029B57-9DD6-4FAB-87D7-105D2B560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4343400" cy="914400"/>
          </a:xfrm>
        </p:spPr>
        <p:txBody>
          <a:bodyPr/>
          <a:lstStyle/>
          <a:p>
            <a:pPr algn="l"/>
            <a:r>
              <a:rPr lang="zh-CN" altLang="en-US"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地理区域的划分</a:t>
            </a:r>
          </a:p>
        </p:txBody>
      </p:sp>
      <p:sp>
        <p:nvSpPr>
          <p:cNvPr id="35860" name="Line 20">
            <a:extLst>
              <a:ext uri="{FF2B5EF4-FFF2-40B4-BE49-F238E27FC236}">
                <a16:creationId xmlns:a16="http://schemas.microsoft.com/office/drawing/2014/main" id="{6DE5CB38-D9C0-481C-BE11-1A599E11F49A}"/>
              </a:ext>
            </a:extLst>
          </p:cNvPr>
          <p:cNvSpPr>
            <a:spLocks noChangeShapeType="1"/>
          </p:cNvSpPr>
          <p:nvPr/>
        </p:nvSpPr>
        <p:spPr bwMode="auto">
          <a:xfrm>
            <a:off x="4595813" y="2382838"/>
            <a:ext cx="0" cy="457200"/>
          </a:xfrm>
          <a:prstGeom prst="line">
            <a:avLst/>
          </a:prstGeom>
          <a:noFill/>
          <a:ln w="76200" cap="sq">
            <a:solidFill>
              <a:srgbClr val="3366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grpSp>
        <p:nvGrpSpPr>
          <p:cNvPr id="2" name="Group 21">
            <a:extLst>
              <a:ext uri="{FF2B5EF4-FFF2-40B4-BE49-F238E27FC236}">
                <a16:creationId xmlns:a16="http://schemas.microsoft.com/office/drawing/2014/main" id="{57B52765-5BF4-470B-BF77-A974AD8E3EA7}"/>
              </a:ext>
            </a:extLst>
          </p:cNvPr>
          <p:cNvGrpSpPr>
            <a:grpSpLocks/>
          </p:cNvGrpSpPr>
          <p:nvPr/>
        </p:nvGrpSpPr>
        <p:grpSpPr bwMode="auto">
          <a:xfrm>
            <a:off x="1166813" y="2916238"/>
            <a:ext cx="6858000" cy="381000"/>
            <a:chOff x="816" y="1440"/>
            <a:chExt cx="4320" cy="240"/>
          </a:xfrm>
        </p:grpSpPr>
        <p:sp>
          <p:nvSpPr>
            <p:cNvPr id="21519" name="Line 22">
              <a:extLst>
                <a:ext uri="{FF2B5EF4-FFF2-40B4-BE49-F238E27FC236}">
                  <a16:creationId xmlns:a16="http://schemas.microsoft.com/office/drawing/2014/main" id="{0DEEA973-24F1-48A4-A15D-1A19E723CD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1440"/>
              <a:ext cx="4320" cy="0"/>
            </a:xfrm>
            <a:prstGeom prst="line">
              <a:avLst/>
            </a:prstGeom>
            <a:noFill/>
            <a:ln w="38100" cap="sq">
              <a:solidFill>
                <a:srgbClr val="3366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endParaRPr>
            </a:p>
          </p:txBody>
        </p:sp>
        <p:sp>
          <p:nvSpPr>
            <p:cNvPr id="21520" name="Line 23">
              <a:extLst>
                <a:ext uri="{FF2B5EF4-FFF2-40B4-BE49-F238E27FC236}">
                  <a16:creationId xmlns:a16="http://schemas.microsoft.com/office/drawing/2014/main" id="{1D0EA41D-0009-4140-B770-474CACDA80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1440"/>
              <a:ext cx="0" cy="240"/>
            </a:xfrm>
            <a:prstGeom prst="line">
              <a:avLst/>
            </a:prstGeom>
            <a:noFill/>
            <a:ln w="38100" cap="sq">
              <a:solidFill>
                <a:srgbClr val="3366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endParaRPr>
            </a:p>
          </p:txBody>
        </p:sp>
        <p:sp>
          <p:nvSpPr>
            <p:cNvPr id="21521" name="Line 24">
              <a:extLst>
                <a:ext uri="{FF2B5EF4-FFF2-40B4-BE49-F238E27FC236}">
                  <a16:creationId xmlns:a16="http://schemas.microsoft.com/office/drawing/2014/main" id="{6683A6A2-7F2A-4F4A-9CF3-FC4E8B1045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36" y="1440"/>
              <a:ext cx="0" cy="240"/>
            </a:xfrm>
            <a:prstGeom prst="line">
              <a:avLst/>
            </a:prstGeom>
            <a:noFill/>
            <a:ln w="38100" cap="sq">
              <a:solidFill>
                <a:srgbClr val="3366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endParaRPr>
            </a:p>
          </p:txBody>
        </p:sp>
      </p:grpSp>
      <p:sp>
        <p:nvSpPr>
          <p:cNvPr id="35865" name="Text Box 25">
            <a:extLst>
              <a:ext uri="{FF2B5EF4-FFF2-40B4-BE49-F238E27FC236}">
                <a16:creationId xmlns:a16="http://schemas.microsoft.com/office/drawing/2014/main" id="{DBB63C2E-B3D5-4346-AFF9-C8A3BBCC87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3" y="3275013"/>
            <a:ext cx="1506537" cy="495300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 cap="sq">
            <a:solidFill>
              <a:srgbClr val="3366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66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自然区域</a:t>
            </a:r>
          </a:p>
        </p:txBody>
      </p:sp>
      <p:sp>
        <p:nvSpPr>
          <p:cNvPr id="35866" name="Text Box 26">
            <a:extLst>
              <a:ext uri="{FF2B5EF4-FFF2-40B4-BE49-F238E27FC236}">
                <a16:creationId xmlns:a16="http://schemas.microsoft.com/office/drawing/2014/main" id="{0DCD22E7-0EBA-43B2-8292-1CC1E6E780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2388" y="3236913"/>
            <a:ext cx="1511300" cy="495300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 cap="sq">
            <a:solidFill>
              <a:srgbClr val="3366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66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经济区域</a:t>
            </a:r>
          </a:p>
        </p:txBody>
      </p:sp>
      <p:sp>
        <p:nvSpPr>
          <p:cNvPr id="35867" name="Text Box 27">
            <a:extLst>
              <a:ext uri="{FF2B5EF4-FFF2-40B4-BE49-F238E27FC236}">
                <a16:creationId xmlns:a16="http://schemas.microsoft.com/office/drawing/2014/main" id="{90DDA28C-D726-4B8C-B568-F50CCC5AF0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4063" y="3203575"/>
            <a:ext cx="1644650" cy="495300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 cap="sq">
            <a:solidFill>
              <a:srgbClr val="3366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66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行政区域</a:t>
            </a:r>
          </a:p>
        </p:txBody>
      </p:sp>
      <p:sp>
        <p:nvSpPr>
          <p:cNvPr id="35868" name="Text Box 28">
            <a:extLst>
              <a:ext uri="{FF2B5EF4-FFF2-40B4-BE49-F238E27FC236}">
                <a16:creationId xmlns:a16="http://schemas.microsoft.com/office/drawing/2014/main" id="{DC137B2B-97EF-4E08-A012-D21D0B15AA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3" y="4140200"/>
            <a:ext cx="2149475" cy="86042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 cap="sq">
            <a:solidFill>
              <a:srgbClr val="3366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66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长江三角洲、热带</a:t>
            </a:r>
          </a:p>
        </p:txBody>
      </p:sp>
      <p:sp>
        <p:nvSpPr>
          <p:cNvPr id="35869" name="Text Box 29">
            <a:extLst>
              <a:ext uri="{FF2B5EF4-FFF2-40B4-BE49-F238E27FC236}">
                <a16:creationId xmlns:a16="http://schemas.microsoft.com/office/drawing/2014/main" id="{E85F1A62-1765-4329-8629-120F88ACE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275" y="4140200"/>
            <a:ext cx="1657350" cy="86042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 cap="sq">
            <a:solidFill>
              <a:srgbClr val="3366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66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工业区、农业区</a:t>
            </a:r>
          </a:p>
        </p:txBody>
      </p:sp>
      <p:sp>
        <p:nvSpPr>
          <p:cNvPr id="35870" name="Text Box 30">
            <a:extLst>
              <a:ext uri="{FF2B5EF4-FFF2-40B4-BE49-F238E27FC236}">
                <a16:creationId xmlns:a16="http://schemas.microsoft.com/office/drawing/2014/main" id="{C796A645-937A-4F0C-ADC7-37291716EC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5500" y="4140200"/>
            <a:ext cx="1368425" cy="86042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 cap="sq">
            <a:solidFill>
              <a:srgbClr val="3366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66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省、县、乡</a:t>
            </a:r>
          </a:p>
        </p:txBody>
      </p:sp>
      <p:sp>
        <p:nvSpPr>
          <p:cNvPr id="35871" name="Text Box 31">
            <a:extLst>
              <a:ext uri="{FF2B5EF4-FFF2-40B4-BE49-F238E27FC236}">
                <a16:creationId xmlns:a16="http://schemas.microsoft.com/office/drawing/2014/main" id="{DC26A067-BF56-4691-AA1D-DC1BD513D8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1773238"/>
            <a:ext cx="3505200" cy="557212"/>
          </a:xfrm>
          <a:prstGeom prst="rect">
            <a:avLst/>
          </a:prstGeom>
          <a:noFill/>
          <a:ln w="38100" cap="sq">
            <a:solidFill>
              <a:srgbClr val="3366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3366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地理区域的多重身份</a:t>
            </a:r>
          </a:p>
        </p:txBody>
      </p:sp>
      <p:sp>
        <p:nvSpPr>
          <p:cNvPr id="35872" name="Line 32">
            <a:extLst>
              <a:ext uri="{FF2B5EF4-FFF2-40B4-BE49-F238E27FC236}">
                <a16:creationId xmlns:a16="http://schemas.microsoft.com/office/drawing/2014/main" id="{9AC30777-1739-483A-BD5D-0F5AC10088C9}"/>
              </a:ext>
            </a:extLst>
          </p:cNvPr>
          <p:cNvSpPr>
            <a:spLocks noChangeShapeType="1"/>
          </p:cNvSpPr>
          <p:nvPr/>
        </p:nvSpPr>
        <p:spPr bwMode="auto">
          <a:xfrm>
            <a:off x="1127125" y="3779838"/>
            <a:ext cx="0" cy="312737"/>
          </a:xfrm>
          <a:prstGeom prst="line">
            <a:avLst/>
          </a:prstGeom>
          <a:noFill/>
          <a:ln w="76200" cap="sq">
            <a:solidFill>
              <a:srgbClr val="3366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35873" name="Line 33">
            <a:extLst>
              <a:ext uri="{FF2B5EF4-FFF2-40B4-BE49-F238E27FC236}">
                <a16:creationId xmlns:a16="http://schemas.microsoft.com/office/drawing/2014/main" id="{D606506F-51A5-481E-87F5-63E7FAA754A5}"/>
              </a:ext>
            </a:extLst>
          </p:cNvPr>
          <p:cNvSpPr>
            <a:spLocks noChangeShapeType="1"/>
          </p:cNvSpPr>
          <p:nvPr/>
        </p:nvSpPr>
        <p:spPr bwMode="auto">
          <a:xfrm>
            <a:off x="4583113" y="3779838"/>
            <a:ext cx="0" cy="312737"/>
          </a:xfrm>
          <a:prstGeom prst="line">
            <a:avLst/>
          </a:prstGeom>
          <a:noFill/>
          <a:ln w="76200" cap="sq">
            <a:solidFill>
              <a:srgbClr val="3366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35874" name="Line 34">
            <a:extLst>
              <a:ext uri="{FF2B5EF4-FFF2-40B4-BE49-F238E27FC236}">
                <a16:creationId xmlns:a16="http://schemas.microsoft.com/office/drawing/2014/main" id="{A5C441D9-A3A8-43C9-BB41-969E0B5B74C8}"/>
              </a:ext>
            </a:extLst>
          </p:cNvPr>
          <p:cNvSpPr>
            <a:spLocks noChangeShapeType="1"/>
          </p:cNvSpPr>
          <p:nvPr/>
        </p:nvSpPr>
        <p:spPr bwMode="auto">
          <a:xfrm>
            <a:off x="7896225" y="3763963"/>
            <a:ext cx="0" cy="312737"/>
          </a:xfrm>
          <a:prstGeom prst="line">
            <a:avLst/>
          </a:prstGeom>
          <a:noFill/>
          <a:ln w="76200" cap="sq">
            <a:solidFill>
              <a:srgbClr val="3366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479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5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5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5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5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5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5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35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65" grpId="0" animBg="1" autoUpdateAnimBg="0"/>
      <p:bldP spid="35866" grpId="0" animBg="1" autoUpdateAnimBg="0"/>
      <p:bldP spid="35867" grpId="0" animBg="1" autoUpdateAnimBg="0"/>
      <p:bldP spid="35868" grpId="0" animBg="1" autoUpdateAnimBg="0"/>
      <p:bldP spid="35869" grpId="0" animBg="1" autoUpdateAnimBg="0"/>
      <p:bldP spid="35870" grpId="0" animBg="1" autoUpdateAnimBg="0"/>
      <p:bldP spid="35871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D4D618C4-D058-4C15-8E7D-2D25B9636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8600"/>
            <a:ext cx="4294188" cy="954088"/>
          </a:xfrm>
        </p:spPr>
        <p:txBody>
          <a:bodyPr/>
          <a:lstStyle/>
          <a:p>
            <a:pPr algn="l"/>
            <a:r>
              <a:rPr lang="zh-CN" altLang="en-US" sz="4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区域划分的尺度</a:t>
            </a:r>
          </a:p>
        </p:txBody>
      </p:sp>
      <p:sp>
        <p:nvSpPr>
          <p:cNvPr id="36882" name="Text Box 18">
            <a:extLst>
              <a:ext uri="{FF2B5EF4-FFF2-40B4-BE49-F238E27FC236}">
                <a16:creationId xmlns:a16="http://schemas.microsoft.com/office/drawing/2014/main" id="{656D593C-501C-4AB1-AD5D-51813CB4EF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1968500"/>
            <a:ext cx="1524000" cy="495300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 cap="sq">
            <a:solidFill>
              <a:srgbClr val="3366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66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自然区划</a:t>
            </a:r>
          </a:p>
        </p:txBody>
      </p:sp>
      <p:sp>
        <p:nvSpPr>
          <p:cNvPr id="36883" name="Text Box 19">
            <a:extLst>
              <a:ext uri="{FF2B5EF4-FFF2-40B4-BE49-F238E27FC236}">
                <a16:creationId xmlns:a16="http://schemas.microsoft.com/office/drawing/2014/main" id="{E8FDE19A-E3A8-4432-AC9F-B7A6C6D28E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1358900"/>
            <a:ext cx="1219200" cy="495300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 cap="sq">
            <a:solidFill>
              <a:srgbClr val="3366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66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温度带</a:t>
            </a:r>
          </a:p>
        </p:txBody>
      </p:sp>
      <p:sp>
        <p:nvSpPr>
          <p:cNvPr id="36884" name="Text Box 20">
            <a:extLst>
              <a:ext uri="{FF2B5EF4-FFF2-40B4-BE49-F238E27FC236}">
                <a16:creationId xmlns:a16="http://schemas.microsoft.com/office/drawing/2014/main" id="{66446B87-65A2-4C7D-82A1-2FAB394EA6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2120900"/>
            <a:ext cx="1143000" cy="495300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 cap="sq">
            <a:solidFill>
              <a:srgbClr val="3366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66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干湿区</a:t>
            </a:r>
          </a:p>
        </p:txBody>
      </p:sp>
      <p:sp>
        <p:nvSpPr>
          <p:cNvPr id="36885" name="Text Box 21">
            <a:extLst>
              <a:ext uri="{FF2B5EF4-FFF2-40B4-BE49-F238E27FC236}">
                <a16:creationId xmlns:a16="http://schemas.microsoft.com/office/drawing/2014/main" id="{5A9E62DA-DC34-48A0-9290-A7D5E4273D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2882900"/>
            <a:ext cx="1143000" cy="495300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 cap="sq">
            <a:solidFill>
              <a:srgbClr val="3366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66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地形区</a:t>
            </a:r>
          </a:p>
        </p:txBody>
      </p:sp>
      <p:sp>
        <p:nvSpPr>
          <p:cNvPr id="36886" name="Text Box 22">
            <a:extLst>
              <a:ext uri="{FF2B5EF4-FFF2-40B4-BE49-F238E27FC236}">
                <a16:creationId xmlns:a16="http://schemas.microsoft.com/office/drawing/2014/main" id="{7613946D-B118-4751-B128-302D3A0D51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3644900"/>
            <a:ext cx="990600" cy="495300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 cap="sq">
            <a:solidFill>
              <a:srgbClr val="3366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3366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……</a:t>
            </a:r>
          </a:p>
        </p:txBody>
      </p:sp>
      <p:sp>
        <p:nvSpPr>
          <p:cNvPr id="36887" name="Text Box 23">
            <a:extLst>
              <a:ext uri="{FF2B5EF4-FFF2-40B4-BE49-F238E27FC236}">
                <a16:creationId xmlns:a16="http://schemas.microsoft.com/office/drawing/2014/main" id="{66DF6699-98E8-4A13-9FED-F267C283BD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1268413"/>
            <a:ext cx="1219200" cy="495300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 cap="sq">
            <a:solidFill>
              <a:srgbClr val="3366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66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温带</a:t>
            </a:r>
          </a:p>
        </p:txBody>
      </p:sp>
      <p:sp>
        <p:nvSpPr>
          <p:cNvPr id="36888" name="Text Box 24">
            <a:extLst>
              <a:ext uri="{FF2B5EF4-FFF2-40B4-BE49-F238E27FC236}">
                <a16:creationId xmlns:a16="http://schemas.microsoft.com/office/drawing/2014/main" id="{D0541042-142F-407D-BDC2-74F48A1DA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0788" y="3030538"/>
            <a:ext cx="1219200" cy="495300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 cap="sq">
            <a:solidFill>
              <a:srgbClr val="3366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66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亚热带</a:t>
            </a:r>
          </a:p>
        </p:txBody>
      </p:sp>
      <p:sp>
        <p:nvSpPr>
          <p:cNvPr id="36889" name="Text Box 25">
            <a:extLst>
              <a:ext uri="{FF2B5EF4-FFF2-40B4-BE49-F238E27FC236}">
                <a16:creationId xmlns:a16="http://schemas.microsoft.com/office/drawing/2014/main" id="{BB813CD7-FCA5-4C59-AA6E-98969F760A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2654300"/>
            <a:ext cx="1219200" cy="495300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 cap="sq">
            <a:solidFill>
              <a:srgbClr val="3366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66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热带</a:t>
            </a:r>
          </a:p>
        </p:txBody>
      </p:sp>
      <p:sp>
        <p:nvSpPr>
          <p:cNvPr id="36890" name="Text Box 26">
            <a:extLst>
              <a:ext uri="{FF2B5EF4-FFF2-40B4-BE49-F238E27FC236}">
                <a16:creationId xmlns:a16="http://schemas.microsoft.com/office/drawing/2014/main" id="{92BC39D2-7FEF-4259-BED1-90B947407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0788" y="2382838"/>
            <a:ext cx="1219200" cy="495300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 cap="sq">
            <a:solidFill>
              <a:srgbClr val="3366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66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暖温带</a:t>
            </a:r>
          </a:p>
        </p:txBody>
      </p:sp>
      <p:sp>
        <p:nvSpPr>
          <p:cNvPr id="36891" name="Text Box 27">
            <a:extLst>
              <a:ext uri="{FF2B5EF4-FFF2-40B4-BE49-F238E27FC236}">
                <a16:creationId xmlns:a16="http://schemas.microsoft.com/office/drawing/2014/main" id="{F16926D4-B080-47DA-8E8B-8D4275754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0788" y="1735138"/>
            <a:ext cx="1219200" cy="495300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 cap="sq">
            <a:solidFill>
              <a:srgbClr val="3366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66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中温带</a:t>
            </a:r>
          </a:p>
        </p:txBody>
      </p:sp>
      <p:sp>
        <p:nvSpPr>
          <p:cNvPr id="36892" name="Text Box 28">
            <a:extLst>
              <a:ext uri="{FF2B5EF4-FFF2-40B4-BE49-F238E27FC236}">
                <a16:creationId xmlns:a16="http://schemas.microsoft.com/office/drawing/2014/main" id="{C18DC776-B8A3-4405-AD85-A4A0821FBA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0788" y="1087438"/>
            <a:ext cx="1219200" cy="495300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 cap="sq">
            <a:solidFill>
              <a:srgbClr val="3366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66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寒温带</a:t>
            </a:r>
          </a:p>
        </p:txBody>
      </p:sp>
      <p:sp>
        <p:nvSpPr>
          <p:cNvPr id="36893" name="AutoShape 29">
            <a:extLst>
              <a:ext uri="{FF2B5EF4-FFF2-40B4-BE49-F238E27FC236}">
                <a16:creationId xmlns:a16="http://schemas.microsoft.com/office/drawing/2014/main" id="{FEA9CFD6-3E6C-4020-BC4C-B0623CA53EA5}"/>
              </a:ext>
            </a:extLst>
          </p:cNvPr>
          <p:cNvSpPr>
            <a:spLocks/>
          </p:cNvSpPr>
          <p:nvPr/>
        </p:nvSpPr>
        <p:spPr bwMode="auto">
          <a:xfrm>
            <a:off x="2438400" y="1600200"/>
            <a:ext cx="152400" cy="2209800"/>
          </a:xfrm>
          <a:prstGeom prst="leftBrace">
            <a:avLst>
              <a:gd name="adj1" fmla="val 120833"/>
              <a:gd name="adj2" fmla="val 31032"/>
            </a:avLst>
          </a:prstGeom>
          <a:noFill/>
          <a:ln w="38100" cap="sq">
            <a:solidFill>
              <a:srgbClr val="33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36894" name="AutoShape 30">
            <a:extLst>
              <a:ext uri="{FF2B5EF4-FFF2-40B4-BE49-F238E27FC236}">
                <a16:creationId xmlns:a16="http://schemas.microsoft.com/office/drawing/2014/main" id="{3631E8DC-FC58-4C33-A447-3BF2EA466F20}"/>
              </a:ext>
            </a:extLst>
          </p:cNvPr>
          <p:cNvSpPr>
            <a:spLocks/>
          </p:cNvSpPr>
          <p:nvPr/>
        </p:nvSpPr>
        <p:spPr bwMode="auto">
          <a:xfrm>
            <a:off x="4267200" y="1447800"/>
            <a:ext cx="228600" cy="1524000"/>
          </a:xfrm>
          <a:prstGeom prst="leftBrace">
            <a:avLst>
              <a:gd name="adj1" fmla="val 55556"/>
              <a:gd name="adj2" fmla="val 16667"/>
            </a:avLst>
          </a:prstGeom>
          <a:noFill/>
          <a:ln w="38100" cap="sq">
            <a:solidFill>
              <a:srgbClr val="3366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36895" name="AutoShape 31">
            <a:extLst>
              <a:ext uri="{FF2B5EF4-FFF2-40B4-BE49-F238E27FC236}">
                <a16:creationId xmlns:a16="http://schemas.microsoft.com/office/drawing/2014/main" id="{579E95F8-6DDD-4B58-BE60-5E59C5C0F777}"/>
              </a:ext>
            </a:extLst>
          </p:cNvPr>
          <p:cNvSpPr>
            <a:spLocks/>
          </p:cNvSpPr>
          <p:nvPr/>
        </p:nvSpPr>
        <p:spPr bwMode="auto">
          <a:xfrm>
            <a:off x="5940425" y="1268413"/>
            <a:ext cx="284163" cy="1974850"/>
          </a:xfrm>
          <a:prstGeom prst="leftBrace">
            <a:avLst>
              <a:gd name="adj1" fmla="val 57914"/>
              <a:gd name="adj2" fmla="val 19213"/>
            </a:avLst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36896" name="Text Box 32">
            <a:extLst>
              <a:ext uri="{FF2B5EF4-FFF2-40B4-BE49-F238E27FC236}">
                <a16:creationId xmlns:a16="http://schemas.microsoft.com/office/drawing/2014/main" id="{3C41F326-28CC-4494-AFB0-2F1A89112E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483100"/>
            <a:ext cx="1524000" cy="495300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 cap="sq">
            <a:solidFill>
              <a:srgbClr val="3366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66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行政区划</a:t>
            </a:r>
          </a:p>
        </p:txBody>
      </p:sp>
      <p:grpSp>
        <p:nvGrpSpPr>
          <p:cNvPr id="2" name="Group 33">
            <a:extLst>
              <a:ext uri="{FF2B5EF4-FFF2-40B4-BE49-F238E27FC236}">
                <a16:creationId xmlns:a16="http://schemas.microsoft.com/office/drawing/2014/main" id="{4B36CA01-EC2F-4FC1-8E85-7F4092B0A218}"/>
              </a:ext>
            </a:extLst>
          </p:cNvPr>
          <p:cNvGrpSpPr>
            <a:grpSpLocks/>
          </p:cNvGrpSpPr>
          <p:nvPr/>
        </p:nvGrpSpPr>
        <p:grpSpPr bwMode="auto">
          <a:xfrm>
            <a:off x="2743200" y="4495800"/>
            <a:ext cx="5334000" cy="495300"/>
            <a:chOff x="1728" y="2696"/>
            <a:chExt cx="3360" cy="312"/>
          </a:xfrm>
        </p:grpSpPr>
        <p:sp>
          <p:nvSpPr>
            <p:cNvPr id="22560" name="Text Box 34">
              <a:extLst>
                <a:ext uri="{FF2B5EF4-FFF2-40B4-BE49-F238E27FC236}">
                  <a16:creationId xmlns:a16="http://schemas.microsoft.com/office/drawing/2014/main" id="{019F8AC6-47F9-40A2-B2A1-DF80E8E987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2696"/>
              <a:ext cx="960" cy="312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38100" cap="sq">
              <a:solidFill>
                <a:srgbClr val="336600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1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3366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1" charset="-122"/>
                  <a:cs typeface="+mn-cs"/>
                </a:rPr>
                <a:t>省</a:t>
              </a:r>
            </a:p>
          </p:txBody>
        </p:sp>
        <p:sp>
          <p:nvSpPr>
            <p:cNvPr id="22561" name="Text Box 35">
              <a:extLst>
                <a:ext uri="{FF2B5EF4-FFF2-40B4-BE49-F238E27FC236}">
                  <a16:creationId xmlns:a16="http://schemas.microsoft.com/office/drawing/2014/main" id="{381A501C-5AE3-447F-A0D5-26D280BAC1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8" y="2696"/>
              <a:ext cx="960" cy="312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38100" cap="sq">
              <a:solidFill>
                <a:srgbClr val="336600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1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3366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1" charset="-122"/>
                  <a:cs typeface="+mn-cs"/>
                </a:rPr>
                <a:t>自治区</a:t>
              </a:r>
            </a:p>
          </p:txBody>
        </p:sp>
        <p:sp>
          <p:nvSpPr>
            <p:cNvPr id="22562" name="Text Box 36">
              <a:extLst>
                <a:ext uri="{FF2B5EF4-FFF2-40B4-BE49-F238E27FC236}">
                  <a16:creationId xmlns:a16="http://schemas.microsoft.com/office/drawing/2014/main" id="{790BF19F-49B8-4798-B613-BC311D2A3E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8" y="2696"/>
              <a:ext cx="960" cy="312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38100" cap="sq">
              <a:solidFill>
                <a:srgbClr val="336600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1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3366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1" charset="-122"/>
                  <a:cs typeface="+mn-cs"/>
                </a:rPr>
                <a:t>直辖市</a:t>
              </a:r>
            </a:p>
          </p:txBody>
        </p:sp>
      </p:grpSp>
      <p:grpSp>
        <p:nvGrpSpPr>
          <p:cNvPr id="3" name="Group 37">
            <a:extLst>
              <a:ext uri="{FF2B5EF4-FFF2-40B4-BE49-F238E27FC236}">
                <a16:creationId xmlns:a16="http://schemas.microsoft.com/office/drawing/2014/main" id="{990B89E8-CE41-408F-97F3-BEE5ACC96C88}"/>
              </a:ext>
            </a:extLst>
          </p:cNvPr>
          <p:cNvGrpSpPr>
            <a:grpSpLocks/>
          </p:cNvGrpSpPr>
          <p:nvPr/>
        </p:nvGrpSpPr>
        <p:grpSpPr bwMode="auto">
          <a:xfrm>
            <a:off x="3657600" y="5257800"/>
            <a:ext cx="5181600" cy="495300"/>
            <a:chOff x="2304" y="3176"/>
            <a:chExt cx="3264" cy="312"/>
          </a:xfrm>
        </p:grpSpPr>
        <p:sp>
          <p:nvSpPr>
            <p:cNvPr id="22557" name="Text Box 38">
              <a:extLst>
                <a:ext uri="{FF2B5EF4-FFF2-40B4-BE49-F238E27FC236}">
                  <a16:creationId xmlns:a16="http://schemas.microsoft.com/office/drawing/2014/main" id="{A7AB44CC-5384-443C-9260-09EAC3425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4" y="3176"/>
              <a:ext cx="960" cy="312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38100" cap="sq">
              <a:solidFill>
                <a:srgbClr val="336600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1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3366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1" charset="-122"/>
                  <a:cs typeface="+mn-cs"/>
                </a:rPr>
                <a:t>县</a:t>
              </a:r>
            </a:p>
          </p:txBody>
        </p:sp>
        <p:sp>
          <p:nvSpPr>
            <p:cNvPr id="22558" name="Text Box 39">
              <a:extLst>
                <a:ext uri="{FF2B5EF4-FFF2-40B4-BE49-F238E27FC236}">
                  <a16:creationId xmlns:a16="http://schemas.microsoft.com/office/drawing/2014/main" id="{B90581C4-D700-4794-9BB3-33451CF788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6" y="3176"/>
              <a:ext cx="960" cy="312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38100" cap="sq">
              <a:solidFill>
                <a:srgbClr val="336600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1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3366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1" charset="-122"/>
                  <a:cs typeface="+mn-cs"/>
                </a:rPr>
                <a:t>自治县</a:t>
              </a:r>
            </a:p>
          </p:txBody>
        </p:sp>
        <p:sp>
          <p:nvSpPr>
            <p:cNvPr id="22559" name="Text Box 40">
              <a:extLst>
                <a:ext uri="{FF2B5EF4-FFF2-40B4-BE49-F238E27FC236}">
                  <a16:creationId xmlns:a16="http://schemas.microsoft.com/office/drawing/2014/main" id="{9AB282ED-BF0F-4A96-8C7F-1BCCE0BB4D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8" y="3176"/>
              <a:ext cx="960" cy="312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38100" cap="sq">
              <a:solidFill>
                <a:srgbClr val="336600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1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3366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1" charset="-122"/>
                  <a:cs typeface="+mn-cs"/>
                </a:rPr>
                <a:t>市</a:t>
              </a:r>
            </a:p>
          </p:txBody>
        </p:sp>
      </p:grpSp>
      <p:grpSp>
        <p:nvGrpSpPr>
          <p:cNvPr id="4" name="Group 41">
            <a:extLst>
              <a:ext uri="{FF2B5EF4-FFF2-40B4-BE49-F238E27FC236}">
                <a16:creationId xmlns:a16="http://schemas.microsoft.com/office/drawing/2014/main" id="{3D0159AF-58F0-44F7-9D5C-4BA8F36D37E1}"/>
              </a:ext>
            </a:extLst>
          </p:cNvPr>
          <p:cNvGrpSpPr>
            <a:grpSpLocks/>
          </p:cNvGrpSpPr>
          <p:nvPr/>
        </p:nvGrpSpPr>
        <p:grpSpPr bwMode="auto">
          <a:xfrm>
            <a:off x="4572000" y="5943600"/>
            <a:ext cx="3352800" cy="495300"/>
            <a:chOff x="2880" y="3608"/>
            <a:chExt cx="2112" cy="312"/>
          </a:xfrm>
        </p:grpSpPr>
        <p:sp>
          <p:nvSpPr>
            <p:cNvPr id="22555" name="Text Box 42">
              <a:extLst>
                <a:ext uri="{FF2B5EF4-FFF2-40B4-BE49-F238E27FC236}">
                  <a16:creationId xmlns:a16="http://schemas.microsoft.com/office/drawing/2014/main" id="{04D3BC33-F1FE-4493-AA88-8C8061D08B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" y="3608"/>
              <a:ext cx="960" cy="312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38100" cap="sq">
              <a:solidFill>
                <a:srgbClr val="336600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1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3366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1" charset="-122"/>
                  <a:cs typeface="+mn-cs"/>
                </a:rPr>
                <a:t>乡</a:t>
              </a:r>
            </a:p>
          </p:txBody>
        </p:sp>
        <p:sp>
          <p:nvSpPr>
            <p:cNvPr id="22556" name="Text Box 43">
              <a:extLst>
                <a:ext uri="{FF2B5EF4-FFF2-40B4-BE49-F238E27FC236}">
                  <a16:creationId xmlns:a16="http://schemas.microsoft.com/office/drawing/2014/main" id="{13ED39E7-D37B-4C45-BB79-D7680037E8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2" y="3608"/>
              <a:ext cx="960" cy="312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38100" cap="sq">
              <a:solidFill>
                <a:srgbClr val="336600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1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3366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1" charset="-122"/>
                  <a:cs typeface="+mn-cs"/>
                </a:rPr>
                <a:t>镇</a:t>
              </a:r>
            </a:p>
          </p:txBody>
        </p:sp>
      </p:grpSp>
      <p:grpSp>
        <p:nvGrpSpPr>
          <p:cNvPr id="5" name="Group 44">
            <a:extLst>
              <a:ext uri="{FF2B5EF4-FFF2-40B4-BE49-F238E27FC236}">
                <a16:creationId xmlns:a16="http://schemas.microsoft.com/office/drawing/2014/main" id="{4ABF4B1B-7892-4A8D-A375-FFFECE2D08D0}"/>
              </a:ext>
            </a:extLst>
          </p:cNvPr>
          <p:cNvGrpSpPr>
            <a:grpSpLocks/>
          </p:cNvGrpSpPr>
          <p:nvPr/>
        </p:nvGrpSpPr>
        <p:grpSpPr bwMode="auto">
          <a:xfrm>
            <a:off x="2209800" y="4559300"/>
            <a:ext cx="1981200" cy="1905000"/>
            <a:chOff x="1392" y="2928"/>
            <a:chExt cx="1248" cy="1200"/>
          </a:xfrm>
        </p:grpSpPr>
        <p:sp>
          <p:nvSpPr>
            <p:cNvPr id="22550" name="Line 45">
              <a:extLst>
                <a:ext uri="{FF2B5EF4-FFF2-40B4-BE49-F238E27FC236}">
                  <a16:creationId xmlns:a16="http://schemas.microsoft.com/office/drawing/2014/main" id="{DD7E92C8-85D2-454B-9495-AE48966B81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2" y="2928"/>
              <a:ext cx="0" cy="384"/>
            </a:xfrm>
            <a:prstGeom prst="line">
              <a:avLst/>
            </a:prstGeom>
            <a:noFill/>
            <a:ln w="38100" cap="sq">
              <a:solidFill>
                <a:srgbClr val="3366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endParaRPr>
            </a:p>
          </p:txBody>
        </p:sp>
        <p:sp>
          <p:nvSpPr>
            <p:cNvPr id="22551" name="Line 46">
              <a:extLst>
                <a:ext uri="{FF2B5EF4-FFF2-40B4-BE49-F238E27FC236}">
                  <a16:creationId xmlns:a16="http://schemas.microsoft.com/office/drawing/2014/main" id="{E75ED335-996A-464C-9571-F10DB46058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2" y="3312"/>
              <a:ext cx="672" cy="0"/>
            </a:xfrm>
            <a:prstGeom prst="line">
              <a:avLst/>
            </a:prstGeom>
            <a:noFill/>
            <a:ln w="38100" cap="sq">
              <a:solidFill>
                <a:srgbClr val="3366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endParaRPr>
            </a:p>
          </p:txBody>
        </p:sp>
        <p:sp>
          <p:nvSpPr>
            <p:cNvPr id="22552" name="Line 47">
              <a:extLst>
                <a:ext uri="{FF2B5EF4-FFF2-40B4-BE49-F238E27FC236}">
                  <a16:creationId xmlns:a16="http://schemas.microsoft.com/office/drawing/2014/main" id="{F1A2D90F-0A35-44AA-9949-1979D60BCC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4" y="3312"/>
              <a:ext cx="0" cy="432"/>
            </a:xfrm>
            <a:prstGeom prst="line">
              <a:avLst/>
            </a:prstGeom>
            <a:noFill/>
            <a:ln w="38100" cap="sq">
              <a:solidFill>
                <a:srgbClr val="3366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endParaRPr>
            </a:p>
          </p:txBody>
        </p:sp>
        <p:sp>
          <p:nvSpPr>
            <p:cNvPr id="22553" name="Line 48">
              <a:extLst>
                <a:ext uri="{FF2B5EF4-FFF2-40B4-BE49-F238E27FC236}">
                  <a16:creationId xmlns:a16="http://schemas.microsoft.com/office/drawing/2014/main" id="{B7A6AACF-81E9-466E-BA2B-9C61A6674D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4" y="3744"/>
              <a:ext cx="576" cy="0"/>
            </a:xfrm>
            <a:prstGeom prst="line">
              <a:avLst/>
            </a:prstGeom>
            <a:noFill/>
            <a:ln w="38100" cap="sq">
              <a:solidFill>
                <a:srgbClr val="3366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endParaRPr>
            </a:p>
          </p:txBody>
        </p:sp>
        <p:sp>
          <p:nvSpPr>
            <p:cNvPr id="22554" name="Line 49">
              <a:extLst>
                <a:ext uri="{FF2B5EF4-FFF2-40B4-BE49-F238E27FC236}">
                  <a16:creationId xmlns:a16="http://schemas.microsoft.com/office/drawing/2014/main" id="{7B47D898-2B15-4404-A70B-8C7CA35F82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40" y="3744"/>
              <a:ext cx="0" cy="384"/>
            </a:xfrm>
            <a:prstGeom prst="line">
              <a:avLst/>
            </a:prstGeom>
            <a:noFill/>
            <a:ln w="38100" cap="sq">
              <a:solidFill>
                <a:srgbClr val="3366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929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6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6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6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2" grpId="0" animBg="1" autoUpdateAnimBg="0"/>
      <p:bldP spid="36883" grpId="0" animBg="1" autoUpdateAnimBg="0"/>
      <p:bldP spid="36884" grpId="0" animBg="1" autoUpdateAnimBg="0"/>
      <p:bldP spid="36885" grpId="0" animBg="1" autoUpdateAnimBg="0"/>
      <p:bldP spid="36886" grpId="0" animBg="1" autoUpdateAnimBg="0"/>
      <p:bldP spid="36887" grpId="0" animBg="1" autoUpdateAnimBg="0"/>
      <p:bldP spid="36888" grpId="0" animBg="1" autoUpdateAnimBg="0"/>
      <p:bldP spid="36889" grpId="0" animBg="1" autoUpdateAnimBg="0"/>
      <p:bldP spid="36890" grpId="0" animBg="1" autoUpdateAnimBg="0"/>
      <p:bldP spid="36891" grpId="0" animBg="1" autoUpdateAnimBg="0"/>
      <p:bldP spid="36892" grpId="0" animBg="1" autoUpdateAnimBg="0"/>
      <p:bldP spid="36893" grpId="0" animBg="1"/>
      <p:bldP spid="36894" grpId="0" animBg="1"/>
      <p:bldP spid="36895" grpId="0" animBg="1"/>
      <p:bldP spid="36896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>
            <a:extLst>
              <a:ext uri="{FF2B5EF4-FFF2-40B4-BE49-F238E27FC236}">
                <a16:creationId xmlns:a16="http://schemas.microsoft.com/office/drawing/2014/main" id="{C906D90D-3ED5-4F5D-A6B6-C17475198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38200"/>
          </a:xfrm>
          <a:solidFill>
            <a:srgbClr val="FF0000"/>
          </a:solidFill>
        </p:spPr>
        <p:txBody>
          <a:bodyPr/>
          <a:lstStyle/>
          <a:p>
            <a:pPr>
              <a:defRPr/>
            </a:pPr>
            <a:r>
              <a:rPr lang="zh-CN" altLang="en-US" sz="5400" b="1" dirty="0">
                <a:latin typeface="微软雅黑" pitchFamily="34" charset="-122"/>
                <a:ea typeface="微软雅黑" pitchFamily="34" charset="-122"/>
              </a:rPr>
              <a:t>设问导读</a:t>
            </a:r>
            <a:r>
              <a:rPr lang="zh-CN" altLang="en-US" sz="4000" b="1" dirty="0">
                <a:latin typeface="+mn-ea"/>
                <a:ea typeface="+mn-ea"/>
              </a:rPr>
              <a:t>（任务一）</a:t>
            </a:r>
          </a:p>
        </p:txBody>
      </p:sp>
      <p:sp>
        <p:nvSpPr>
          <p:cNvPr id="23555" name="内容占位符 2">
            <a:extLst>
              <a:ext uri="{FF2B5EF4-FFF2-40B4-BE49-F238E27FC236}">
                <a16:creationId xmlns:a16="http://schemas.microsoft.com/office/drawing/2014/main" id="{485EC367-F72E-4878-B2C3-9F280DAB3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257800"/>
          </a:xfrm>
          <a:solidFill>
            <a:srgbClr val="00B0F0"/>
          </a:solidFill>
        </p:spPr>
        <p:txBody>
          <a:bodyPr/>
          <a:lstStyle/>
          <a:p>
            <a:r>
              <a:rPr lang="zh-CN" altLang="en-US" sz="2800"/>
              <a:t>地理区域可以划分为多种类型，如</a:t>
            </a:r>
            <a:r>
              <a:rPr lang="en-US" altLang="zh-CN" sz="2800"/>
              <a:t>___</a:t>
            </a:r>
            <a:r>
              <a:rPr lang="zh-CN" altLang="en-US" sz="2800"/>
              <a:t>、</a:t>
            </a:r>
            <a:r>
              <a:rPr lang="en-US" altLang="zh-CN" sz="2800"/>
              <a:t>___</a:t>
            </a:r>
            <a:r>
              <a:rPr lang="zh-CN" altLang="en-US" sz="2800"/>
              <a:t>和</a:t>
            </a:r>
            <a:r>
              <a:rPr lang="en-US" altLang="zh-CN" sz="2800"/>
              <a:t>____</a:t>
            </a:r>
            <a:r>
              <a:rPr lang="zh-CN" altLang="en-US" sz="2800"/>
              <a:t>等</a:t>
            </a:r>
            <a:endParaRPr lang="en-US" altLang="zh-CN" sz="2800"/>
          </a:p>
          <a:p>
            <a:r>
              <a:rPr lang="zh-CN" altLang="en-US" sz="2800"/>
              <a:t>依据</a:t>
            </a:r>
            <a:r>
              <a:rPr lang="en-US" altLang="zh-CN" sz="2800"/>
              <a:t>____</a:t>
            </a:r>
            <a:r>
              <a:rPr lang="zh-CN" altLang="en-US" sz="2800"/>
              <a:t>、</a:t>
            </a:r>
            <a:r>
              <a:rPr lang="en-US" altLang="zh-CN" sz="2800"/>
              <a:t>____</a:t>
            </a:r>
            <a:r>
              <a:rPr lang="zh-CN" altLang="en-US" sz="2800"/>
              <a:t>、</a:t>
            </a:r>
            <a:r>
              <a:rPr lang="en-US" altLang="zh-CN" sz="2800"/>
              <a:t>____</a:t>
            </a:r>
            <a:r>
              <a:rPr lang="zh-CN" altLang="en-US" sz="2800"/>
              <a:t>的特点，可将我国划分为</a:t>
            </a:r>
            <a:r>
              <a:rPr lang="en-US" altLang="zh-CN" sz="2800"/>
              <a:t>___</a:t>
            </a:r>
            <a:r>
              <a:rPr lang="zh-CN" altLang="en-US" sz="2800"/>
              <a:t>地区、</a:t>
            </a:r>
            <a:r>
              <a:rPr lang="en-US" altLang="zh-CN" sz="2800"/>
              <a:t>____</a:t>
            </a:r>
            <a:r>
              <a:rPr lang="zh-CN" altLang="en-US" sz="2800"/>
              <a:t>地区、</a:t>
            </a:r>
            <a:r>
              <a:rPr lang="en-US" altLang="zh-CN" sz="2800"/>
              <a:t>____</a:t>
            </a:r>
            <a:r>
              <a:rPr lang="zh-CN" altLang="en-US" sz="2800"/>
              <a:t>地区和</a:t>
            </a:r>
            <a:r>
              <a:rPr lang="en-US" altLang="zh-CN" sz="2800"/>
              <a:t>_____</a:t>
            </a:r>
            <a:r>
              <a:rPr lang="zh-CN" altLang="en-US" sz="2800"/>
              <a:t>地区</a:t>
            </a:r>
            <a:endParaRPr lang="en-US" altLang="zh-CN" sz="2800"/>
          </a:p>
          <a:p>
            <a:r>
              <a:rPr lang="zh-CN" altLang="en-US" sz="2800"/>
              <a:t>北方地区与南方地区的分界线大致与</a:t>
            </a:r>
            <a:r>
              <a:rPr lang="en-US" altLang="zh-CN" sz="2800"/>
              <a:t>______</a:t>
            </a:r>
            <a:r>
              <a:rPr lang="zh-CN" altLang="en-US" sz="2800"/>
              <a:t>一线一致，确定的主导因素是</a:t>
            </a:r>
            <a:r>
              <a:rPr lang="en-US" altLang="zh-CN" sz="2800"/>
              <a:t>___</a:t>
            </a:r>
          </a:p>
          <a:p>
            <a:r>
              <a:rPr lang="zh-CN" altLang="en-US" sz="2800"/>
              <a:t>西北地区与北方地区的分界线大致与</a:t>
            </a:r>
            <a:r>
              <a:rPr lang="en-US" altLang="zh-CN" sz="2800"/>
              <a:t>____</a:t>
            </a:r>
            <a:r>
              <a:rPr lang="zh-CN" altLang="en-US" sz="2800"/>
              <a:t>毫米等降水量线一致，确定的主导因素是</a:t>
            </a:r>
            <a:r>
              <a:rPr lang="en-US" altLang="zh-CN" sz="2800"/>
              <a:t>____</a:t>
            </a:r>
          </a:p>
          <a:p>
            <a:r>
              <a:rPr lang="zh-CN" altLang="en-US" sz="2800"/>
              <a:t>青藏地区与西北地区、北方地区、南方地区的分界线大致与第</a:t>
            </a:r>
            <a:r>
              <a:rPr lang="en-US" altLang="zh-CN" sz="2800"/>
              <a:t>__</a:t>
            </a:r>
            <a:r>
              <a:rPr lang="zh-CN" altLang="en-US" sz="2800"/>
              <a:t>、</a:t>
            </a:r>
            <a:r>
              <a:rPr lang="en-US" altLang="zh-CN" sz="2800"/>
              <a:t>__</a:t>
            </a:r>
            <a:r>
              <a:rPr lang="zh-CN" altLang="en-US" sz="2800"/>
              <a:t>级阶梯分界线一致，确定的主导因素是</a:t>
            </a:r>
            <a:r>
              <a:rPr lang="en-US" altLang="zh-CN" sz="2800"/>
              <a:t>____</a:t>
            </a:r>
          </a:p>
          <a:p>
            <a:pPr>
              <a:buFontTx/>
              <a:buNone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4031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4B772C33-13FC-4AE1-8499-F62D6F7EBD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676400"/>
            <a:ext cx="8382000" cy="4832350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1.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rPr>
              <a:t>我国地势三级阶梯的分界线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/>
              <a:ea typeface="宋体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/>
              <a:ea typeface="宋体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Times New Roman" pitchFamily="18" charset="0"/>
              </a:rPr>
              <a:t>2.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Times New Roman" pitchFamily="18" charset="0"/>
              </a:rPr>
              <a:t>我国一月平均气温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Times New Roman" pitchFamily="18" charset="0"/>
              </a:rPr>
              <a:t>0℃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Times New Roman" pitchFamily="18" charset="0"/>
              </a:rPr>
              <a:t>等温线、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Times New Roman" pitchFamily="18" charset="0"/>
              </a:rPr>
              <a:t>800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Times New Roman" pitchFamily="18" charset="0"/>
              </a:rPr>
              <a:t>毫米、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Times New Roman" pitchFamily="18" charset="0"/>
              </a:rPr>
              <a:t>400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Times New Roman" pitchFamily="18" charset="0"/>
              </a:rPr>
              <a:t>毫米年等降水量线大致经过的地区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/>
              <a:ea typeface="宋体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/>
              <a:ea typeface="宋体"/>
              <a:cs typeface="+mn-cs"/>
            </a:endParaRPr>
          </a:p>
        </p:txBody>
      </p:sp>
      <p:sp>
        <p:nvSpPr>
          <p:cNvPr id="6147" name="标题 6">
            <a:extLst>
              <a:ext uri="{FF2B5EF4-FFF2-40B4-BE49-F238E27FC236}">
                <a16:creationId xmlns:a16="http://schemas.microsoft.com/office/drawing/2014/main" id="{8C2DA28E-8D86-4A46-A628-CFC4D43D4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8600"/>
            <a:ext cx="8382000" cy="1143000"/>
          </a:xfrm>
          <a:solidFill>
            <a:srgbClr val="FF0000"/>
          </a:solidFill>
        </p:spPr>
        <p:txBody>
          <a:bodyPr/>
          <a:lstStyle/>
          <a:p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</a:rPr>
              <a:t>温故互查</a:t>
            </a:r>
          </a:p>
        </p:txBody>
      </p:sp>
    </p:spTree>
    <p:extLst>
      <p:ext uri="{BB962C8B-B14F-4D97-AF65-F5344CB8AC3E}">
        <p14:creationId xmlns:p14="http://schemas.microsoft.com/office/powerpoint/2010/main" val="1209813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中国区域地理示意图">
            <a:extLst>
              <a:ext uri="{FF2B5EF4-FFF2-40B4-BE49-F238E27FC236}">
                <a16:creationId xmlns:a16="http://schemas.microsoft.com/office/drawing/2014/main" id="{45D6FF13-2A19-4ACC-BBB0-9D17FE1A84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95400"/>
            <a:ext cx="57150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 descr="复件 中国的年降水量">
            <a:extLst>
              <a:ext uri="{FF2B5EF4-FFF2-40B4-BE49-F238E27FC236}">
                <a16:creationId xmlns:a16="http://schemas.microsoft.com/office/drawing/2014/main" id="{631CDDA4-8196-4977-85E4-7D1F2EDF31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059238"/>
            <a:ext cx="3124200" cy="264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4" descr="复件 中国一月平均气温分布图">
            <a:extLst>
              <a:ext uri="{FF2B5EF4-FFF2-40B4-BE49-F238E27FC236}">
                <a16:creationId xmlns:a16="http://schemas.microsoft.com/office/drawing/2014/main" id="{93F26B55-DC05-489E-ABF9-F0C57A495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143000"/>
            <a:ext cx="3124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 Box 6">
            <a:extLst>
              <a:ext uri="{FF2B5EF4-FFF2-40B4-BE49-F238E27FC236}">
                <a16:creationId xmlns:a16="http://schemas.microsoft.com/office/drawing/2014/main" id="{F6E0792E-2FA8-4A7C-9A24-5AA0F2FE3B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228600"/>
            <a:ext cx="2514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疑点分析</a:t>
            </a:r>
          </a:p>
        </p:txBody>
      </p:sp>
      <p:sp>
        <p:nvSpPr>
          <p:cNvPr id="24582" name="Rectangle 7">
            <a:extLst>
              <a:ext uri="{FF2B5EF4-FFF2-40B4-BE49-F238E27FC236}">
                <a16:creationId xmlns:a16="http://schemas.microsoft.com/office/drawing/2014/main" id="{E1D5AD8B-7C11-458F-B15D-A93058B65B9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0"/>
            <a:ext cx="8839200" cy="1219200"/>
          </a:xfrm>
          <a:noFill/>
        </p:spPr>
        <p:txBody>
          <a:bodyPr anchor="b"/>
          <a:lstStyle/>
          <a:p>
            <a:pPr algn="l"/>
            <a:r>
              <a:rPr lang="zh-CN" altLang="en-US" sz="2400" b="1"/>
              <a:t>			</a:t>
            </a:r>
            <a:br>
              <a:rPr lang="zh-CN" altLang="en-US" sz="2400" b="1"/>
            </a:br>
            <a:r>
              <a:rPr lang="zh-CN" altLang="en-US" sz="2400" b="1"/>
              <a:t>为什么说秦岭</a:t>
            </a:r>
            <a:r>
              <a:rPr lang="en-US" altLang="zh-CN" sz="2400" b="1"/>
              <a:t>—</a:t>
            </a:r>
            <a:r>
              <a:rPr lang="zh-CN" altLang="en-US" sz="2400" b="1"/>
              <a:t>淮河一线是我国一条重要的自然地理分界线</a:t>
            </a:r>
            <a:r>
              <a:rPr lang="en-US" altLang="zh-CN" sz="2400" b="1"/>
              <a:t>?</a:t>
            </a:r>
          </a:p>
        </p:txBody>
      </p:sp>
      <p:sp>
        <p:nvSpPr>
          <p:cNvPr id="29704" name="Rectangle 8">
            <a:extLst>
              <a:ext uri="{FF2B5EF4-FFF2-40B4-BE49-F238E27FC236}">
                <a16:creationId xmlns:a16="http://schemas.microsoft.com/office/drawing/2014/main" id="{2C22FBEE-320F-4E97-8033-2BF829C993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4267200"/>
            <a:ext cx="1371600" cy="381000"/>
          </a:xfrm>
          <a:prstGeom prst="rect">
            <a:avLst/>
          </a:prstGeom>
          <a:noFill/>
          <a:ln w="5715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32830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4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tuc1045">
            <a:extLst>
              <a:ext uri="{FF2B5EF4-FFF2-40B4-BE49-F238E27FC236}">
                <a16:creationId xmlns:a16="http://schemas.microsoft.com/office/drawing/2014/main" id="{821B2708-349A-41F9-A8C5-06C4E757C8C8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95250"/>
            <a:ext cx="9144000" cy="7488238"/>
          </a:xfrm>
          <a:noFill/>
        </p:spPr>
      </p:pic>
      <p:sp>
        <p:nvSpPr>
          <p:cNvPr id="25603" name="Freeform 3">
            <a:extLst>
              <a:ext uri="{FF2B5EF4-FFF2-40B4-BE49-F238E27FC236}">
                <a16:creationId xmlns:a16="http://schemas.microsoft.com/office/drawing/2014/main" id="{771C1523-1D9A-4C62-B4A4-E3675DEEB08A}"/>
              </a:ext>
            </a:extLst>
          </p:cNvPr>
          <p:cNvSpPr>
            <a:spLocks/>
          </p:cNvSpPr>
          <p:nvPr/>
        </p:nvSpPr>
        <p:spPr bwMode="auto">
          <a:xfrm>
            <a:off x="4727575" y="-46038"/>
            <a:ext cx="4202113" cy="4159251"/>
          </a:xfrm>
          <a:custGeom>
            <a:avLst/>
            <a:gdLst>
              <a:gd name="T0" fmla="*/ 2147483647 w 2647"/>
              <a:gd name="T1" fmla="*/ 2147483647 h 2623"/>
              <a:gd name="T2" fmla="*/ 2147483647 w 2647"/>
              <a:gd name="T3" fmla="*/ 2147483647 h 2623"/>
              <a:gd name="T4" fmla="*/ 2147483647 w 2647"/>
              <a:gd name="T5" fmla="*/ 2147483647 h 2623"/>
              <a:gd name="T6" fmla="*/ 2147483647 w 2647"/>
              <a:gd name="T7" fmla="*/ 2147483647 h 2623"/>
              <a:gd name="T8" fmla="*/ 2147483647 w 2647"/>
              <a:gd name="T9" fmla="*/ 2147483647 h 2623"/>
              <a:gd name="T10" fmla="*/ 2147483647 w 2647"/>
              <a:gd name="T11" fmla="*/ 2147483647 h 2623"/>
              <a:gd name="T12" fmla="*/ 2147483647 w 2647"/>
              <a:gd name="T13" fmla="*/ 2147483647 h 2623"/>
              <a:gd name="T14" fmla="*/ 2147483647 w 2647"/>
              <a:gd name="T15" fmla="*/ 2147483647 h 2623"/>
              <a:gd name="T16" fmla="*/ 2147483647 w 2647"/>
              <a:gd name="T17" fmla="*/ 2147483647 h 2623"/>
              <a:gd name="T18" fmla="*/ 2147483647 w 2647"/>
              <a:gd name="T19" fmla="*/ 2147483647 h 2623"/>
              <a:gd name="T20" fmla="*/ 2147483647 w 2647"/>
              <a:gd name="T21" fmla="*/ 2147483647 h 2623"/>
              <a:gd name="T22" fmla="*/ 2147483647 w 2647"/>
              <a:gd name="T23" fmla="*/ 2147483647 h 2623"/>
              <a:gd name="T24" fmla="*/ 2147483647 w 2647"/>
              <a:gd name="T25" fmla="*/ 2147483647 h 2623"/>
              <a:gd name="T26" fmla="*/ 2147483647 w 2647"/>
              <a:gd name="T27" fmla="*/ 2147483647 h 2623"/>
              <a:gd name="T28" fmla="*/ 2147483647 w 2647"/>
              <a:gd name="T29" fmla="*/ 2147483647 h 2623"/>
              <a:gd name="T30" fmla="*/ 2147483647 w 2647"/>
              <a:gd name="T31" fmla="*/ 2147483647 h 2623"/>
              <a:gd name="T32" fmla="*/ 2147483647 w 2647"/>
              <a:gd name="T33" fmla="*/ 2147483647 h 2623"/>
              <a:gd name="T34" fmla="*/ 2147483647 w 2647"/>
              <a:gd name="T35" fmla="*/ 2147483647 h 2623"/>
              <a:gd name="T36" fmla="*/ 2147483647 w 2647"/>
              <a:gd name="T37" fmla="*/ 2147483647 h 2623"/>
              <a:gd name="T38" fmla="*/ 2147483647 w 2647"/>
              <a:gd name="T39" fmla="*/ 2147483647 h 2623"/>
              <a:gd name="T40" fmla="*/ 2147483647 w 2647"/>
              <a:gd name="T41" fmla="*/ 2147483647 h 2623"/>
              <a:gd name="T42" fmla="*/ 2147483647 w 2647"/>
              <a:gd name="T43" fmla="*/ 2147483647 h 2623"/>
              <a:gd name="T44" fmla="*/ 2147483647 w 2647"/>
              <a:gd name="T45" fmla="*/ 2147483647 h 2623"/>
              <a:gd name="T46" fmla="*/ 2147483647 w 2647"/>
              <a:gd name="T47" fmla="*/ 2147483647 h 2623"/>
              <a:gd name="T48" fmla="*/ 2147483647 w 2647"/>
              <a:gd name="T49" fmla="*/ 2147483647 h 2623"/>
              <a:gd name="T50" fmla="*/ 2147483647 w 2647"/>
              <a:gd name="T51" fmla="*/ 2147483647 h 2623"/>
              <a:gd name="T52" fmla="*/ 2147483647 w 2647"/>
              <a:gd name="T53" fmla="*/ 2147483647 h 2623"/>
              <a:gd name="T54" fmla="*/ 2147483647 w 2647"/>
              <a:gd name="T55" fmla="*/ 2147483647 h 2623"/>
              <a:gd name="T56" fmla="*/ 2147483647 w 2647"/>
              <a:gd name="T57" fmla="*/ 2147483647 h 2623"/>
              <a:gd name="T58" fmla="*/ 2147483647 w 2647"/>
              <a:gd name="T59" fmla="*/ 2147483647 h 2623"/>
              <a:gd name="T60" fmla="*/ 2147483647 w 2647"/>
              <a:gd name="T61" fmla="*/ 2147483647 h 2623"/>
              <a:gd name="T62" fmla="*/ 2147483647 w 2647"/>
              <a:gd name="T63" fmla="*/ 2147483647 h 2623"/>
              <a:gd name="T64" fmla="*/ 2147483647 w 2647"/>
              <a:gd name="T65" fmla="*/ 2147483647 h 2623"/>
              <a:gd name="T66" fmla="*/ 2147483647 w 2647"/>
              <a:gd name="T67" fmla="*/ 2147483647 h 2623"/>
              <a:gd name="T68" fmla="*/ 2147483647 w 2647"/>
              <a:gd name="T69" fmla="*/ 2147483647 h 2623"/>
              <a:gd name="T70" fmla="*/ 2147483647 w 2647"/>
              <a:gd name="T71" fmla="*/ 2147483647 h 2623"/>
              <a:gd name="T72" fmla="*/ 2147483647 w 2647"/>
              <a:gd name="T73" fmla="*/ 2147483647 h 2623"/>
              <a:gd name="T74" fmla="*/ 2147483647 w 2647"/>
              <a:gd name="T75" fmla="*/ 2147483647 h 2623"/>
              <a:gd name="T76" fmla="*/ 2147483647 w 2647"/>
              <a:gd name="T77" fmla="*/ 2147483647 h 2623"/>
              <a:gd name="T78" fmla="*/ 2147483647 w 2647"/>
              <a:gd name="T79" fmla="*/ 2147483647 h 2623"/>
              <a:gd name="T80" fmla="*/ 2147483647 w 2647"/>
              <a:gd name="T81" fmla="*/ 2147483647 h 2623"/>
              <a:gd name="T82" fmla="*/ 2147483647 w 2647"/>
              <a:gd name="T83" fmla="*/ 2147483647 h 2623"/>
              <a:gd name="T84" fmla="*/ 2147483647 w 2647"/>
              <a:gd name="T85" fmla="*/ 2147483647 h 2623"/>
              <a:gd name="T86" fmla="*/ 2147483647 w 2647"/>
              <a:gd name="T87" fmla="*/ 2147483647 h 2623"/>
              <a:gd name="T88" fmla="*/ 2147483647 w 2647"/>
              <a:gd name="T89" fmla="*/ 2147483647 h 2623"/>
              <a:gd name="T90" fmla="*/ 2147483647 w 2647"/>
              <a:gd name="T91" fmla="*/ 2147483647 h 2623"/>
              <a:gd name="T92" fmla="*/ 2147483647 w 2647"/>
              <a:gd name="T93" fmla="*/ 2147483647 h 2623"/>
              <a:gd name="T94" fmla="*/ 2147483647 w 2647"/>
              <a:gd name="T95" fmla="*/ 2147483647 h 2623"/>
              <a:gd name="T96" fmla="*/ 2147483647 w 2647"/>
              <a:gd name="T97" fmla="*/ 2147483647 h 2623"/>
              <a:gd name="T98" fmla="*/ 2147483647 w 2647"/>
              <a:gd name="T99" fmla="*/ 2147483647 h 2623"/>
              <a:gd name="T100" fmla="*/ 2147483647 w 2647"/>
              <a:gd name="T101" fmla="*/ 2147483647 h 2623"/>
              <a:gd name="T102" fmla="*/ 2147483647 w 2647"/>
              <a:gd name="T103" fmla="*/ 2147483647 h 2623"/>
              <a:gd name="T104" fmla="*/ 2147483647 w 2647"/>
              <a:gd name="T105" fmla="*/ 2147483647 h 2623"/>
              <a:gd name="T106" fmla="*/ 2147483647 w 2647"/>
              <a:gd name="T107" fmla="*/ 2147483647 h 262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47"/>
              <a:gd name="T163" fmla="*/ 0 h 2623"/>
              <a:gd name="T164" fmla="*/ 2647 w 2647"/>
              <a:gd name="T165" fmla="*/ 2623 h 2623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47" h="2623">
                <a:moveTo>
                  <a:pt x="1308" y="423"/>
                </a:moveTo>
                <a:cubicBezTo>
                  <a:pt x="1308" y="468"/>
                  <a:pt x="1376" y="454"/>
                  <a:pt x="1399" y="514"/>
                </a:cubicBezTo>
                <a:cubicBezTo>
                  <a:pt x="1422" y="574"/>
                  <a:pt x="1421" y="733"/>
                  <a:pt x="1444" y="786"/>
                </a:cubicBezTo>
                <a:cubicBezTo>
                  <a:pt x="1467" y="839"/>
                  <a:pt x="1505" y="838"/>
                  <a:pt x="1535" y="831"/>
                </a:cubicBezTo>
                <a:cubicBezTo>
                  <a:pt x="1565" y="824"/>
                  <a:pt x="1596" y="756"/>
                  <a:pt x="1626" y="741"/>
                </a:cubicBezTo>
                <a:cubicBezTo>
                  <a:pt x="1656" y="726"/>
                  <a:pt x="1709" y="718"/>
                  <a:pt x="1716" y="741"/>
                </a:cubicBezTo>
                <a:cubicBezTo>
                  <a:pt x="1723" y="764"/>
                  <a:pt x="1678" y="809"/>
                  <a:pt x="1671" y="877"/>
                </a:cubicBezTo>
                <a:cubicBezTo>
                  <a:pt x="1664" y="945"/>
                  <a:pt x="1678" y="1081"/>
                  <a:pt x="1671" y="1149"/>
                </a:cubicBezTo>
                <a:cubicBezTo>
                  <a:pt x="1664" y="1217"/>
                  <a:pt x="1694" y="1224"/>
                  <a:pt x="1626" y="1285"/>
                </a:cubicBezTo>
                <a:cubicBezTo>
                  <a:pt x="1558" y="1346"/>
                  <a:pt x="1384" y="1444"/>
                  <a:pt x="1263" y="1512"/>
                </a:cubicBezTo>
                <a:cubicBezTo>
                  <a:pt x="1142" y="1580"/>
                  <a:pt x="983" y="1648"/>
                  <a:pt x="900" y="1693"/>
                </a:cubicBezTo>
                <a:cubicBezTo>
                  <a:pt x="817" y="1738"/>
                  <a:pt x="817" y="1754"/>
                  <a:pt x="764" y="1784"/>
                </a:cubicBezTo>
                <a:cubicBezTo>
                  <a:pt x="711" y="1814"/>
                  <a:pt x="635" y="1844"/>
                  <a:pt x="582" y="1874"/>
                </a:cubicBezTo>
                <a:cubicBezTo>
                  <a:pt x="529" y="1904"/>
                  <a:pt x="514" y="1935"/>
                  <a:pt x="446" y="1965"/>
                </a:cubicBezTo>
                <a:cubicBezTo>
                  <a:pt x="378" y="1995"/>
                  <a:pt x="242" y="2041"/>
                  <a:pt x="174" y="2056"/>
                </a:cubicBezTo>
                <a:cubicBezTo>
                  <a:pt x="106" y="2071"/>
                  <a:pt x="53" y="2033"/>
                  <a:pt x="38" y="2056"/>
                </a:cubicBezTo>
                <a:cubicBezTo>
                  <a:pt x="23" y="2079"/>
                  <a:pt x="68" y="2147"/>
                  <a:pt x="83" y="2192"/>
                </a:cubicBezTo>
                <a:cubicBezTo>
                  <a:pt x="98" y="2237"/>
                  <a:pt x="121" y="2283"/>
                  <a:pt x="129" y="2328"/>
                </a:cubicBezTo>
                <a:cubicBezTo>
                  <a:pt x="137" y="2373"/>
                  <a:pt x="122" y="2419"/>
                  <a:pt x="129" y="2464"/>
                </a:cubicBezTo>
                <a:cubicBezTo>
                  <a:pt x="136" y="2509"/>
                  <a:pt x="0" y="2577"/>
                  <a:pt x="174" y="2600"/>
                </a:cubicBezTo>
                <a:cubicBezTo>
                  <a:pt x="348" y="2623"/>
                  <a:pt x="975" y="2608"/>
                  <a:pt x="1172" y="2600"/>
                </a:cubicBezTo>
                <a:cubicBezTo>
                  <a:pt x="1369" y="2592"/>
                  <a:pt x="1256" y="2600"/>
                  <a:pt x="1354" y="2555"/>
                </a:cubicBezTo>
                <a:cubicBezTo>
                  <a:pt x="1452" y="2510"/>
                  <a:pt x="1717" y="2381"/>
                  <a:pt x="1762" y="2328"/>
                </a:cubicBezTo>
                <a:cubicBezTo>
                  <a:pt x="1807" y="2275"/>
                  <a:pt x="1641" y="2275"/>
                  <a:pt x="1626" y="2237"/>
                </a:cubicBezTo>
                <a:cubicBezTo>
                  <a:pt x="1611" y="2199"/>
                  <a:pt x="1626" y="2146"/>
                  <a:pt x="1671" y="2101"/>
                </a:cubicBezTo>
                <a:cubicBezTo>
                  <a:pt x="1716" y="2056"/>
                  <a:pt x="1860" y="2010"/>
                  <a:pt x="1898" y="1965"/>
                </a:cubicBezTo>
                <a:cubicBezTo>
                  <a:pt x="1936" y="1920"/>
                  <a:pt x="1928" y="1844"/>
                  <a:pt x="1898" y="1829"/>
                </a:cubicBezTo>
                <a:cubicBezTo>
                  <a:pt x="1868" y="1814"/>
                  <a:pt x="1761" y="1851"/>
                  <a:pt x="1716" y="1874"/>
                </a:cubicBezTo>
                <a:cubicBezTo>
                  <a:pt x="1671" y="1897"/>
                  <a:pt x="1656" y="1965"/>
                  <a:pt x="1626" y="1965"/>
                </a:cubicBezTo>
                <a:cubicBezTo>
                  <a:pt x="1596" y="1965"/>
                  <a:pt x="1565" y="1881"/>
                  <a:pt x="1535" y="1874"/>
                </a:cubicBezTo>
                <a:cubicBezTo>
                  <a:pt x="1505" y="1867"/>
                  <a:pt x="1467" y="1935"/>
                  <a:pt x="1444" y="1920"/>
                </a:cubicBezTo>
                <a:cubicBezTo>
                  <a:pt x="1421" y="1905"/>
                  <a:pt x="1384" y="1814"/>
                  <a:pt x="1399" y="1784"/>
                </a:cubicBezTo>
                <a:cubicBezTo>
                  <a:pt x="1414" y="1754"/>
                  <a:pt x="1475" y="1791"/>
                  <a:pt x="1535" y="1738"/>
                </a:cubicBezTo>
                <a:cubicBezTo>
                  <a:pt x="1595" y="1685"/>
                  <a:pt x="1724" y="1481"/>
                  <a:pt x="1762" y="1466"/>
                </a:cubicBezTo>
                <a:cubicBezTo>
                  <a:pt x="1800" y="1451"/>
                  <a:pt x="1770" y="1603"/>
                  <a:pt x="1762" y="1648"/>
                </a:cubicBezTo>
                <a:cubicBezTo>
                  <a:pt x="1754" y="1693"/>
                  <a:pt x="1678" y="1753"/>
                  <a:pt x="1716" y="1738"/>
                </a:cubicBezTo>
                <a:cubicBezTo>
                  <a:pt x="1754" y="1723"/>
                  <a:pt x="1921" y="1632"/>
                  <a:pt x="1989" y="1557"/>
                </a:cubicBezTo>
                <a:cubicBezTo>
                  <a:pt x="2057" y="1482"/>
                  <a:pt x="2087" y="1330"/>
                  <a:pt x="2125" y="1285"/>
                </a:cubicBezTo>
                <a:cubicBezTo>
                  <a:pt x="2163" y="1240"/>
                  <a:pt x="2192" y="1300"/>
                  <a:pt x="2215" y="1285"/>
                </a:cubicBezTo>
                <a:cubicBezTo>
                  <a:pt x="2238" y="1270"/>
                  <a:pt x="2238" y="1217"/>
                  <a:pt x="2261" y="1194"/>
                </a:cubicBezTo>
                <a:cubicBezTo>
                  <a:pt x="2284" y="1171"/>
                  <a:pt x="2328" y="1172"/>
                  <a:pt x="2351" y="1149"/>
                </a:cubicBezTo>
                <a:cubicBezTo>
                  <a:pt x="2374" y="1126"/>
                  <a:pt x="2374" y="1058"/>
                  <a:pt x="2397" y="1058"/>
                </a:cubicBezTo>
                <a:cubicBezTo>
                  <a:pt x="2420" y="1058"/>
                  <a:pt x="2480" y="1194"/>
                  <a:pt x="2487" y="1149"/>
                </a:cubicBezTo>
                <a:cubicBezTo>
                  <a:pt x="2494" y="1104"/>
                  <a:pt x="2434" y="846"/>
                  <a:pt x="2442" y="786"/>
                </a:cubicBezTo>
                <a:cubicBezTo>
                  <a:pt x="2450" y="726"/>
                  <a:pt x="2503" y="862"/>
                  <a:pt x="2533" y="786"/>
                </a:cubicBezTo>
                <a:cubicBezTo>
                  <a:pt x="2563" y="710"/>
                  <a:pt x="2647" y="377"/>
                  <a:pt x="2624" y="332"/>
                </a:cubicBezTo>
                <a:cubicBezTo>
                  <a:pt x="2601" y="287"/>
                  <a:pt x="2473" y="506"/>
                  <a:pt x="2397" y="514"/>
                </a:cubicBezTo>
                <a:cubicBezTo>
                  <a:pt x="2321" y="522"/>
                  <a:pt x="2230" y="401"/>
                  <a:pt x="2170" y="378"/>
                </a:cubicBezTo>
                <a:cubicBezTo>
                  <a:pt x="2110" y="355"/>
                  <a:pt x="2094" y="431"/>
                  <a:pt x="2034" y="378"/>
                </a:cubicBezTo>
                <a:cubicBezTo>
                  <a:pt x="1974" y="325"/>
                  <a:pt x="1883" y="120"/>
                  <a:pt x="1807" y="60"/>
                </a:cubicBezTo>
                <a:cubicBezTo>
                  <a:pt x="1731" y="0"/>
                  <a:pt x="1663" y="0"/>
                  <a:pt x="1580" y="15"/>
                </a:cubicBezTo>
                <a:cubicBezTo>
                  <a:pt x="1497" y="30"/>
                  <a:pt x="1338" y="113"/>
                  <a:pt x="1308" y="151"/>
                </a:cubicBezTo>
                <a:cubicBezTo>
                  <a:pt x="1278" y="189"/>
                  <a:pt x="1406" y="197"/>
                  <a:pt x="1399" y="242"/>
                </a:cubicBezTo>
                <a:cubicBezTo>
                  <a:pt x="1392" y="287"/>
                  <a:pt x="1308" y="378"/>
                  <a:pt x="1308" y="423"/>
                </a:cubicBezTo>
                <a:close/>
              </a:path>
            </a:pathLst>
          </a:custGeom>
          <a:solidFill>
            <a:schemeClr val="tx2"/>
          </a:solidFill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25604" name="Freeform 4">
            <a:extLst>
              <a:ext uri="{FF2B5EF4-FFF2-40B4-BE49-F238E27FC236}">
                <a16:creationId xmlns:a16="http://schemas.microsoft.com/office/drawing/2014/main" id="{4F6AA000-542A-4D35-A805-E20C4950B0EC}"/>
              </a:ext>
            </a:extLst>
          </p:cNvPr>
          <p:cNvSpPr>
            <a:spLocks/>
          </p:cNvSpPr>
          <p:nvPr/>
        </p:nvSpPr>
        <p:spPr bwMode="auto">
          <a:xfrm>
            <a:off x="444500" y="608013"/>
            <a:ext cx="7043738" cy="2687637"/>
          </a:xfrm>
          <a:custGeom>
            <a:avLst/>
            <a:gdLst>
              <a:gd name="T0" fmla="*/ 2147483647 w 4437"/>
              <a:gd name="T1" fmla="*/ 2147483647 h 1693"/>
              <a:gd name="T2" fmla="*/ 2147483647 w 4437"/>
              <a:gd name="T3" fmla="*/ 2147483647 h 1693"/>
              <a:gd name="T4" fmla="*/ 2147483647 w 4437"/>
              <a:gd name="T5" fmla="*/ 2147483647 h 1693"/>
              <a:gd name="T6" fmla="*/ 2147483647 w 4437"/>
              <a:gd name="T7" fmla="*/ 2147483647 h 1693"/>
              <a:gd name="T8" fmla="*/ 2147483647 w 4437"/>
              <a:gd name="T9" fmla="*/ 2147483647 h 1693"/>
              <a:gd name="T10" fmla="*/ 2147483647 w 4437"/>
              <a:gd name="T11" fmla="*/ 2147483647 h 1693"/>
              <a:gd name="T12" fmla="*/ 2147483647 w 4437"/>
              <a:gd name="T13" fmla="*/ 2147483647 h 1693"/>
              <a:gd name="T14" fmla="*/ 2147483647 w 4437"/>
              <a:gd name="T15" fmla="*/ 2147483647 h 1693"/>
              <a:gd name="T16" fmla="*/ 2147483647 w 4437"/>
              <a:gd name="T17" fmla="*/ 2147483647 h 1693"/>
              <a:gd name="T18" fmla="*/ 2147483647 w 4437"/>
              <a:gd name="T19" fmla="*/ 2147483647 h 1693"/>
              <a:gd name="T20" fmla="*/ 2147483647 w 4437"/>
              <a:gd name="T21" fmla="*/ 2147483647 h 1693"/>
              <a:gd name="T22" fmla="*/ 2147483647 w 4437"/>
              <a:gd name="T23" fmla="*/ 2147483647 h 1693"/>
              <a:gd name="T24" fmla="*/ 2147483647 w 4437"/>
              <a:gd name="T25" fmla="*/ 2147483647 h 1693"/>
              <a:gd name="T26" fmla="*/ 2147483647 w 4437"/>
              <a:gd name="T27" fmla="*/ 2147483647 h 1693"/>
              <a:gd name="T28" fmla="*/ 2147483647 w 4437"/>
              <a:gd name="T29" fmla="*/ 2147483647 h 1693"/>
              <a:gd name="T30" fmla="*/ 2147483647 w 4437"/>
              <a:gd name="T31" fmla="*/ 2147483647 h 1693"/>
              <a:gd name="T32" fmla="*/ 2147483647 w 4437"/>
              <a:gd name="T33" fmla="*/ 2147483647 h 1693"/>
              <a:gd name="T34" fmla="*/ 2147483647 w 4437"/>
              <a:gd name="T35" fmla="*/ 2147483647 h 1693"/>
              <a:gd name="T36" fmla="*/ 2147483647 w 4437"/>
              <a:gd name="T37" fmla="*/ 2147483647 h 1693"/>
              <a:gd name="T38" fmla="*/ 2147483647 w 4437"/>
              <a:gd name="T39" fmla="*/ 2147483647 h 1693"/>
              <a:gd name="T40" fmla="*/ 2147483647 w 4437"/>
              <a:gd name="T41" fmla="*/ 2147483647 h 1693"/>
              <a:gd name="T42" fmla="*/ 2147483647 w 4437"/>
              <a:gd name="T43" fmla="*/ 2147483647 h 1693"/>
              <a:gd name="T44" fmla="*/ 2147483647 w 4437"/>
              <a:gd name="T45" fmla="*/ 2147483647 h 1693"/>
              <a:gd name="T46" fmla="*/ 2147483647 w 4437"/>
              <a:gd name="T47" fmla="*/ 2147483647 h 1693"/>
              <a:gd name="T48" fmla="*/ 2147483647 w 4437"/>
              <a:gd name="T49" fmla="*/ 2147483647 h 1693"/>
              <a:gd name="T50" fmla="*/ 2147483647 w 4437"/>
              <a:gd name="T51" fmla="*/ 2147483647 h 1693"/>
              <a:gd name="T52" fmla="*/ 2147483647 w 4437"/>
              <a:gd name="T53" fmla="*/ 2147483647 h 1693"/>
              <a:gd name="T54" fmla="*/ 2147483647 w 4437"/>
              <a:gd name="T55" fmla="*/ 2147483647 h 1693"/>
              <a:gd name="T56" fmla="*/ 2147483647 w 4437"/>
              <a:gd name="T57" fmla="*/ 2147483647 h 1693"/>
              <a:gd name="T58" fmla="*/ 2147483647 w 4437"/>
              <a:gd name="T59" fmla="*/ 2147483647 h 1693"/>
              <a:gd name="T60" fmla="*/ 2147483647 w 4437"/>
              <a:gd name="T61" fmla="*/ 2147483647 h 1693"/>
              <a:gd name="T62" fmla="*/ 2147483647 w 4437"/>
              <a:gd name="T63" fmla="*/ 2147483647 h 1693"/>
              <a:gd name="T64" fmla="*/ 2147483647 w 4437"/>
              <a:gd name="T65" fmla="*/ 2147483647 h 1693"/>
              <a:gd name="T66" fmla="*/ 2147483647 w 4437"/>
              <a:gd name="T67" fmla="*/ 2147483647 h 1693"/>
              <a:gd name="T68" fmla="*/ 2147483647 w 4437"/>
              <a:gd name="T69" fmla="*/ 2147483647 h 1693"/>
              <a:gd name="T70" fmla="*/ 2147483647 w 4437"/>
              <a:gd name="T71" fmla="*/ 2147483647 h 1693"/>
              <a:gd name="T72" fmla="*/ 2147483647 w 4437"/>
              <a:gd name="T73" fmla="*/ 2147483647 h 1693"/>
              <a:gd name="T74" fmla="*/ 2147483647 w 4437"/>
              <a:gd name="T75" fmla="*/ 2147483647 h 1693"/>
              <a:gd name="T76" fmla="*/ 2147483647 w 4437"/>
              <a:gd name="T77" fmla="*/ 2147483647 h 1693"/>
              <a:gd name="T78" fmla="*/ 2147483647 w 4437"/>
              <a:gd name="T79" fmla="*/ 2147483647 h 1693"/>
              <a:gd name="T80" fmla="*/ 2147483647 w 4437"/>
              <a:gd name="T81" fmla="*/ 2147483647 h 169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437"/>
              <a:gd name="T124" fmla="*/ 0 h 1693"/>
              <a:gd name="T125" fmla="*/ 4437 w 4437"/>
              <a:gd name="T126" fmla="*/ 1693 h 169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437" h="1693">
                <a:moveTo>
                  <a:pt x="3961" y="8"/>
                </a:moveTo>
                <a:cubicBezTo>
                  <a:pt x="3938" y="16"/>
                  <a:pt x="3945" y="84"/>
                  <a:pt x="3915" y="99"/>
                </a:cubicBezTo>
                <a:cubicBezTo>
                  <a:pt x="3885" y="114"/>
                  <a:pt x="3809" y="69"/>
                  <a:pt x="3779" y="99"/>
                </a:cubicBezTo>
                <a:cubicBezTo>
                  <a:pt x="3749" y="129"/>
                  <a:pt x="3734" y="235"/>
                  <a:pt x="3734" y="280"/>
                </a:cubicBezTo>
                <a:cubicBezTo>
                  <a:pt x="3734" y="325"/>
                  <a:pt x="3749" y="363"/>
                  <a:pt x="3779" y="371"/>
                </a:cubicBezTo>
                <a:cubicBezTo>
                  <a:pt x="3809" y="379"/>
                  <a:pt x="3862" y="326"/>
                  <a:pt x="3915" y="326"/>
                </a:cubicBezTo>
                <a:cubicBezTo>
                  <a:pt x="3968" y="326"/>
                  <a:pt x="4067" y="348"/>
                  <a:pt x="4097" y="371"/>
                </a:cubicBezTo>
                <a:cubicBezTo>
                  <a:pt x="4127" y="394"/>
                  <a:pt x="4120" y="447"/>
                  <a:pt x="4097" y="462"/>
                </a:cubicBezTo>
                <a:cubicBezTo>
                  <a:pt x="4074" y="477"/>
                  <a:pt x="3999" y="455"/>
                  <a:pt x="3961" y="462"/>
                </a:cubicBezTo>
                <a:cubicBezTo>
                  <a:pt x="3923" y="469"/>
                  <a:pt x="3900" y="477"/>
                  <a:pt x="3870" y="507"/>
                </a:cubicBezTo>
                <a:cubicBezTo>
                  <a:pt x="3840" y="537"/>
                  <a:pt x="3817" y="613"/>
                  <a:pt x="3779" y="643"/>
                </a:cubicBezTo>
                <a:cubicBezTo>
                  <a:pt x="3741" y="673"/>
                  <a:pt x="3681" y="673"/>
                  <a:pt x="3643" y="688"/>
                </a:cubicBezTo>
                <a:cubicBezTo>
                  <a:pt x="3605" y="703"/>
                  <a:pt x="3583" y="734"/>
                  <a:pt x="3553" y="734"/>
                </a:cubicBezTo>
                <a:cubicBezTo>
                  <a:pt x="3523" y="734"/>
                  <a:pt x="3485" y="665"/>
                  <a:pt x="3462" y="688"/>
                </a:cubicBezTo>
                <a:cubicBezTo>
                  <a:pt x="3439" y="711"/>
                  <a:pt x="3431" y="817"/>
                  <a:pt x="3416" y="870"/>
                </a:cubicBezTo>
                <a:cubicBezTo>
                  <a:pt x="3401" y="923"/>
                  <a:pt x="3409" y="976"/>
                  <a:pt x="3371" y="1006"/>
                </a:cubicBezTo>
                <a:cubicBezTo>
                  <a:pt x="3333" y="1036"/>
                  <a:pt x="3243" y="1044"/>
                  <a:pt x="3190" y="1051"/>
                </a:cubicBezTo>
                <a:cubicBezTo>
                  <a:pt x="3137" y="1058"/>
                  <a:pt x="3092" y="1051"/>
                  <a:pt x="3054" y="1051"/>
                </a:cubicBezTo>
                <a:cubicBezTo>
                  <a:pt x="3016" y="1051"/>
                  <a:pt x="2986" y="1036"/>
                  <a:pt x="2963" y="1051"/>
                </a:cubicBezTo>
                <a:cubicBezTo>
                  <a:pt x="2940" y="1066"/>
                  <a:pt x="2956" y="1134"/>
                  <a:pt x="2918" y="1142"/>
                </a:cubicBezTo>
                <a:cubicBezTo>
                  <a:pt x="2880" y="1150"/>
                  <a:pt x="2796" y="1112"/>
                  <a:pt x="2736" y="1097"/>
                </a:cubicBezTo>
                <a:cubicBezTo>
                  <a:pt x="2676" y="1082"/>
                  <a:pt x="2600" y="1066"/>
                  <a:pt x="2555" y="1051"/>
                </a:cubicBezTo>
                <a:cubicBezTo>
                  <a:pt x="2510" y="1036"/>
                  <a:pt x="2502" y="1013"/>
                  <a:pt x="2464" y="1006"/>
                </a:cubicBezTo>
                <a:cubicBezTo>
                  <a:pt x="2426" y="999"/>
                  <a:pt x="2366" y="1013"/>
                  <a:pt x="2328" y="1006"/>
                </a:cubicBezTo>
                <a:cubicBezTo>
                  <a:pt x="2290" y="999"/>
                  <a:pt x="2267" y="961"/>
                  <a:pt x="2237" y="961"/>
                </a:cubicBezTo>
                <a:cubicBezTo>
                  <a:pt x="2207" y="961"/>
                  <a:pt x="2176" y="1014"/>
                  <a:pt x="2146" y="1006"/>
                </a:cubicBezTo>
                <a:cubicBezTo>
                  <a:pt x="2116" y="998"/>
                  <a:pt x="2079" y="945"/>
                  <a:pt x="2056" y="915"/>
                </a:cubicBezTo>
                <a:cubicBezTo>
                  <a:pt x="2033" y="885"/>
                  <a:pt x="2040" y="854"/>
                  <a:pt x="2010" y="824"/>
                </a:cubicBezTo>
                <a:cubicBezTo>
                  <a:pt x="1980" y="794"/>
                  <a:pt x="1911" y="757"/>
                  <a:pt x="1874" y="734"/>
                </a:cubicBezTo>
                <a:cubicBezTo>
                  <a:pt x="1837" y="711"/>
                  <a:pt x="1814" y="696"/>
                  <a:pt x="1784" y="688"/>
                </a:cubicBezTo>
                <a:cubicBezTo>
                  <a:pt x="1754" y="680"/>
                  <a:pt x="1701" y="718"/>
                  <a:pt x="1693" y="688"/>
                </a:cubicBezTo>
                <a:cubicBezTo>
                  <a:pt x="1685" y="658"/>
                  <a:pt x="1746" y="567"/>
                  <a:pt x="1738" y="507"/>
                </a:cubicBezTo>
                <a:cubicBezTo>
                  <a:pt x="1730" y="447"/>
                  <a:pt x="1677" y="356"/>
                  <a:pt x="1647" y="326"/>
                </a:cubicBezTo>
                <a:cubicBezTo>
                  <a:pt x="1617" y="296"/>
                  <a:pt x="1587" y="349"/>
                  <a:pt x="1557" y="326"/>
                </a:cubicBezTo>
                <a:cubicBezTo>
                  <a:pt x="1527" y="303"/>
                  <a:pt x="1504" y="204"/>
                  <a:pt x="1466" y="189"/>
                </a:cubicBezTo>
                <a:cubicBezTo>
                  <a:pt x="1428" y="174"/>
                  <a:pt x="1360" y="212"/>
                  <a:pt x="1330" y="235"/>
                </a:cubicBezTo>
                <a:cubicBezTo>
                  <a:pt x="1300" y="258"/>
                  <a:pt x="1308" y="311"/>
                  <a:pt x="1285" y="326"/>
                </a:cubicBezTo>
                <a:cubicBezTo>
                  <a:pt x="1262" y="341"/>
                  <a:pt x="1240" y="311"/>
                  <a:pt x="1194" y="326"/>
                </a:cubicBezTo>
                <a:cubicBezTo>
                  <a:pt x="1148" y="341"/>
                  <a:pt x="1057" y="378"/>
                  <a:pt x="1012" y="416"/>
                </a:cubicBezTo>
                <a:cubicBezTo>
                  <a:pt x="967" y="454"/>
                  <a:pt x="952" y="529"/>
                  <a:pt x="922" y="552"/>
                </a:cubicBezTo>
                <a:cubicBezTo>
                  <a:pt x="892" y="575"/>
                  <a:pt x="854" y="529"/>
                  <a:pt x="831" y="552"/>
                </a:cubicBezTo>
                <a:cubicBezTo>
                  <a:pt x="808" y="575"/>
                  <a:pt x="801" y="643"/>
                  <a:pt x="786" y="688"/>
                </a:cubicBezTo>
                <a:cubicBezTo>
                  <a:pt x="771" y="733"/>
                  <a:pt x="763" y="786"/>
                  <a:pt x="740" y="824"/>
                </a:cubicBezTo>
                <a:cubicBezTo>
                  <a:pt x="717" y="862"/>
                  <a:pt x="680" y="900"/>
                  <a:pt x="650" y="915"/>
                </a:cubicBezTo>
                <a:cubicBezTo>
                  <a:pt x="620" y="930"/>
                  <a:pt x="597" y="915"/>
                  <a:pt x="559" y="915"/>
                </a:cubicBezTo>
                <a:cubicBezTo>
                  <a:pt x="521" y="915"/>
                  <a:pt x="461" y="900"/>
                  <a:pt x="423" y="915"/>
                </a:cubicBezTo>
                <a:cubicBezTo>
                  <a:pt x="385" y="930"/>
                  <a:pt x="362" y="998"/>
                  <a:pt x="332" y="1006"/>
                </a:cubicBezTo>
                <a:cubicBezTo>
                  <a:pt x="302" y="1014"/>
                  <a:pt x="286" y="961"/>
                  <a:pt x="241" y="961"/>
                </a:cubicBezTo>
                <a:cubicBezTo>
                  <a:pt x="196" y="961"/>
                  <a:pt x="97" y="983"/>
                  <a:pt x="60" y="1006"/>
                </a:cubicBezTo>
                <a:cubicBezTo>
                  <a:pt x="23" y="1029"/>
                  <a:pt x="0" y="1074"/>
                  <a:pt x="15" y="1097"/>
                </a:cubicBezTo>
                <a:cubicBezTo>
                  <a:pt x="30" y="1120"/>
                  <a:pt x="106" y="1119"/>
                  <a:pt x="151" y="1142"/>
                </a:cubicBezTo>
                <a:cubicBezTo>
                  <a:pt x="196" y="1165"/>
                  <a:pt x="249" y="1203"/>
                  <a:pt x="287" y="1233"/>
                </a:cubicBezTo>
                <a:cubicBezTo>
                  <a:pt x="325" y="1263"/>
                  <a:pt x="347" y="1293"/>
                  <a:pt x="377" y="1323"/>
                </a:cubicBezTo>
                <a:cubicBezTo>
                  <a:pt x="407" y="1353"/>
                  <a:pt x="430" y="1376"/>
                  <a:pt x="468" y="1414"/>
                </a:cubicBezTo>
                <a:cubicBezTo>
                  <a:pt x="506" y="1452"/>
                  <a:pt x="559" y="1512"/>
                  <a:pt x="604" y="1550"/>
                </a:cubicBezTo>
                <a:cubicBezTo>
                  <a:pt x="649" y="1588"/>
                  <a:pt x="680" y="1633"/>
                  <a:pt x="740" y="1641"/>
                </a:cubicBezTo>
                <a:cubicBezTo>
                  <a:pt x="800" y="1649"/>
                  <a:pt x="884" y="1603"/>
                  <a:pt x="967" y="1596"/>
                </a:cubicBezTo>
                <a:cubicBezTo>
                  <a:pt x="1050" y="1589"/>
                  <a:pt x="1126" y="1611"/>
                  <a:pt x="1239" y="1596"/>
                </a:cubicBezTo>
                <a:cubicBezTo>
                  <a:pt x="1352" y="1581"/>
                  <a:pt x="1556" y="1535"/>
                  <a:pt x="1647" y="1505"/>
                </a:cubicBezTo>
                <a:cubicBezTo>
                  <a:pt x="1738" y="1475"/>
                  <a:pt x="1708" y="1429"/>
                  <a:pt x="1784" y="1414"/>
                </a:cubicBezTo>
                <a:cubicBezTo>
                  <a:pt x="1860" y="1399"/>
                  <a:pt x="2010" y="1414"/>
                  <a:pt x="2101" y="1414"/>
                </a:cubicBezTo>
                <a:cubicBezTo>
                  <a:pt x="2192" y="1414"/>
                  <a:pt x="2260" y="1399"/>
                  <a:pt x="2328" y="1414"/>
                </a:cubicBezTo>
                <a:cubicBezTo>
                  <a:pt x="2396" y="1429"/>
                  <a:pt x="2456" y="1475"/>
                  <a:pt x="2509" y="1505"/>
                </a:cubicBezTo>
                <a:cubicBezTo>
                  <a:pt x="2562" y="1535"/>
                  <a:pt x="2607" y="1566"/>
                  <a:pt x="2645" y="1596"/>
                </a:cubicBezTo>
                <a:cubicBezTo>
                  <a:pt x="2683" y="1626"/>
                  <a:pt x="2706" y="1679"/>
                  <a:pt x="2736" y="1686"/>
                </a:cubicBezTo>
                <a:cubicBezTo>
                  <a:pt x="2766" y="1693"/>
                  <a:pt x="2789" y="1656"/>
                  <a:pt x="2827" y="1641"/>
                </a:cubicBezTo>
                <a:cubicBezTo>
                  <a:pt x="2865" y="1626"/>
                  <a:pt x="2903" y="1611"/>
                  <a:pt x="2963" y="1596"/>
                </a:cubicBezTo>
                <a:cubicBezTo>
                  <a:pt x="3023" y="1581"/>
                  <a:pt x="3115" y="1588"/>
                  <a:pt x="3190" y="1550"/>
                </a:cubicBezTo>
                <a:cubicBezTo>
                  <a:pt x="3265" y="1512"/>
                  <a:pt x="3333" y="1414"/>
                  <a:pt x="3416" y="1369"/>
                </a:cubicBezTo>
                <a:cubicBezTo>
                  <a:pt x="3499" y="1324"/>
                  <a:pt x="3591" y="1331"/>
                  <a:pt x="3689" y="1278"/>
                </a:cubicBezTo>
                <a:cubicBezTo>
                  <a:pt x="3787" y="1225"/>
                  <a:pt x="3908" y="1112"/>
                  <a:pt x="4006" y="1051"/>
                </a:cubicBezTo>
                <a:cubicBezTo>
                  <a:pt x="4104" y="990"/>
                  <a:pt x="4210" y="953"/>
                  <a:pt x="4278" y="915"/>
                </a:cubicBezTo>
                <a:cubicBezTo>
                  <a:pt x="4346" y="877"/>
                  <a:pt x="4399" y="892"/>
                  <a:pt x="4414" y="824"/>
                </a:cubicBezTo>
                <a:cubicBezTo>
                  <a:pt x="4429" y="756"/>
                  <a:pt x="4369" y="575"/>
                  <a:pt x="4369" y="507"/>
                </a:cubicBezTo>
                <a:cubicBezTo>
                  <a:pt x="4369" y="439"/>
                  <a:pt x="4407" y="446"/>
                  <a:pt x="4414" y="416"/>
                </a:cubicBezTo>
                <a:cubicBezTo>
                  <a:pt x="4421" y="386"/>
                  <a:pt x="4437" y="341"/>
                  <a:pt x="4414" y="326"/>
                </a:cubicBezTo>
                <a:cubicBezTo>
                  <a:pt x="4391" y="311"/>
                  <a:pt x="4308" y="311"/>
                  <a:pt x="4278" y="326"/>
                </a:cubicBezTo>
                <a:cubicBezTo>
                  <a:pt x="4248" y="341"/>
                  <a:pt x="4256" y="401"/>
                  <a:pt x="4233" y="416"/>
                </a:cubicBezTo>
                <a:cubicBezTo>
                  <a:pt x="4210" y="431"/>
                  <a:pt x="4165" y="446"/>
                  <a:pt x="4142" y="416"/>
                </a:cubicBezTo>
                <a:cubicBezTo>
                  <a:pt x="4119" y="386"/>
                  <a:pt x="4104" y="280"/>
                  <a:pt x="4097" y="235"/>
                </a:cubicBezTo>
                <a:cubicBezTo>
                  <a:pt x="4090" y="190"/>
                  <a:pt x="4104" y="174"/>
                  <a:pt x="4097" y="144"/>
                </a:cubicBezTo>
                <a:cubicBezTo>
                  <a:pt x="4090" y="114"/>
                  <a:pt x="4082" y="68"/>
                  <a:pt x="4052" y="53"/>
                </a:cubicBezTo>
                <a:cubicBezTo>
                  <a:pt x="4022" y="38"/>
                  <a:pt x="3984" y="0"/>
                  <a:pt x="3961" y="8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25605" name="Freeform 5">
            <a:extLst>
              <a:ext uri="{FF2B5EF4-FFF2-40B4-BE49-F238E27FC236}">
                <a16:creationId xmlns:a16="http://schemas.microsoft.com/office/drawing/2014/main" id="{8D705CC0-2032-431F-B331-299A80C76836}"/>
              </a:ext>
            </a:extLst>
          </p:cNvPr>
          <p:cNvSpPr>
            <a:spLocks/>
          </p:cNvSpPr>
          <p:nvPr/>
        </p:nvSpPr>
        <p:spPr bwMode="auto">
          <a:xfrm>
            <a:off x="444500" y="2312988"/>
            <a:ext cx="4583113" cy="2892425"/>
          </a:xfrm>
          <a:custGeom>
            <a:avLst/>
            <a:gdLst>
              <a:gd name="T0" fmla="*/ 2147483647 w 2887"/>
              <a:gd name="T1" fmla="*/ 2147483647 h 1822"/>
              <a:gd name="T2" fmla="*/ 2147483647 w 2887"/>
              <a:gd name="T3" fmla="*/ 2147483647 h 1822"/>
              <a:gd name="T4" fmla="*/ 2147483647 w 2887"/>
              <a:gd name="T5" fmla="*/ 2147483647 h 1822"/>
              <a:gd name="T6" fmla="*/ 2147483647 w 2887"/>
              <a:gd name="T7" fmla="*/ 2147483647 h 1822"/>
              <a:gd name="T8" fmla="*/ 2147483647 w 2887"/>
              <a:gd name="T9" fmla="*/ 2147483647 h 1822"/>
              <a:gd name="T10" fmla="*/ 2147483647 w 2887"/>
              <a:gd name="T11" fmla="*/ 2147483647 h 1822"/>
              <a:gd name="T12" fmla="*/ 2147483647 w 2887"/>
              <a:gd name="T13" fmla="*/ 2147483647 h 1822"/>
              <a:gd name="T14" fmla="*/ 2147483647 w 2887"/>
              <a:gd name="T15" fmla="*/ 2147483647 h 1822"/>
              <a:gd name="T16" fmla="*/ 2147483647 w 2887"/>
              <a:gd name="T17" fmla="*/ 2147483647 h 1822"/>
              <a:gd name="T18" fmla="*/ 2147483647 w 2887"/>
              <a:gd name="T19" fmla="*/ 2147483647 h 1822"/>
              <a:gd name="T20" fmla="*/ 2147483647 w 2887"/>
              <a:gd name="T21" fmla="*/ 2147483647 h 1822"/>
              <a:gd name="T22" fmla="*/ 2147483647 w 2887"/>
              <a:gd name="T23" fmla="*/ 2147483647 h 1822"/>
              <a:gd name="T24" fmla="*/ 2147483647 w 2887"/>
              <a:gd name="T25" fmla="*/ 2147483647 h 1822"/>
              <a:gd name="T26" fmla="*/ 2147483647 w 2887"/>
              <a:gd name="T27" fmla="*/ 2147483647 h 1822"/>
              <a:gd name="T28" fmla="*/ 2147483647 w 2887"/>
              <a:gd name="T29" fmla="*/ 2147483647 h 1822"/>
              <a:gd name="T30" fmla="*/ 2147483647 w 2887"/>
              <a:gd name="T31" fmla="*/ 2147483647 h 1822"/>
              <a:gd name="T32" fmla="*/ 2147483647 w 2887"/>
              <a:gd name="T33" fmla="*/ 2147483647 h 1822"/>
              <a:gd name="T34" fmla="*/ 2147483647 w 2887"/>
              <a:gd name="T35" fmla="*/ 2147483647 h 1822"/>
              <a:gd name="T36" fmla="*/ 2147483647 w 2887"/>
              <a:gd name="T37" fmla="*/ 2147483647 h 1822"/>
              <a:gd name="T38" fmla="*/ 2147483647 w 2887"/>
              <a:gd name="T39" fmla="*/ 2147483647 h 1822"/>
              <a:gd name="T40" fmla="*/ 2147483647 w 2887"/>
              <a:gd name="T41" fmla="*/ 2147483647 h 1822"/>
              <a:gd name="T42" fmla="*/ 2147483647 w 2887"/>
              <a:gd name="T43" fmla="*/ 2147483647 h 1822"/>
              <a:gd name="T44" fmla="*/ 2147483647 w 2887"/>
              <a:gd name="T45" fmla="*/ 2147483647 h 1822"/>
              <a:gd name="T46" fmla="*/ 2147483647 w 2887"/>
              <a:gd name="T47" fmla="*/ 2147483647 h 1822"/>
              <a:gd name="T48" fmla="*/ 2147483647 w 2887"/>
              <a:gd name="T49" fmla="*/ 2147483647 h 1822"/>
              <a:gd name="T50" fmla="*/ 2147483647 w 2887"/>
              <a:gd name="T51" fmla="*/ 2147483647 h 1822"/>
              <a:gd name="T52" fmla="*/ 2147483647 w 2887"/>
              <a:gd name="T53" fmla="*/ 2147483647 h 1822"/>
              <a:gd name="T54" fmla="*/ 2147483647 w 2887"/>
              <a:gd name="T55" fmla="*/ 2147483647 h 1822"/>
              <a:gd name="T56" fmla="*/ 2147483647 w 2887"/>
              <a:gd name="T57" fmla="*/ 2147483647 h 1822"/>
              <a:gd name="T58" fmla="*/ 2147483647 w 2887"/>
              <a:gd name="T59" fmla="*/ 2147483647 h 1822"/>
              <a:gd name="T60" fmla="*/ 2147483647 w 2887"/>
              <a:gd name="T61" fmla="*/ 2147483647 h 1822"/>
              <a:gd name="T62" fmla="*/ 2147483647 w 2887"/>
              <a:gd name="T63" fmla="*/ 2147483647 h 1822"/>
              <a:gd name="T64" fmla="*/ 2147483647 w 2887"/>
              <a:gd name="T65" fmla="*/ 2147483647 h 1822"/>
              <a:gd name="T66" fmla="*/ 2147483647 w 2887"/>
              <a:gd name="T67" fmla="*/ 2147483647 h 1822"/>
              <a:gd name="T68" fmla="*/ 2147483647 w 2887"/>
              <a:gd name="T69" fmla="*/ 2147483647 h 1822"/>
              <a:gd name="T70" fmla="*/ 2147483647 w 2887"/>
              <a:gd name="T71" fmla="*/ 2147483647 h 1822"/>
              <a:gd name="T72" fmla="*/ 2147483647 w 2887"/>
              <a:gd name="T73" fmla="*/ 2147483647 h 1822"/>
              <a:gd name="T74" fmla="*/ 2147483647 w 2887"/>
              <a:gd name="T75" fmla="*/ 2147483647 h 1822"/>
              <a:gd name="T76" fmla="*/ 2147483647 w 2887"/>
              <a:gd name="T77" fmla="*/ 2147483647 h 1822"/>
              <a:gd name="T78" fmla="*/ 2147483647 w 2887"/>
              <a:gd name="T79" fmla="*/ 2147483647 h 1822"/>
              <a:gd name="T80" fmla="*/ 2147483647 w 2887"/>
              <a:gd name="T81" fmla="*/ 2147483647 h 1822"/>
              <a:gd name="T82" fmla="*/ 2147483647 w 2887"/>
              <a:gd name="T83" fmla="*/ 2147483647 h 1822"/>
              <a:gd name="T84" fmla="*/ 2147483647 w 2887"/>
              <a:gd name="T85" fmla="*/ 2147483647 h 1822"/>
              <a:gd name="T86" fmla="*/ 2147483647 w 2887"/>
              <a:gd name="T87" fmla="*/ 2147483647 h 1822"/>
              <a:gd name="T88" fmla="*/ 2147483647 w 2887"/>
              <a:gd name="T89" fmla="*/ 2147483647 h 1822"/>
              <a:gd name="T90" fmla="*/ 2147483647 w 2887"/>
              <a:gd name="T91" fmla="*/ 2147483647 h 1822"/>
              <a:gd name="T92" fmla="*/ 2147483647 w 2887"/>
              <a:gd name="T93" fmla="*/ 2147483647 h 1822"/>
              <a:gd name="T94" fmla="*/ 2147483647 w 2887"/>
              <a:gd name="T95" fmla="*/ 2147483647 h 1822"/>
              <a:gd name="T96" fmla="*/ 2147483647 w 2887"/>
              <a:gd name="T97" fmla="*/ 2147483647 h 1822"/>
              <a:gd name="T98" fmla="*/ 2147483647 w 2887"/>
              <a:gd name="T99" fmla="*/ 2147483647 h 182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887"/>
              <a:gd name="T151" fmla="*/ 0 h 1822"/>
              <a:gd name="T152" fmla="*/ 2887 w 2887"/>
              <a:gd name="T153" fmla="*/ 1822 h 182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887" h="1822">
                <a:moveTo>
                  <a:pt x="15" y="23"/>
                </a:moveTo>
                <a:cubicBezTo>
                  <a:pt x="30" y="0"/>
                  <a:pt x="136" y="30"/>
                  <a:pt x="196" y="68"/>
                </a:cubicBezTo>
                <a:cubicBezTo>
                  <a:pt x="256" y="106"/>
                  <a:pt x="332" y="204"/>
                  <a:pt x="377" y="249"/>
                </a:cubicBezTo>
                <a:cubicBezTo>
                  <a:pt x="422" y="294"/>
                  <a:pt x="423" y="295"/>
                  <a:pt x="468" y="340"/>
                </a:cubicBezTo>
                <a:cubicBezTo>
                  <a:pt x="513" y="385"/>
                  <a:pt x="597" y="484"/>
                  <a:pt x="650" y="522"/>
                </a:cubicBezTo>
                <a:cubicBezTo>
                  <a:pt x="703" y="560"/>
                  <a:pt x="733" y="575"/>
                  <a:pt x="786" y="567"/>
                </a:cubicBezTo>
                <a:cubicBezTo>
                  <a:pt x="839" y="559"/>
                  <a:pt x="884" y="483"/>
                  <a:pt x="967" y="476"/>
                </a:cubicBezTo>
                <a:cubicBezTo>
                  <a:pt x="1050" y="469"/>
                  <a:pt x="1202" y="522"/>
                  <a:pt x="1285" y="522"/>
                </a:cubicBezTo>
                <a:cubicBezTo>
                  <a:pt x="1368" y="522"/>
                  <a:pt x="1413" y="491"/>
                  <a:pt x="1466" y="476"/>
                </a:cubicBezTo>
                <a:cubicBezTo>
                  <a:pt x="1519" y="461"/>
                  <a:pt x="1557" y="446"/>
                  <a:pt x="1602" y="431"/>
                </a:cubicBezTo>
                <a:cubicBezTo>
                  <a:pt x="1647" y="416"/>
                  <a:pt x="1700" y="400"/>
                  <a:pt x="1738" y="385"/>
                </a:cubicBezTo>
                <a:cubicBezTo>
                  <a:pt x="1776" y="370"/>
                  <a:pt x="1731" y="347"/>
                  <a:pt x="1829" y="340"/>
                </a:cubicBezTo>
                <a:cubicBezTo>
                  <a:pt x="1927" y="333"/>
                  <a:pt x="2192" y="310"/>
                  <a:pt x="2328" y="340"/>
                </a:cubicBezTo>
                <a:cubicBezTo>
                  <a:pt x="2464" y="370"/>
                  <a:pt x="2562" y="462"/>
                  <a:pt x="2645" y="522"/>
                </a:cubicBezTo>
                <a:cubicBezTo>
                  <a:pt x="2728" y="582"/>
                  <a:pt x="2797" y="627"/>
                  <a:pt x="2827" y="703"/>
                </a:cubicBezTo>
                <a:cubicBezTo>
                  <a:pt x="2857" y="779"/>
                  <a:pt x="2820" y="892"/>
                  <a:pt x="2827" y="975"/>
                </a:cubicBezTo>
                <a:cubicBezTo>
                  <a:pt x="2834" y="1058"/>
                  <a:pt x="2887" y="1119"/>
                  <a:pt x="2872" y="1202"/>
                </a:cubicBezTo>
                <a:cubicBezTo>
                  <a:pt x="2857" y="1285"/>
                  <a:pt x="2781" y="1391"/>
                  <a:pt x="2736" y="1474"/>
                </a:cubicBezTo>
                <a:cubicBezTo>
                  <a:pt x="2691" y="1557"/>
                  <a:pt x="2638" y="1656"/>
                  <a:pt x="2600" y="1701"/>
                </a:cubicBezTo>
                <a:cubicBezTo>
                  <a:pt x="2562" y="1746"/>
                  <a:pt x="2554" y="1739"/>
                  <a:pt x="2509" y="1746"/>
                </a:cubicBezTo>
                <a:cubicBezTo>
                  <a:pt x="2464" y="1753"/>
                  <a:pt x="2381" y="1753"/>
                  <a:pt x="2328" y="1746"/>
                </a:cubicBezTo>
                <a:cubicBezTo>
                  <a:pt x="2275" y="1739"/>
                  <a:pt x="2230" y="1724"/>
                  <a:pt x="2192" y="1701"/>
                </a:cubicBezTo>
                <a:cubicBezTo>
                  <a:pt x="2154" y="1678"/>
                  <a:pt x="2124" y="1610"/>
                  <a:pt x="2101" y="1610"/>
                </a:cubicBezTo>
                <a:cubicBezTo>
                  <a:pt x="2078" y="1610"/>
                  <a:pt x="2094" y="1686"/>
                  <a:pt x="2056" y="1701"/>
                </a:cubicBezTo>
                <a:cubicBezTo>
                  <a:pt x="2018" y="1716"/>
                  <a:pt x="1919" y="1694"/>
                  <a:pt x="1874" y="1701"/>
                </a:cubicBezTo>
                <a:cubicBezTo>
                  <a:pt x="1829" y="1708"/>
                  <a:pt x="1814" y="1731"/>
                  <a:pt x="1784" y="1746"/>
                </a:cubicBezTo>
                <a:cubicBezTo>
                  <a:pt x="1754" y="1761"/>
                  <a:pt x="1738" y="1784"/>
                  <a:pt x="1693" y="1792"/>
                </a:cubicBezTo>
                <a:cubicBezTo>
                  <a:pt x="1648" y="1800"/>
                  <a:pt x="1549" y="1822"/>
                  <a:pt x="1511" y="1792"/>
                </a:cubicBezTo>
                <a:cubicBezTo>
                  <a:pt x="1473" y="1762"/>
                  <a:pt x="1503" y="1640"/>
                  <a:pt x="1466" y="1610"/>
                </a:cubicBezTo>
                <a:cubicBezTo>
                  <a:pt x="1429" y="1580"/>
                  <a:pt x="1330" y="1595"/>
                  <a:pt x="1285" y="1610"/>
                </a:cubicBezTo>
                <a:cubicBezTo>
                  <a:pt x="1240" y="1625"/>
                  <a:pt x="1209" y="1701"/>
                  <a:pt x="1194" y="1701"/>
                </a:cubicBezTo>
                <a:cubicBezTo>
                  <a:pt x="1179" y="1701"/>
                  <a:pt x="1209" y="1625"/>
                  <a:pt x="1194" y="1610"/>
                </a:cubicBezTo>
                <a:cubicBezTo>
                  <a:pt x="1179" y="1595"/>
                  <a:pt x="1141" y="1610"/>
                  <a:pt x="1103" y="1610"/>
                </a:cubicBezTo>
                <a:cubicBezTo>
                  <a:pt x="1065" y="1610"/>
                  <a:pt x="1020" y="1625"/>
                  <a:pt x="967" y="1610"/>
                </a:cubicBezTo>
                <a:cubicBezTo>
                  <a:pt x="914" y="1595"/>
                  <a:pt x="824" y="1557"/>
                  <a:pt x="786" y="1519"/>
                </a:cubicBezTo>
                <a:cubicBezTo>
                  <a:pt x="748" y="1481"/>
                  <a:pt x="763" y="1413"/>
                  <a:pt x="740" y="1383"/>
                </a:cubicBezTo>
                <a:cubicBezTo>
                  <a:pt x="717" y="1353"/>
                  <a:pt x="680" y="1361"/>
                  <a:pt x="650" y="1338"/>
                </a:cubicBezTo>
                <a:cubicBezTo>
                  <a:pt x="620" y="1315"/>
                  <a:pt x="589" y="1262"/>
                  <a:pt x="559" y="1247"/>
                </a:cubicBezTo>
                <a:cubicBezTo>
                  <a:pt x="529" y="1232"/>
                  <a:pt x="506" y="1262"/>
                  <a:pt x="468" y="1247"/>
                </a:cubicBezTo>
                <a:cubicBezTo>
                  <a:pt x="430" y="1232"/>
                  <a:pt x="362" y="1195"/>
                  <a:pt x="332" y="1157"/>
                </a:cubicBezTo>
                <a:cubicBezTo>
                  <a:pt x="302" y="1119"/>
                  <a:pt x="294" y="1074"/>
                  <a:pt x="287" y="1021"/>
                </a:cubicBezTo>
                <a:cubicBezTo>
                  <a:pt x="280" y="968"/>
                  <a:pt x="272" y="862"/>
                  <a:pt x="287" y="839"/>
                </a:cubicBezTo>
                <a:cubicBezTo>
                  <a:pt x="302" y="816"/>
                  <a:pt x="370" y="907"/>
                  <a:pt x="377" y="884"/>
                </a:cubicBezTo>
                <a:cubicBezTo>
                  <a:pt x="384" y="861"/>
                  <a:pt x="339" y="756"/>
                  <a:pt x="332" y="703"/>
                </a:cubicBezTo>
                <a:cubicBezTo>
                  <a:pt x="325" y="650"/>
                  <a:pt x="355" y="597"/>
                  <a:pt x="332" y="567"/>
                </a:cubicBezTo>
                <a:cubicBezTo>
                  <a:pt x="309" y="537"/>
                  <a:pt x="226" y="560"/>
                  <a:pt x="196" y="522"/>
                </a:cubicBezTo>
                <a:cubicBezTo>
                  <a:pt x="166" y="484"/>
                  <a:pt x="174" y="378"/>
                  <a:pt x="151" y="340"/>
                </a:cubicBezTo>
                <a:cubicBezTo>
                  <a:pt x="128" y="302"/>
                  <a:pt x="68" y="318"/>
                  <a:pt x="60" y="295"/>
                </a:cubicBezTo>
                <a:cubicBezTo>
                  <a:pt x="52" y="272"/>
                  <a:pt x="112" y="242"/>
                  <a:pt x="105" y="204"/>
                </a:cubicBezTo>
                <a:cubicBezTo>
                  <a:pt x="98" y="166"/>
                  <a:pt x="0" y="46"/>
                  <a:pt x="15" y="23"/>
                </a:cubicBezTo>
                <a:close/>
              </a:path>
            </a:pathLst>
          </a:custGeom>
          <a:solidFill>
            <a:schemeClr val="accent1"/>
          </a:solidFill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25606" name="Freeform 6">
            <a:extLst>
              <a:ext uri="{FF2B5EF4-FFF2-40B4-BE49-F238E27FC236}">
                <a16:creationId xmlns:a16="http://schemas.microsoft.com/office/drawing/2014/main" id="{C1D45DA4-C361-4572-B40A-FEA7F1721B6A}"/>
              </a:ext>
            </a:extLst>
          </p:cNvPr>
          <p:cNvSpPr>
            <a:spLocks/>
          </p:cNvSpPr>
          <p:nvPr/>
        </p:nvSpPr>
        <p:spPr bwMode="auto">
          <a:xfrm>
            <a:off x="3756025" y="3621088"/>
            <a:ext cx="4260850" cy="2784475"/>
          </a:xfrm>
          <a:custGeom>
            <a:avLst/>
            <a:gdLst>
              <a:gd name="T0" fmla="*/ 2147483647 w 2684"/>
              <a:gd name="T1" fmla="*/ 2147483647 h 1754"/>
              <a:gd name="T2" fmla="*/ 2147483647 w 2684"/>
              <a:gd name="T3" fmla="*/ 2147483647 h 1754"/>
              <a:gd name="T4" fmla="*/ 2147483647 w 2684"/>
              <a:gd name="T5" fmla="*/ 2147483647 h 1754"/>
              <a:gd name="T6" fmla="*/ 2147483647 w 2684"/>
              <a:gd name="T7" fmla="*/ 2147483647 h 1754"/>
              <a:gd name="T8" fmla="*/ 2147483647 w 2684"/>
              <a:gd name="T9" fmla="*/ 2147483647 h 1754"/>
              <a:gd name="T10" fmla="*/ 2147483647 w 2684"/>
              <a:gd name="T11" fmla="*/ 2147483647 h 1754"/>
              <a:gd name="T12" fmla="*/ 2147483647 w 2684"/>
              <a:gd name="T13" fmla="*/ 2147483647 h 1754"/>
              <a:gd name="T14" fmla="*/ 2147483647 w 2684"/>
              <a:gd name="T15" fmla="*/ 2147483647 h 1754"/>
              <a:gd name="T16" fmla="*/ 2147483647 w 2684"/>
              <a:gd name="T17" fmla="*/ 2147483647 h 1754"/>
              <a:gd name="T18" fmla="*/ 2147483647 w 2684"/>
              <a:gd name="T19" fmla="*/ 2147483647 h 1754"/>
              <a:gd name="T20" fmla="*/ 2147483647 w 2684"/>
              <a:gd name="T21" fmla="*/ 2147483647 h 1754"/>
              <a:gd name="T22" fmla="*/ 2147483647 w 2684"/>
              <a:gd name="T23" fmla="*/ 2147483647 h 1754"/>
              <a:gd name="T24" fmla="*/ 2147483647 w 2684"/>
              <a:gd name="T25" fmla="*/ 2147483647 h 1754"/>
              <a:gd name="T26" fmla="*/ 2147483647 w 2684"/>
              <a:gd name="T27" fmla="*/ 2147483647 h 1754"/>
              <a:gd name="T28" fmla="*/ 2147483647 w 2684"/>
              <a:gd name="T29" fmla="*/ 2147483647 h 1754"/>
              <a:gd name="T30" fmla="*/ 2147483647 w 2684"/>
              <a:gd name="T31" fmla="*/ 2147483647 h 1754"/>
              <a:gd name="T32" fmla="*/ 2147483647 w 2684"/>
              <a:gd name="T33" fmla="*/ 2147483647 h 1754"/>
              <a:gd name="T34" fmla="*/ 2147483647 w 2684"/>
              <a:gd name="T35" fmla="*/ 2147483647 h 1754"/>
              <a:gd name="T36" fmla="*/ 2147483647 w 2684"/>
              <a:gd name="T37" fmla="*/ 2147483647 h 1754"/>
              <a:gd name="T38" fmla="*/ 2147483647 w 2684"/>
              <a:gd name="T39" fmla="*/ 2147483647 h 1754"/>
              <a:gd name="T40" fmla="*/ 2147483647 w 2684"/>
              <a:gd name="T41" fmla="*/ 2147483647 h 1754"/>
              <a:gd name="T42" fmla="*/ 2147483647 w 2684"/>
              <a:gd name="T43" fmla="*/ 2147483647 h 1754"/>
              <a:gd name="T44" fmla="*/ 2147483647 w 2684"/>
              <a:gd name="T45" fmla="*/ 2147483647 h 1754"/>
              <a:gd name="T46" fmla="*/ 2147483647 w 2684"/>
              <a:gd name="T47" fmla="*/ 2147483647 h 1754"/>
              <a:gd name="T48" fmla="*/ 2147483647 w 2684"/>
              <a:gd name="T49" fmla="*/ 2147483647 h 1754"/>
              <a:gd name="T50" fmla="*/ 2147483647 w 2684"/>
              <a:gd name="T51" fmla="*/ 2147483647 h 1754"/>
              <a:gd name="T52" fmla="*/ 2147483647 w 2684"/>
              <a:gd name="T53" fmla="*/ 2147483647 h 1754"/>
              <a:gd name="T54" fmla="*/ 2147483647 w 2684"/>
              <a:gd name="T55" fmla="*/ 2147483647 h 1754"/>
              <a:gd name="T56" fmla="*/ 2147483647 w 2684"/>
              <a:gd name="T57" fmla="*/ 2147483647 h 1754"/>
              <a:gd name="T58" fmla="*/ 2147483647 w 2684"/>
              <a:gd name="T59" fmla="*/ 2147483647 h 1754"/>
              <a:gd name="T60" fmla="*/ 2147483647 w 2684"/>
              <a:gd name="T61" fmla="*/ 2147483647 h 1754"/>
              <a:gd name="T62" fmla="*/ 2147483647 w 2684"/>
              <a:gd name="T63" fmla="*/ 2147483647 h 1754"/>
              <a:gd name="T64" fmla="*/ 2147483647 w 2684"/>
              <a:gd name="T65" fmla="*/ 2147483647 h 175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684"/>
              <a:gd name="T100" fmla="*/ 0 h 1754"/>
              <a:gd name="T101" fmla="*/ 2684 w 2684"/>
              <a:gd name="T102" fmla="*/ 1754 h 175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684" h="1754">
                <a:moveTo>
                  <a:pt x="151" y="922"/>
                </a:moveTo>
                <a:cubicBezTo>
                  <a:pt x="98" y="937"/>
                  <a:pt x="219" y="953"/>
                  <a:pt x="196" y="1013"/>
                </a:cubicBezTo>
                <a:cubicBezTo>
                  <a:pt x="173" y="1073"/>
                  <a:pt x="30" y="1225"/>
                  <a:pt x="15" y="1285"/>
                </a:cubicBezTo>
                <a:cubicBezTo>
                  <a:pt x="0" y="1345"/>
                  <a:pt x="76" y="1361"/>
                  <a:pt x="106" y="1376"/>
                </a:cubicBezTo>
                <a:cubicBezTo>
                  <a:pt x="136" y="1391"/>
                  <a:pt x="181" y="1353"/>
                  <a:pt x="196" y="1376"/>
                </a:cubicBezTo>
                <a:cubicBezTo>
                  <a:pt x="211" y="1399"/>
                  <a:pt x="166" y="1467"/>
                  <a:pt x="196" y="1512"/>
                </a:cubicBezTo>
                <a:cubicBezTo>
                  <a:pt x="226" y="1557"/>
                  <a:pt x="332" y="1625"/>
                  <a:pt x="378" y="1648"/>
                </a:cubicBezTo>
                <a:cubicBezTo>
                  <a:pt x="424" y="1671"/>
                  <a:pt x="431" y="1671"/>
                  <a:pt x="469" y="1648"/>
                </a:cubicBezTo>
                <a:cubicBezTo>
                  <a:pt x="507" y="1625"/>
                  <a:pt x="552" y="1535"/>
                  <a:pt x="605" y="1512"/>
                </a:cubicBezTo>
                <a:cubicBezTo>
                  <a:pt x="658" y="1489"/>
                  <a:pt x="726" y="1527"/>
                  <a:pt x="786" y="1512"/>
                </a:cubicBezTo>
                <a:cubicBezTo>
                  <a:pt x="846" y="1497"/>
                  <a:pt x="923" y="1421"/>
                  <a:pt x="968" y="1421"/>
                </a:cubicBezTo>
                <a:cubicBezTo>
                  <a:pt x="1013" y="1421"/>
                  <a:pt x="1035" y="1474"/>
                  <a:pt x="1058" y="1512"/>
                </a:cubicBezTo>
                <a:cubicBezTo>
                  <a:pt x="1081" y="1550"/>
                  <a:pt x="1036" y="1625"/>
                  <a:pt x="1104" y="1648"/>
                </a:cubicBezTo>
                <a:cubicBezTo>
                  <a:pt x="1172" y="1671"/>
                  <a:pt x="1399" y="1633"/>
                  <a:pt x="1467" y="1648"/>
                </a:cubicBezTo>
                <a:cubicBezTo>
                  <a:pt x="1535" y="1663"/>
                  <a:pt x="1474" y="1754"/>
                  <a:pt x="1512" y="1739"/>
                </a:cubicBezTo>
                <a:cubicBezTo>
                  <a:pt x="1550" y="1724"/>
                  <a:pt x="1617" y="1602"/>
                  <a:pt x="1693" y="1557"/>
                </a:cubicBezTo>
                <a:cubicBezTo>
                  <a:pt x="1769" y="1512"/>
                  <a:pt x="1890" y="1505"/>
                  <a:pt x="1966" y="1467"/>
                </a:cubicBezTo>
                <a:cubicBezTo>
                  <a:pt x="2042" y="1429"/>
                  <a:pt x="2087" y="1384"/>
                  <a:pt x="2147" y="1331"/>
                </a:cubicBezTo>
                <a:cubicBezTo>
                  <a:pt x="2207" y="1278"/>
                  <a:pt x="2275" y="1202"/>
                  <a:pt x="2328" y="1149"/>
                </a:cubicBezTo>
                <a:cubicBezTo>
                  <a:pt x="2381" y="1096"/>
                  <a:pt x="2434" y="1066"/>
                  <a:pt x="2464" y="1013"/>
                </a:cubicBezTo>
                <a:cubicBezTo>
                  <a:pt x="2494" y="960"/>
                  <a:pt x="2480" y="892"/>
                  <a:pt x="2510" y="832"/>
                </a:cubicBezTo>
                <a:cubicBezTo>
                  <a:pt x="2540" y="772"/>
                  <a:pt x="2623" y="726"/>
                  <a:pt x="2646" y="650"/>
                </a:cubicBezTo>
                <a:cubicBezTo>
                  <a:pt x="2669" y="574"/>
                  <a:pt x="2684" y="408"/>
                  <a:pt x="2646" y="378"/>
                </a:cubicBezTo>
                <a:cubicBezTo>
                  <a:pt x="2608" y="348"/>
                  <a:pt x="2426" y="476"/>
                  <a:pt x="2419" y="469"/>
                </a:cubicBezTo>
                <a:cubicBezTo>
                  <a:pt x="2412" y="462"/>
                  <a:pt x="2586" y="378"/>
                  <a:pt x="2601" y="333"/>
                </a:cubicBezTo>
                <a:cubicBezTo>
                  <a:pt x="2616" y="288"/>
                  <a:pt x="2548" y="250"/>
                  <a:pt x="2510" y="197"/>
                </a:cubicBezTo>
                <a:cubicBezTo>
                  <a:pt x="2472" y="144"/>
                  <a:pt x="2472" y="0"/>
                  <a:pt x="2374" y="15"/>
                </a:cubicBezTo>
                <a:cubicBezTo>
                  <a:pt x="2276" y="30"/>
                  <a:pt x="2185" y="242"/>
                  <a:pt x="1920" y="287"/>
                </a:cubicBezTo>
                <a:cubicBezTo>
                  <a:pt x="1655" y="332"/>
                  <a:pt x="975" y="272"/>
                  <a:pt x="786" y="287"/>
                </a:cubicBezTo>
                <a:cubicBezTo>
                  <a:pt x="597" y="302"/>
                  <a:pt x="801" y="333"/>
                  <a:pt x="786" y="378"/>
                </a:cubicBezTo>
                <a:cubicBezTo>
                  <a:pt x="771" y="423"/>
                  <a:pt x="740" y="468"/>
                  <a:pt x="695" y="559"/>
                </a:cubicBezTo>
                <a:cubicBezTo>
                  <a:pt x="650" y="650"/>
                  <a:pt x="612" y="869"/>
                  <a:pt x="514" y="922"/>
                </a:cubicBezTo>
                <a:cubicBezTo>
                  <a:pt x="416" y="975"/>
                  <a:pt x="204" y="907"/>
                  <a:pt x="151" y="922"/>
                </a:cubicBezTo>
                <a:close/>
              </a:path>
            </a:pathLst>
          </a:custGeom>
          <a:solidFill>
            <a:schemeClr val="folHlink"/>
          </a:solidFill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25607" name="Freeform 7">
            <a:extLst>
              <a:ext uri="{FF2B5EF4-FFF2-40B4-BE49-F238E27FC236}">
                <a16:creationId xmlns:a16="http://schemas.microsoft.com/office/drawing/2014/main" id="{6AAE1F22-53DA-4838-B127-26B2E0D0D3EC}"/>
              </a:ext>
            </a:extLst>
          </p:cNvPr>
          <p:cNvSpPr>
            <a:spLocks/>
          </p:cNvSpPr>
          <p:nvPr/>
        </p:nvSpPr>
        <p:spPr bwMode="auto">
          <a:xfrm>
            <a:off x="5784850" y="6405563"/>
            <a:ext cx="454025" cy="373062"/>
          </a:xfrm>
          <a:custGeom>
            <a:avLst/>
            <a:gdLst>
              <a:gd name="T0" fmla="*/ 2147483647 w 286"/>
              <a:gd name="T1" fmla="*/ 2147483647 h 235"/>
              <a:gd name="T2" fmla="*/ 2147483647 w 286"/>
              <a:gd name="T3" fmla="*/ 2147483647 h 235"/>
              <a:gd name="T4" fmla="*/ 2147483647 w 286"/>
              <a:gd name="T5" fmla="*/ 2147483647 h 235"/>
              <a:gd name="T6" fmla="*/ 2147483647 w 286"/>
              <a:gd name="T7" fmla="*/ 2147483647 h 235"/>
              <a:gd name="T8" fmla="*/ 2147483647 w 286"/>
              <a:gd name="T9" fmla="*/ 2147483647 h 2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6"/>
              <a:gd name="T16" fmla="*/ 0 h 235"/>
              <a:gd name="T17" fmla="*/ 286 w 286"/>
              <a:gd name="T18" fmla="*/ 235 h 2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6" h="235">
                <a:moveTo>
                  <a:pt x="279" y="30"/>
                </a:moveTo>
                <a:cubicBezTo>
                  <a:pt x="272" y="0"/>
                  <a:pt x="143" y="7"/>
                  <a:pt x="98" y="30"/>
                </a:cubicBezTo>
                <a:cubicBezTo>
                  <a:pt x="53" y="53"/>
                  <a:pt x="0" y="136"/>
                  <a:pt x="7" y="166"/>
                </a:cubicBezTo>
                <a:cubicBezTo>
                  <a:pt x="14" y="196"/>
                  <a:pt x="98" y="235"/>
                  <a:pt x="143" y="212"/>
                </a:cubicBezTo>
                <a:cubicBezTo>
                  <a:pt x="188" y="189"/>
                  <a:pt x="286" y="60"/>
                  <a:pt x="279" y="30"/>
                </a:cubicBezTo>
                <a:close/>
              </a:path>
            </a:pathLst>
          </a:custGeom>
          <a:solidFill>
            <a:schemeClr val="folHlink"/>
          </a:solidFill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25608" name="Freeform 8">
            <a:extLst>
              <a:ext uri="{FF2B5EF4-FFF2-40B4-BE49-F238E27FC236}">
                <a16:creationId xmlns:a16="http://schemas.microsoft.com/office/drawing/2014/main" id="{DC9F1305-63D4-47B4-A6EE-852D5ECAF7C8}"/>
              </a:ext>
            </a:extLst>
          </p:cNvPr>
          <p:cNvSpPr>
            <a:spLocks/>
          </p:cNvSpPr>
          <p:nvPr/>
        </p:nvSpPr>
        <p:spPr bwMode="auto">
          <a:xfrm>
            <a:off x="7848600" y="5218113"/>
            <a:ext cx="276225" cy="611187"/>
          </a:xfrm>
          <a:custGeom>
            <a:avLst/>
            <a:gdLst>
              <a:gd name="T0" fmla="*/ 2147483647 w 174"/>
              <a:gd name="T1" fmla="*/ 2147483647 h 385"/>
              <a:gd name="T2" fmla="*/ 2147483647 w 174"/>
              <a:gd name="T3" fmla="*/ 2147483647 h 385"/>
              <a:gd name="T4" fmla="*/ 2147483647 w 174"/>
              <a:gd name="T5" fmla="*/ 2147483647 h 385"/>
              <a:gd name="T6" fmla="*/ 2147483647 w 174"/>
              <a:gd name="T7" fmla="*/ 2147483647 h 385"/>
              <a:gd name="T8" fmla="*/ 2147483647 w 174"/>
              <a:gd name="T9" fmla="*/ 2147483647 h 385"/>
              <a:gd name="T10" fmla="*/ 2147483647 w 174"/>
              <a:gd name="T11" fmla="*/ 2147483647 h 385"/>
              <a:gd name="T12" fmla="*/ 2147483647 w 174"/>
              <a:gd name="T13" fmla="*/ 2147483647 h 3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4"/>
              <a:gd name="T22" fmla="*/ 0 h 385"/>
              <a:gd name="T23" fmla="*/ 174 w 174"/>
              <a:gd name="T24" fmla="*/ 385 h 38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4" h="385">
                <a:moveTo>
                  <a:pt x="159" y="7"/>
                </a:moveTo>
                <a:cubicBezTo>
                  <a:pt x="144" y="14"/>
                  <a:pt x="46" y="98"/>
                  <a:pt x="23" y="143"/>
                </a:cubicBezTo>
                <a:cubicBezTo>
                  <a:pt x="0" y="188"/>
                  <a:pt x="8" y="241"/>
                  <a:pt x="23" y="279"/>
                </a:cubicBezTo>
                <a:cubicBezTo>
                  <a:pt x="38" y="317"/>
                  <a:pt x="90" y="385"/>
                  <a:pt x="113" y="370"/>
                </a:cubicBezTo>
                <a:cubicBezTo>
                  <a:pt x="136" y="355"/>
                  <a:pt x="159" y="233"/>
                  <a:pt x="159" y="188"/>
                </a:cubicBezTo>
                <a:cubicBezTo>
                  <a:pt x="159" y="143"/>
                  <a:pt x="113" y="128"/>
                  <a:pt x="113" y="98"/>
                </a:cubicBezTo>
                <a:cubicBezTo>
                  <a:pt x="113" y="68"/>
                  <a:pt x="174" y="0"/>
                  <a:pt x="159" y="7"/>
                </a:cubicBezTo>
                <a:close/>
              </a:path>
            </a:pathLst>
          </a:custGeom>
          <a:solidFill>
            <a:schemeClr val="folHlink"/>
          </a:solidFill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28681" name="WordArt 9">
            <a:extLst>
              <a:ext uri="{FF2B5EF4-FFF2-40B4-BE49-F238E27FC236}">
                <a16:creationId xmlns:a16="http://schemas.microsoft.com/office/drawing/2014/main" id="{C9F1DFB1-4000-4D33-9286-349FE5A400B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634163" y="1874838"/>
            <a:ext cx="550862" cy="8032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255"/>
              </a:avLst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0" cap="none" spc="0" normalizeH="0" baseline="0" noProof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07763" dir="8100000" algn="ctr" rotWithShape="0">
                    <a:srgbClr val="868686">
                      <a:alpha val="50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</a:t>
            </a:r>
            <a:endParaRPr kumimoji="0" lang="zh-CN" altLang="en-US" sz="3600" b="1" i="0" u="none" strike="noStrike" kern="10" cap="none" spc="0" normalizeH="0" baseline="0" noProof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107763" dir="8100000" algn="ctr" rotWithShape="0">
                  <a:srgbClr val="868686">
                    <a:alpha val="50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82" name="WordArt 10">
            <a:extLst>
              <a:ext uri="{FF2B5EF4-FFF2-40B4-BE49-F238E27FC236}">
                <a16:creationId xmlns:a16="http://schemas.microsoft.com/office/drawing/2014/main" id="{D32E905F-EF9B-4075-9664-A984D9B109A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508625" y="3284538"/>
            <a:ext cx="1511300" cy="3603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1111"/>
              </a:avLst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0" cap="none" spc="0" normalizeH="0" baseline="0" noProof="0">
                <a:ln w="9525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/>
                <a:uLnTx/>
                <a:uFillTx/>
                <a:latin typeface="楷体_GB2312"/>
                <a:ea typeface="楷体_GB2312" pitchFamily="1" charset="-122"/>
                <a:cs typeface="+mn-cs"/>
              </a:rPr>
              <a:t>北方地区</a:t>
            </a:r>
          </a:p>
        </p:txBody>
      </p:sp>
      <p:sp>
        <p:nvSpPr>
          <p:cNvPr id="28683" name="WordArt 11">
            <a:extLst>
              <a:ext uri="{FF2B5EF4-FFF2-40B4-BE49-F238E27FC236}">
                <a16:creationId xmlns:a16="http://schemas.microsoft.com/office/drawing/2014/main" id="{2216CCAD-AA16-499A-9CD7-2D60A0E9E98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508625" y="4724400"/>
            <a:ext cx="1655763" cy="4333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1111"/>
              </a:avLst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0" cap="none" spc="0" normalizeH="0" baseline="0" noProof="0">
                <a:ln w="9525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/>
                <a:uLnTx/>
                <a:uFillTx/>
                <a:latin typeface="楷体_GB2312"/>
                <a:ea typeface="楷体_GB2312" pitchFamily="1" charset="-122"/>
                <a:cs typeface="+mn-cs"/>
              </a:rPr>
              <a:t>南方地区</a:t>
            </a:r>
          </a:p>
        </p:txBody>
      </p:sp>
      <p:sp>
        <p:nvSpPr>
          <p:cNvPr id="28684" name="WordArt 12">
            <a:extLst>
              <a:ext uri="{FF2B5EF4-FFF2-40B4-BE49-F238E27FC236}">
                <a16:creationId xmlns:a16="http://schemas.microsoft.com/office/drawing/2014/main" id="{47B05ACF-6AA3-4C1A-BC4B-ECFC92C3017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763713" y="2060575"/>
            <a:ext cx="1655762" cy="431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1111"/>
              </a:avLst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0" cap="none" spc="0" normalizeH="0" baseline="0" noProof="0">
                <a:ln w="9525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/>
                <a:uLnTx/>
                <a:uFillTx/>
                <a:latin typeface="楷体_GB2312"/>
                <a:ea typeface="楷体_GB2312" pitchFamily="1" charset="-122"/>
                <a:cs typeface="+mn-cs"/>
              </a:rPr>
              <a:t>西北地区</a:t>
            </a:r>
          </a:p>
        </p:txBody>
      </p:sp>
      <p:sp>
        <p:nvSpPr>
          <p:cNvPr id="28685" name="WordArt 13">
            <a:extLst>
              <a:ext uri="{FF2B5EF4-FFF2-40B4-BE49-F238E27FC236}">
                <a16:creationId xmlns:a16="http://schemas.microsoft.com/office/drawing/2014/main" id="{BCE22D2D-E7A8-47A9-BC22-4772588E9CC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339975" y="3716338"/>
            <a:ext cx="1655763" cy="4333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1111"/>
              </a:avLst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0" cap="none" spc="0" normalizeH="0" baseline="0" noProof="0">
                <a:ln w="9525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/>
                <a:uLnTx/>
                <a:uFillTx/>
                <a:latin typeface="楷体_GB2312"/>
                <a:ea typeface="楷体_GB2312" pitchFamily="1" charset="-122"/>
                <a:cs typeface="+mn-cs"/>
              </a:rPr>
              <a:t>青藏地区</a:t>
            </a:r>
          </a:p>
        </p:txBody>
      </p:sp>
      <p:graphicFrame>
        <p:nvGraphicFramePr>
          <p:cNvPr id="28686" name="Group 14">
            <a:extLst>
              <a:ext uri="{FF2B5EF4-FFF2-40B4-BE49-F238E27FC236}">
                <a16:creationId xmlns:a16="http://schemas.microsoft.com/office/drawing/2014/main" id="{CABEE911-24DA-4D50-AA37-511566DAE09D}"/>
              </a:ext>
            </a:extLst>
          </p:cNvPr>
          <p:cNvGraphicFramePr>
            <a:graphicFrameLocks noGrp="1"/>
          </p:cNvGraphicFramePr>
          <p:nvPr/>
        </p:nvGraphicFramePr>
        <p:xfrm>
          <a:off x="0" y="4546600"/>
          <a:ext cx="3505200" cy="2317752"/>
        </p:xfrm>
        <a:graphic>
          <a:graphicData uri="http://schemas.openxmlformats.org/drawingml/2006/table">
            <a:tbl>
              <a:tblPr/>
              <a:tblGrid>
                <a:gridCol w="15160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9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名 称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主导因素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界线</a:t>
                      </a: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A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界线</a:t>
                      </a: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B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界线</a:t>
                      </a:r>
                      <a:r>
                        <a:rPr kumimoji="0" 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2" charset="-122"/>
                          <a:ea typeface="黑体" pitchFamily="2" charset="-122"/>
                        </a:rPr>
                        <a:t>C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8703" name="WordArt 48">
            <a:extLst>
              <a:ext uri="{FF2B5EF4-FFF2-40B4-BE49-F238E27FC236}">
                <a16:creationId xmlns:a16="http://schemas.microsoft.com/office/drawing/2014/main" id="{8284A51B-893C-47EC-82DF-A350D953E7F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517900" y="2443163"/>
            <a:ext cx="550863" cy="8016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255"/>
              </a:avLst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0" cap="none" spc="0" normalizeH="0" baseline="0" noProof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07763" dir="8100000" algn="ctr" rotWithShape="0">
                    <a:srgbClr val="868686">
                      <a:alpha val="50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A</a:t>
            </a:r>
            <a:endParaRPr kumimoji="0" lang="zh-CN" altLang="en-US" sz="3600" b="1" i="0" u="none" strike="noStrike" kern="10" cap="none" spc="0" normalizeH="0" baseline="0" noProof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107763" dir="8100000" algn="ctr" rotWithShape="0">
                  <a:srgbClr val="868686">
                    <a:alpha val="50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704" name="WordArt 49">
            <a:extLst>
              <a:ext uri="{FF2B5EF4-FFF2-40B4-BE49-F238E27FC236}">
                <a16:creationId xmlns:a16="http://schemas.microsoft.com/office/drawing/2014/main" id="{FDBD4E78-7B5E-482E-80AF-A3F0A4D8377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237288" y="3773488"/>
            <a:ext cx="550862" cy="8016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255"/>
              </a:avLst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0" cap="none" spc="0" normalizeH="0" baseline="0" noProof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07763" dir="8100000" algn="ctr" rotWithShape="0">
                    <a:srgbClr val="868686">
                      <a:alpha val="50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</a:t>
            </a:r>
            <a:endParaRPr kumimoji="0" lang="zh-CN" altLang="en-US" sz="3600" b="1" i="0" u="none" strike="noStrike" kern="10" cap="none" spc="0" normalizeH="0" baseline="0" noProof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107763" dir="8100000" algn="ctr" rotWithShape="0">
                  <a:srgbClr val="868686">
                    <a:alpha val="50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705" name="Rectangle 50">
            <a:extLst>
              <a:ext uri="{FF2B5EF4-FFF2-40B4-BE49-F238E27FC236}">
                <a16:creationId xmlns:a16="http://schemas.microsoft.com/office/drawing/2014/main" id="{3F7932FD-0F15-4802-8A49-57B91DDF11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5715000"/>
            <a:ext cx="1254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SzPct val="95000"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季风</a:t>
            </a:r>
          </a:p>
        </p:txBody>
      </p:sp>
      <p:sp>
        <p:nvSpPr>
          <p:cNvPr id="28706" name="Rectangle 51">
            <a:extLst>
              <a:ext uri="{FF2B5EF4-FFF2-40B4-BE49-F238E27FC236}">
                <a16:creationId xmlns:a16="http://schemas.microsoft.com/office/drawing/2014/main" id="{F207D355-7FFD-4C41-8C46-2B1EB40419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6278563"/>
            <a:ext cx="2895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气温和降水</a:t>
            </a:r>
          </a:p>
        </p:txBody>
      </p:sp>
      <p:sp>
        <p:nvSpPr>
          <p:cNvPr id="28707" name="Rectangle 52">
            <a:extLst>
              <a:ext uri="{FF2B5EF4-FFF2-40B4-BE49-F238E27FC236}">
                <a16:creationId xmlns:a16="http://schemas.microsoft.com/office/drawing/2014/main" id="{88D77098-7652-42F4-84D2-C9110357DF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713" y="5119688"/>
            <a:ext cx="14493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地势</a:t>
            </a:r>
          </a:p>
        </p:txBody>
      </p:sp>
    </p:spTree>
    <p:extLst>
      <p:ext uri="{BB962C8B-B14F-4D97-AF65-F5344CB8AC3E}">
        <p14:creationId xmlns:p14="http://schemas.microsoft.com/office/powerpoint/2010/main" val="47503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500"/>
                                        <p:tgtEl>
                                          <p:spTgt spid="28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500"/>
                                        <p:tgtEl>
                                          <p:spTgt spid="28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500"/>
                                        <p:tgtEl>
                                          <p:spTgt spid="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500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500"/>
                                        <p:tgtEl>
                                          <p:spTgt spid="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05" grpId="0" autoUpdateAnimBg="0"/>
      <p:bldP spid="28706" grpId="0" autoUpdateAnimBg="0"/>
      <p:bldP spid="28707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>
            <a:extLst>
              <a:ext uri="{FF2B5EF4-FFF2-40B4-BE49-F238E27FC236}">
                <a16:creationId xmlns:a16="http://schemas.microsoft.com/office/drawing/2014/main" id="{E0B15A52-41BC-4F56-B248-B803EA59948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pPr>
              <a:defRPr/>
            </a:pPr>
            <a:r>
              <a:rPr lang="zh-CN" altLang="en-US" sz="5400" b="1" dirty="0">
                <a:latin typeface="微软雅黑" pitchFamily="34" charset="-122"/>
                <a:ea typeface="微软雅黑" pitchFamily="34" charset="-122"/>
              </a:rPr>
              <a:t>导学</a:t>
            </a:r>
            <a:r>
              <a:rPr lang="en-US" altLang="zh-CN" sz="4000" b="1" dirty="0">
                <a:latin typeface="+mn-ea"/>
                <a:ea typeface="+mn-ea"/>
              </a:rPr>
              <a:t>(</a:t>
            </a:r>
            <a:r>
              <a:rPr lang="zh-CN" altLang="en-US" sz="4000" b="1" dirty="0">
                <a:latin typeface="+mn-ea"/>
                <a:ea typeface="+mn-ea"/>
              </a:rPr>
              <a:t>任务二</a:t>
            </a:r>
            <a:r>
              <a:rPr lang="en-US" altLang="zh-CN" sz="4000" b="1" dirty="0">
                <a:latin typeface="+mn-ea"/>
                <a:ea typeface="+mn-ea"/>
              </a:rPr>
              <a:t>)</a:t>
            </a:r>
            <a:endParaRPr lang="zh-CN" altLang="en-US" sz="4000" b="1" dirty="0">
              <a:latin typeface="+mn-ea"/>
              <a:ea typeface="+mn-ea"/>
            </a:endParaRPr>
          </a:p>
        </p:txBody>
      </p:sp>
      <p:sp>
        <p:nvSpPr>
          <p:cNvPr id="26627" name="内容占位符 2">
            <a:extLst>
              <a:ext uri="{FF2B5EF4-FFF2-40B4-BE49-F238E27FC236}">
                <a16:creationId xmlns:a16="http://schemas.microsoft.com/office/drawing/2014/main" id="{76BC0F61-CD4A-4C6C-AA56-4C33CA410617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zh-CN" altLang="en-US" sz="3600" b="1"/>
              <a:t>读</a:t>
            </a:r>
            <a:r>
              <a:rPr lang="en-US" altLang="zh-CN" sz="3600" b="1"/>
              <a:t>P6</a:t>
            </a:r>
            <a:r>
              <a:rPr lang="zh-CN" altLang="en-US" sz="3600" b="1"/>
              <a:t>图</a:t>
            </a:r>
            <a:r>
              <a:rPr lang="en-US" altLang="zh-CN" sz="3600" b="1"/>
              <a:t>5.5</a:t>
            </a:r>
            <a:r>
              <a:rPr lang="zh-CN" altLang="en-US" sz="3600" b="1"/>
              <a:t>认识我国的四大地理区域的名称及分界线</a:t>
            </a:r>
            <a:endParaRPr lang="en-US" altLang="zh-CN" sz="3600" b="1"/>
          </a:p>
          <a:p>
            <a:r>
              <a:rPr lang="zh-CN" altLang="en-US" sz="3600" b="1"/>
              <a:t>结合</a:t>
            </a:r>
            <a:r>
              <a:rPr lang="en-US" altLang="zh-CN" sz="3600" b="1"/>
              <a:t>P6</a:t>
            </a:r>
            <a:r>
              <a:rPr lang="zh-CN" altLang="en-US" sz="3600" b="1"/>
              <a:t>的活动题分析四大地理区域的界线是如何划分的</a:t>
            </a:r>
            <a:endParaRPr lang="en-US" altLang="zh-CN" sz="3600" b="1"/>
          </a:p>
          <a:p>
            <a:r>
              <a:rPr lang="zh-CN" altLang="en-US" sz="3600" b="1"/>
              <a:t>分析我国四大地理区域的影响因素</a:t>
            </a:r>
          </a:p>
        </p:txBody>
      </p:sp>
    </p:spTree>
    <p:extLst>
      <p:ext uri="{BB962C8B-B14F-4D97-AF65-F5344CB8AC3E}">
        <p14:creationId xmlns:p14="http://schemas.microsoft.com/office/powerpoint/2010/main" val="40303384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Group 2">
            <a:extLst>
              <a:ext uri="{FF2B5EF4-FFF2-40B4-BE49-F238E27FC236}">
                <a16:creationId xmlns:a16="http://schemas.microsoft.com/office/drawing/2014/main" id="{41B8138E-92CA-45F7-B767-36FB1DD8FAF5}"/>
              </a:ext>
            </a:extLst>
          </p:cNvPr>
          <p:cNvGraphicFramePr>
            <a:graphicFrameLocks noGrp="1"/>
          </p:cNvGraphicFramePr>
          <p:nvPr>
            <p:ph sz="quarter" idx="4294967295"/>
          </p:nvPr>
        </p:nvGraphicFramePr>
        <p:xfrm>
          <a:off x="152400" y="4343400"/>
          <a:ext cx="8915400" cy="2362200"/>
        </p:xfrm>
        <a:graphic>
          <a:graphicData uri="http://schemas.openxmlformats.org/drawingml/2006/table">
            <a:tbl>
              <a:tblPr/>
              <a:tblGrid>
                <a:gridCol w="1990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7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6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81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65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</a:rPr>
                        <a:t>北方地区</a:t>
                      </a:r>
                      <a:endParaRPr kumimoji="0" 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黑体" pitchFamily="2" charset="-12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</a:rPr>
                        <a:t>南方地区</a:t>
                      </a:r>
                      <a:endParaRPr kumimoji="0" 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</a:rPr>
                        <a:t>西北地区</a:t>
                      </a:r>
                      <a:endParaRPr kumimoji="0" 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</a:rPr>
                        <a:t>青藏地区</a:t>
                      </a:r>
                      <a:endParaRPr kumimoji="0" 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7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黑体" pitchFamily="2" charset="-12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黑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2787" name="Rectangle 24">
            <a:extLst>
              <a:ext uri="{FF2B5EF4-FFF2-40B4-BE49-F238E27FC236}">
                <a16:creationId xmlns:a16="http://schemas.microsoft.com/office/drawing/2014/main" id="{B7032794-E478-4FEC-8FD8-790420B43C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486400"/>
            <a:ext cx="19812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东北平原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华北平原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黄土高原</a:t>
            </a:r>
          </a:p>
        </p:txBody>
      </p:sp>
      <p:sp>
        <p:nvSpPr>
          <p:cNvPr id="32788" name="Rectangle 25">
            <a:extLst>
              <a:ext uri="{FF2B5EF4-FFF2-40B4-BE49-F238E27FC236}">
                <a16:creationId xmlns:a16="http://schemas.microsoft.com/office/drawing/2014/main" id="{56915385-D8BC-4D71-AAA4-AA72699D466E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4648200" y="5410200"/>
            <a:ext cx="22860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塔里木盆地准噶尔盆地内蒙古高原</a:t>
            </a:r>
          </a:p>
        </p:txBody>
      </p:sp>
      <p:sp>
        <p:nvSpPr>
          <p:cNvPr id="32789" name="Rectangle 26">
            <a:extLst>
              <a:ext uri="{FF2B5EF4-FFF2-40B4-BE49-F238E27FC236}">
                <a16:creationId xmlns:a16="http://schemas.microsoft.com/office/drawing/2014/main" id="{C2CB4B91-4B36-46B1-B800-D95F6E05EB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5638800"/>
            <a:ext cx="2286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青藏高原</a:t>
            </a:r>
            <a:b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</a:b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柴达木盆地</a:t>
            </a:r>
          </a:p>
        </p:txBody>
      </p:sp>
      <p:graphicFrame>
        <p:nvGraphicFramePr>
          <p:cNvPr id="1026" name="Object 27">
            <a:extLst>
              <a:ext uri="{FF2B5EF4-FFF2-40B4-BE49-F238E27FC236}">
                <a16:creationId xmlns:a16="http://schemas.microsoft.com/office/drawing/2014/main" id="{5DB230E5-26B1-497F-86EB-AA2024B8E5C7}"/>
              </a:ext>
            </a:extLst>
          </p:cNvPr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676400" y="0"/>
          <a:ext cx="7467600" cy="419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r:id="rId3" imgW="8666667" imgH="6638095" progId="MSPhotoEd.3">
                  <p:embed/>
                </p:oleObj>
              </mc:Choice>
              <mc:Fallback>
                <p:oleObj r:id="rId3" imgW="8666667" imgH="6638095" progId="MSPhotoEd.3">
                  <p:embed/>
                  <p:pic>
                    <p:nvPicPr>
                      <p:cNvPr id="1026" name="Object 27">
                        <a:extLst>
                          <a:ext uri="{FF2B5EF4-FFF2-40B4-BE49-F238E27FC236}">
                            <a16:creationId xmlns:a16="http://schemas.microsoft.com/office/drawing/2014/main" id="{5DB230E5-26B1-497F-86EB-AA2024B8E5C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0"/>
                        <a:ext cx="7467600" cy="419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7" name="Text Box 29">
            <a:extLst>
              <a:ext uri="{FF2B5EF4-FFF2-40B4-BE49-F238E27FC236}">
                <a16:creationId xmlns:a16="http://schemas.microsoft.com/office/drawing/2014/main" id="{915B7A2E-E8B0-4A52-843C-AB6B1578F4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25" y="639763"/>
            <a:ext cx="458788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" name="Text Box 30">
            <a:extLst>
              <a:ext uri="{FF2B5EF4-FFF2-40B4-BE49-F238E27FC236}">
                <a16:creationId xmlns:a16="http://schemas.microsoft.com/office/drawing/2014/main" id="{C2E83961-A973-4058-B052-D32061C643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0"/>
            <a:ext cx="1524000" cy="375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楷体_GB2312" pitchFamily="1" charset="-122"/>
                <a:cs typeface="+mn-cs"/>
              </a:rPr>
              <a:t>四大地区的主要</a:t>
            </a: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楷体_GB2312" pitchFamily="1" charset="-122"/>
                <a:cs typeface="+mn-cs"/>
              </a:rPr>
              <a:t>地形区</a:t>
            </a:r>
          </a:p>
        </p:txBody>
      </p:sp>
      <p:sp>
        <p:nvSpPr>
          <p:cNvPr id="32793" name="Rectangle 34">
            <a:extLst>
              <a:ext uri="{FF2B5EF4-FFF2-40B4-BE49-F238E27FC236}">
                <a16:creationId xmlns:a16="http://schemas.microsoft.com/office/drawing/2014/main" id="{0C74231F-7F45-4A16-9203-5422252BACB7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2055813" y="5254625"/>
            <a:ext cx="30480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长江中下游平原</a:t>
            </a:r>
            <a:b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</a:b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     四川盆地</a:t>
            </a:r>
            <a:b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</a:b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     云贵高原</a:t>
            </a:r>
          </a:p>
        </p:txBody>
      </p:sp>
    </p:spTree>
    <p:extLst>
      <p:ext uri="{BB962C8B-B14F-4D97-AF65-F5344CB8AC3E}">
        <p14:creationId xmlns:p14="http://schemas.microsoft.com/office/powerpoint/2010/main" val="347015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7" grpId="0" autoUpdateAnimBg="0"/>
      <p:bldP spid="32788" grpId="0" autoUpdateAnimBg="0"/>
      <p:bldP spid="32789" grpId="0" autoUpdateAnimBg="0"/>
      <p:bldP spid="32793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Group 2">
            <a:extLst>
              <a:ext uri="{FF2B5EF4-FFF2-40B4-BE49-F238E27FC236}">
                <a16:creationId xmlns:a16="http://schemas.microsoft.com/office/drawing/2014/main" id="{03CA7BA4-3763-48E4-B6C1-58093B96B313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400050" y="4222750"/>
          <a:ext cx="8362950" cy="2635250"/>
        </p:xfrm>
        <a:graphic>
          <a:graphicData uri="http://schemas.openxmlformats.org/drawingml/2006/table">
            <a:tbl>
              <a:tblPr/>
              <a:tblGrid>
                <a:gridCol w="1666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6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华文细黑" pitchFamily="2" charset="-122"/>
                        </a:rPr>
                        <a:t>地理区域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华文细黑" pitchFamily="2" charset="-122"/>
                        </a:rPr>
                        <a:t>位        置       和      范      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华文细黑" pitchFamily="2" charset="-122"/>
                        </a:rPr>
                        <a:t>北方地区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华文细黑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4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华文细黑" pitchFamily="2" charset="-122"/>
                        </a:rPr>
                        <a:t>南方地区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华文细黑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华文细黑" pitchFamily="2" charset="-122"/>
                        </a:rPr>
                        <a:t>西北地区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华文细黑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华文细黑" pitchFamily="2" charset="-122"/>
                        </a:rPr>
                        <a:t>青藏地区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华文细黑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262" name="Rectangle 22">
            <a:extLst>
              <a:ext uri="{FF2B5EF4-FFF2-40B4-BE49-F238E27FC236}">
                <a16:creationId xmlns:a16="http://schemas.microsoft.com/office/drawing/2014/main" id="{AF37272E-732B-4128-BBE8-B1E92CD5BD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7100" y="4724400"/>
            <a:ext cx="6335713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大兴安岭、青藏高原以东，长城以南，秦岭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—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淮河以北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 </a:t>
            </a:r>
          </a:p>
        </p:txBody>
      </p:sp>
      <p:sp>
        <p:nvSpPr>
          <p:cNvPr id="10263" name="Rectangle 23">
            <a:extLst>
              <a:ext uri="{FF2B5EF4-FFF2-40B4-BE49-F238E27FC236}">
                <a16:creationId xmlns:a16="http://schemas.microsoft.com/office/drawing/2014/main" id="{6D6AC693-E809-42FF-A8F9-7E47F1EB58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475" y="5257800"/>
            <a:ext cx="38036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秦岭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—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淮河以南，青藏高原以东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 </a:t>
            </a:r>
          </a:p>
        </p:txBody>
      </p:sp>
      <p:sp>
        <p:nvSpPr>
          <p:cNvPr id="10264" name="Rectangle 24">
            <a:extLst>
              <a:ext uri="{FF2B5EF4-FFF2-40B4-BE49-F238E27FC236}">
                <a16:creationId xmlns:a16="http://schemas.microsoft.com/office/drawing/2014/main" id="{7A95627A-8CFC-44F8-965F-5921137F8A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4800" y="5895975"/>
            <a:ext cx="50736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大兴安岭以西，昆仑山、祁连山和长城以北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 </a:t>
            </a:r>
          </a:p>
        </p:txBody>
      </p:sp>
      <p:sp>
        <p:nvSpPr>
          <p:cNvPr id="10265" name="Rectangle 25">
            <a:extLst>
              <a:ext uri="{FF2B5EF4-FFF2-40B4-BE49-F238E27FC236}">
                <a16:creationId xmlns:a16="http://schemas.microsoft.com/office/drawing/2014/main" id="{B72FF076-4F7E-4118-999D-30096AAB84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3575" y="6356350"/>
            <a:ext cx="4057650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横断山以西，昆仑山和祁连山以南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 </a:t>
            </a:r>
          </a:p>
        </p:txBody>
      </p:sp>
      <p:graphicFrame>
        <p:nvGraphicFramePr>
          <p:cNvPr id="2050" name="Object 2">
            <a:extLst>
              <a:ext uri="{FF2B5EF4-FFF2-40B4-BE49-F238E27FC236}">
                <a16:creationId xmlns:a16="http://schemas.microsoft.com/office/drawing/2014/main" id="{2753987D-C1EC-452E-AF35-C6AB2770CAB1}"/>
              </a:ext>
            </a:extLst>
          </p:cNvPr>
          <p:cNvGraphicFramePr>
            <a:graphicFrameLocks noGrp="1" noChangeAspect="1"/>
          </p:cNvGraphicFramePr>
          <p:nvPr>
            <p:ph sz="quarter" idx="2"/>
          </p:nvPr>
        </p:nvGraphicFramePr>
        <p:xfrm>
          <a:off x="3276600" y="117475"/>
          <a:ext cx="5410200" cy="4059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r:id="rId3" imgW="8666667" imgH="6638095" progId="MSPhotoEd.3">
                  <p:embed/>
                </p:oleObj>
              </mc:Choice>
              <mc:Fallback>
                <p:oleObj r:id="rId3" imgW="8666667" imgH="6638095" progId="MSPhotoEd.3">
                  <p:embed/>
                  <p:pic>
                    <p:nvPicPr>
                      <p:cNvPr id="2050" name="Object 2">
                        <a:extLst>
                          <a:ext uri="{FF2B5EF4-FFF2-40B4-BE49-F238E27FC236}">
                            <a16:creationId xmlns:a16="http://schemas.microsoft.com/office/drawing/2014/main" id="{2753987D-C1EC-452E-AF35-C6AB2770CAB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17475"/>
                        <a:ext cx="5410200" cy="4059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75" name="Text Box 27">
            <a:extLst>
              <a:ext uri="{FF2B5EF4-FFF2-40B4-BE49-F238E27FC236}">
                <a16:creationId xmlns:a16="http://schemas.microsoft.com/office/drawing/2014/main" id="{54DEA19E-82F2-497E-A93A-E2F71B8E4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609600"/>
            <a:ext cx="2354262" cy="237013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描述四大地理区域的位置和范围。</a:t>
            </a:r>
          </a:p>
        </p:txBody>
      </p:sp>
    </p:spTree>
    <p:extLst>
      <p:ext uri="{BB962C8B-B14F-4D97-AF65-F5344CB8AC3E}">
        <p14:creationId xmlns:p14="http://schemas.microsoft.com/office/powerpoint/2010/main" val="279506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2" grpId="0" autoUpdateAnimBg="0"/>
      <p:bldP spid="10263" grpId="0" autoUpdateAnimBg="0"/>
      <p:bldP spid="10264" grpId="0" autoUpdateAnimBg="0"/>
      <p:bldP spid="10265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>
            <a:extLst>
              <a:ext uri="{FF2B5EF4-FFF2-40B4-BE49-F238E27FC236}">
                <a16:creationId xmlns:a16="http://schemas.microsoft.com/office/drawing/2014/main" id="{D2CC1DDC-A7B0-4C70-9ED5-98A32FDC99D0}"/>
              </a:ext>
            </a:extLst>
          </p:cNvPr>
          <p:cNvGrpSpPr>
            <a:grpSpLocks/>
          </p:cNvGrpSpPr>
          <p:nvPr/>
        </p:nvGrpSpPr>
        <p:grpSpPr bwMode="auto">
          <a:xfrm>
            <a:off x="-757238" y="381000"/>
            <a:ext cx="5176838" cy="3429000"/>
            <a:chOff x="0" y="0"/>
            <a:chExt cx="4800" cy="3996"/>
          </a:xfrm>
        </p:grpSpPr>
        <p:pic>
          <p:nvPicPr>
            <p:cNvPr id="27657" name="Picture 3">
              <a:extLst>
                <a:ext uri="{FF2B5EF4-FFF2-40B4-BE49-F238E27FC236}">
                  <a16:creationId xmlns:a16="http://schemas.microsoft.com/office/drawing/2014/main" id="{A768BBBD-CCE0-4EA3-8FFB-D5730AFB46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800" cy="3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8" name="Text Box 4">
              <a:extLst>
                <a:ext uri="{FF2B5EF4-FFF2-40B4-BE49-F238E27FC236}">
                  <a16:creationId xmlns:a16="http://schemas.microsoft.com/office/drawing/2014/main" id="{F4C379DB-6F69-4402-9FA6-6344D98C0A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7" y="1266"/>
              <a:ext cx="525" cy="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mic Sans MS" panose="030F0702030302020204" pitchFamily="66" charset="0"/>
                  <a:ea typeface="宋体" panose="02010600030101010101" pitchFamily="2" charset="-122"/>
                  <a:cs typeface="+mn-cs"/>
                </a:rPr>
                <a:t>A</a:t>
              </a:r>
            </a:p>
          </p:txBody>
        </p:sp>
        <p:sp>
          <p:nvSpPr>
            <p:cNvPr id="27659" name="Text Box 5">
              <a:extLst>
                <a:ext uri="{FF2B5EF4-FFF2-40B4-BE49-F238E27FC236}">
                  <a16:creationId xmlns:a16="http://schemas.microsoft.com/office/drawing/2014/main" id="{AB2E9E8F-5B68-4277-BFE9-A28477195E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71" y="1679"/>
              <a:ext cx="432" cy="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mic Sans MS" panose="030F0702030302020204" pitchFamily="66" charset="0"/>
                  <a:ea typeface="宋体" panose="02010600030101010101" pitchFamily="2" charset="-122"/>
                  <a:cs typeface="+mn-cs"/>
                </a:rPr>
                <a:t>B</a:t>
              </a:r>
            </a:p>
          </p:txBody>
        </p:sp>
        <p:sp>
          <p:nvSpPr>
            <p:cNvPr id="27660" name="Text Box 6">
              <a:extLst>
                <a:ext uri="{FF2B5EF4-FFF2-40B4-BE49-F238E27FC236}">
                  <a16:creationId xmlns:a16="http://schemas.microsoft.com/office/drawing/2014/main" id="{DC84A7A3-CF0B-4392-BF0D-D62CFCB6DA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47" y="2402"/>
              <a:ext cx="472" cy="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mic Sans MS" panose="030F0702030302020204" pitchFamily="66" charset="0"/>
                  <a:ea typeface="宋体" panose="02010600030101010101" pitchFamily="2" charset="-122"/>
                  <a:cs typeface="+mn-cs"/>
                </a:rPr>
                <a:t>C</a:t>
              </a:r>
            </a:p>
          </p:txBody>
        </p:sp>
        <p:sp>
          <p:nvSpPr>
            <p:cNvPr id="27661" name="Text Box 7">
              <a:extLst>
                <a:ext uri="{FF2B5EF4-FFF2-40B4-BE49-F238E27FC236}">
                  <a16:creationId xmlns:a16="http://schemas.microsoft.com/office/drawing/2014/main" id="{4B4E884A-A146-43E5-A368-16F3AEBC40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67" y="1872"/>
              <a:ext cx="616" cy="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mic Sans MS" panose="030F0702030302020204" pitchFamily="66" charset="0"/>
                  <a:ea typeface="宋体" panose="02010600030101010101" pitchFamily="2" charset="-122"/>
                  <a:cs typeface="+mn-cs"/>
                </a:rPr>
                <a:t>D</a:t>
              </a:r>
            </a:p>
          </p:txBody>
        </p:sp>
      </p:grpSp>
      <p:pic>
        <p:nvPicPr>
          <p:cNvPr id="27651" name="Picture 8">
            <a:extLst>
              <a:ext uri="{FF2B5EF4-FFF2-40B4-BE49-F238E27FC236}">
                <a16:creationId xmlns:a16="http://schemas.microsoft.com/office/drawing/2014/main" id="{05BBA007-3991-471D-91C5-584797FC90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0" y="228600"/>
            <a:ext cx="523875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9">
            <a:extLst>
              <a:ext uri="{FF2B5EF4-FFF2-40B4-BE49-F238E27FC236}">
                <a16:creationId xmlns:a16="http://schemas.microsoft.com/office/drawing/2014/main" id="{984C5EFE-A215-43AB-8C42-66FF8E7B78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352800"/>
            <a:ext cx="51054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10">
            <a:extLst>
              <a:ext uri="{FF2B5EF4-FFF2-40B4-BE49-F238E27FC236}">
                <a16:creationId xmlns:a16="http://schemas.microsoft.com/office/drawing/2014/main" id="{22E13C66-2C40-4FB9-8097-09B88AEBD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10000"/>
            <a:ext cx="3686175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Text Box 11">
            <a:extLst>
              <a:ext uri="{FF2B5EF4-FFF2-40B4-BE49-F238E27FC236}">
                <a16:creationId xmlns:a16="http://schemas.microsoft.com/office/drawing/2014/main" id="{33932AFF-32B1-4292-8B54-8D994719CE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0"/>
            <a:ext cx="304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1</a:t>
            </a:r>
          </a:p>
        </p:txBody>
      </p:sp>
      <p:sp>
        <p:nvSpPr>
          <p:cNvPr id="27655" name="Text Box 12">
            <a:extLst>
              <a:ext uri="{FF2B5EF4-FFF2-40B4-BE49-F238E27FC236}">
                <a16:creationId xmlns:a16="http://schemas.microsoft.com/office/drawing/2014/main" id="{86DEC6E9-57AB-4CD3-9C7B-09E1F627F7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2400" y="3505200"/>
            <a:ext cx="3238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2</a:t>
            </a:r>
          </a:p>
        </p:txBody>
      </p:sp>
      <p:sp>
        <p:nvSpPr>
          <p:cNvPr id="27656" name="Text Box 13">
            <a:extLst>
              <a:ext uri="{FF2B5EF4-FFF2-40B4-BE49-F238E27FC236}">
                <a16:creationId xmlns:a16="http://schemas.microsoft.com/office/drawing/2014/main" id="{9270A672-D557-4551-979D-2F3CECF429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114800"/>
            <a:ext cx="3238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1251333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0">
            <a:extLst>
              <a:ext uri="{FF2B5EF4-FFF2-40B4-BE49-F238E27FC236}">
                <a16:creationId xmlns:a16="http://schemas.microsoft.com/office/drawing/2014/main" id="{359E9AE2-1B29-4B05-AFDC-C1C975CF52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33400"/>
            <a:ext cx="5105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26267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梳理归纳</a:t>
            </a:r>
          </a:p>
        </p:txBody>
      </p:sp>
      <p:sp>
        <p:nvSpPr>
          <p:cNvPr id="19459" name="Text Box 56">
            <a:extLst>
              <a:ext uri="{FF2B5EF4-FFF2-40B4-BE49-F238E27FC236}">
                <a16:creationId xmlns:a16="http://schemas.microsoft.com/office/drawing/2014/main" id="{E8BC75FE-0516-439A-AC33-916B978235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2133600"/>
            <a:ext cx="510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地理差异对生活、生产的影响</a:t>
            </a:r>
          </a:p>
        </p:txBody>
      </p:sp>
      <p:sp>
        <p:nvSpPr>
          <p:cNvPr id="19460" name="Text Box 47">
            <a:extLst>
              <a:ext uri="{FF2B5EF4-FFF2-40B4-BE49-F238E27FC236}">
                <a16:creationId xmlns:a16="http://schemas.microsoft.com/office/drawing/2014/main" id="{558E4FA8-7309-4DEB-98A1-77EE96C827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895600"/>
            <a:ext cx="54927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中国的地理差异</a:t>
            </a:r>
          </a:p>
        </p:txBody>
      </p:sp>
      <p:sp>
        <p:nvSpPr>
          <p:cNvPr id="19461" name="Text Box 49">
            <a:extLst>
              <a:ext uri="{FF2B5EF4-FFF2-40B4-BE49-F238E27FC236}">
                <a16:creationId xmlns:a16="http://schemas.microsoft.com/office/drawing/2014/main" id="{08663959-1CBA-4952-BCDE-590ECFA036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0000" y="5181600"/>
            <a:ext cx="3200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四大地理区域</a:t>
            </a:r>
          </a:p>
        </p:txBody>
      </p:sp>
      <p:sp>
        <p:nvSpPr>
          <p:cNvPr id="19462" name="Text Box 50">
            <a:extLst>
              <a:ext uri="{FF2B5EF4-FFF2-40B4-BE49-F238E27FC236}">
                <a16:creationId xmlns:a16="http://schemas.microsoft.com/office/drawing/2014/main" id="{67E4B4E1-563F-45E3-8C61-1DD79E23D0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2209800"/>
            <a:ext cx="3200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地理差异显著</a:t>
            </a:r>
          </a:p>
        </p:txBody>
      </p:sp>
      <p:sp>
        <p:nvSpPr>
          <p:cNvPr id="19463" name="Text Box 55">
            <a:extLst>
              <a:ext uri="{FF2B5EF4-FFF2-40B4-BE49-F238E27FC236}">
                <a16:creationId xmlns:a16="http://schemas.microsoft.com/office/drawing/2014/main" id="{67045C73-C2C1-4D3C-8812-78670B7483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1524000"/>
            <a:ext cx="419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地理差异产生的原因</a:t>
            </a:r>
          </a:p>
        </p:txBody>
      </p:sp>
      <p:sp>
        <p:nvSpPr>
          <p:cNvPr id="19464" name="Text Box 57">
            <a:extLst>
              <a:ext uri="{FF2B5EF4-FFF2-40B4-BE49-F238E27FC236}">
                <a16:creationId xmlns:a16="http://schemas.microsoft.com/office/drawing/2014/main" id="{4348196D-3B21-4DAC-BFAD-0CA1FA01AA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2819400"/>
            <a:ext cx="449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秦岭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淮河界线的地理意义</a:t>
            </a:r>
          </a:p>
        </p:txBody>
      </p:sp>
      <p:sp>
        <p:nvSpPr>
          <p:cNvPr id="19465" name="Text Box 62">
            <a:extLst>
              <a:ext uri="{FF2B5EF4-FFF2-40B4-BE49-F238E27FC236}">
                <a16:creationId xmlns:a16="http://schemas.microsoft.com/office/drawing/2014/main" id="{9702C1D3-BB12-4711-B1E4-A800AB8CE0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4495800"/>
            <a:ext cx="3733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四大地理区域的划分</a:t>
            </a:r>
          </a:p>
        </p:txBody>
      </p:sp>
      <p:sp>
        <p:nvSpPr>
          <p:cNvPr id="19466" name="Text Box 63">
            <a:extLst>
              <a:ext uri="{FF2B5EF4-FFF2-40B4-BE49-F238E27FC236}">
                <a16:creationId xmlns:a16="http://schemas.microsoft.com/office/drawing/2014/main" id="{5CD1254D-330A-4065-9839-B21AD94C0B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5181600"/>
            <a:ext cx="518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四大地理区域与地形区的联系</a:t>
            </a:r>
          </a:p>
        </p:txBody>
      </p:sp>
      <p:sp>
        <p:nvSpPr>
          <p:cNvPr id="19467" name="Text Box 64">
            <a:extLst>
              <a:ext uri="{FF2B5EF4-FFF2-40B4-BE49-F238E27FC236}">
                <a16:creationId xmlns:a16="http://schemas.microsoft.com/office/drawing/2014/main" id="{3D6C2FF8-3403-4C39-9359-D6044138A6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500" y="5943600"/>
            <a:ext cx="5499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四大地理区域与气候类型的分布</a:t>
            </a:r>
          </a:p>
        </p:txBody>
      </p:sp>
      <p:sp>
        <p:nvSpPr>
          <p:cNvPr id="19468" name="AutoShape 13">
            <a:extLst>
              <a:ext uri="{FF2B5EF4-FFF2-40B4-BE49-F238E27FC236}">
                <a16:creationId xmlns:a16="http://schemas.microsoft.com/office/drawing/2014/main" id="{DD83ACF9-84CD-40D8-99A8-544D33A5E057}"/>
              </a:ext>
            </a:extLst>
          </p:cNvPr>
          <p:cNvSpPr>
            <a:spLocks/>
          </p:cNvSpPr>
          <p:nvPr/>
        </p:nvSpPr>
        <p:spPr bwMode="auto">
          <a:xfrm>
            <a:off x="3429000" y="1752600"/>
            <a:ext cx="152400" cy="1371600"/>
          </a:xfrm>
          <a:prstGeom prst="leftBrace">
            <a:avLst>
              <a:gd name="adj1" fmla="val 75000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19469" name="AutoShape 14">
            <a:extLst>
              <a:ext uri="{FF2B5EF4-FFF2-40B4-BE49-F238E27FC236}">
                <a16:creationId xmlns:a16="http://schemas.microsoft.com/office/drawing/2014/main" id="{E7F26363-47B4-48BE-87CA-7B1D2CA1D938}"/>
              </a:ext>
            </a:extLst>
          </p:cNvPr>
          <p:cNvSpPr>
            <a:spLocks/>
          </p:cNvSpPr>
          <p:nvPr/>
        </p:nvSpPr>
        <p:spPr bwMode="auto">
          <a:xfrm>
            <a:off x="3352800" y="4762500"/>
            <a:ext cx="152400" cy="1371600"/>
          </a:xfrm>
          <a:prstGeom prst="leftBrace">
            <a:avLst>
              <a:gd name="adj1" fmla="val 75000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19470" name="AutoShape 15">
            <a:extLst>
              <a:ext uri="{FF2B5EF4-FFF2-40B4-BE49-F238E27FC236}">
                <a16:creationId xmlns:a16="http://schemas.microsoft.com/office/drawing/2014/main" id="{F626F122-4250-4756-A4FF-A40B9E099F32}"/>
              </a:ext>
            </a:extLst>
          </p:cNvPr>
          <p:cNvSpPr>
            <a:spLocks/>
          </p:cNvSpPr>
          <p:nvPr/>
        </p:nvSpPr>
        <p:spPr bwMode="auto">
          <a:xfrm>
            <a:off x="1219200" y="2514600"/>
            <a:ext cx="76200" cy="2895600"/>
          </a:xfrm>
          <a:prstGeom prst="leftBrace">
            <a:avLst>
              <a:gd name="adj1" fmla="val 316667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19472" name="Text Box 17">
            <a:extLst>
              <a:ext uri="{FF2B5EF4-FFF2-40B4-BE49-F238E27FC236}">
                <a16:creationId xmlns:a16="http://schemas.microsoft.com/office/drawing/2014/main" id="{9D201AB4-4354-48B1-8F3F-2495EEB22B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50" y="76200"/>
            <a:ext cx="831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50285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utoUpdateAnimBg="0"/>
      <p:bldP spid="19460" grpId="0" autoUpdateAnimBg="0"/>
      <p:bldP spid="19461" grpId="0" autoUpdateAnimBg="0"/>
      <p:bldP spid="19462" grpId="0" autoUpdateAnimBg="0"/>
      <p:bldP spid="19463" grpId="0" autoUpdateAnimBg="0"/>
      <p:bldP spid="19464" grpId="0" autoUpdateAnimBg="0"/>
      <p:bldP spid="19465" grpId="0" autoUpdateAnimBg="0"/>
      <p:bldP spid="19466" grpId="0" autoUpdateAnimBg="0"/>
      <p:bldP spid="19467" grpId="0" autoUpdateAnimBg="0"/>
      <p:bldP spid="19468" grpId="0" animBg="1" autoUpdateAnimBg="0"/>
      <p:bldP spid="19469" grpId="0" animBg="1" autoUpdateAnimBg="0"/>
      <p:bldP spid="19470" grpId="0" animBg="1" autoUpdateAnimBg="0"/>
      <p:bldP spid="19472" grpId="0" autoUpdateAnimBg="0"/>
      <p:bldP spid="19472" grpId="1" autoUpdateAnimBg="0"/>
      <p:bldP spid="19472" grpId="2" autoUpdateAnimBg="0"/>
      <p:bldP spid="19472" grpId="3" autoUpdateAnimBg="0"/>
      <p:bldP spid="19472" grpId="4" autoUpdateAnimBg="0"/>
      <p:bldP spid="19472" grpId="5" autoUpdateAnimBg="0"/>
      <p:bldP spid="19472" grpId="6" autoUpdateAnimBg="0"/>
      <p:bldP spid="19472" grpId="7" autoUpdateAnimBg="0"/>
      <p:bldP spid="19472" grpId="8" autoUpdateAnimBg="0"/>
      <p:bldP spid="19472" grpId="9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0">
            <a:extLst>
              <a:ext uri="{FF2B5EF4-FFF2-40B4-BE49-F238E27FC236}">
                <a16:creationId xmlns:a16="http://schemas.microsoft.com/office/drawing/2014/main" id="{2FE205AD-6F27-4257-8778-EF4078C601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685800"/>
            <a:ext cx="5105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26267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检测练习</a:t>
            </a:r>
          </a:p>
        </p:txBody>
      </p:sp>
      <p:sp>
        <p:nvSpPr>
          <p:cNvPr id="21507" name="Rectangle 16">
            <a:extLst>
              <a:ext uri="{FF2B5EF4-FFF2-40B4-BE49-F238E27FC236}">
                <a16:creationId xmlns:a16="http://schemas.microsoft.com/office/drawing/2014/main" id="{7AE98CC3-6EA8-41D2-8BFF-6D4DAE0DDD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524000"/>
            <a:ext cx="8070850" cy="502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．关于秦岭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淮河的叙述，不正确的是（     ）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   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．与年均温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0℃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等温线基本一致         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   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．是湿润地区和半湿润地区分界线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   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．与年平均降水量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800mm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等降水量线基本一致      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   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D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．是亚热带和暖温带的分界线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．我国四大地理区域中，位于地势第一级阶梯的是（     ）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   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．北方地区             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．南方地区   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   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．青藏地区             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D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．西北地区</a:t>
            </a:r>
          </a:p>
        </p:txBody>
      </p:sp>
      <p:sp>
        <p:nvSpPr>
          <p:cNvPr id="21508" name="Text Box 17">
            <a:extLst>
              <a:ext uri="{FF2B5EF4-FFF2-40B4-BE49-F238E27FC236}">
                <a16:creationId xmlns:a16="http://schemas.microsoft.com/office/drawing/2014/main" id="{147BB3F2-A364-4F9F-A386-96EBD1EF14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167640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</a:p>
        </p:txBody>
      </p:sp>
      <p:sp>
        <p:nvSpPr>
          <p:cNvPr id="21509" name="Text Box 18">
            <a:extLst>
              <a:ext uri="{FF2B5EF4-FFF2-40B4-BE49-F238E27FC236}">
                <a16:creationId xmlns:a16="http://schemas.microsoft.com/office/drawing/2014/main" id="{1D92153F-3654-4559-A573-0C6C88C53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6200" y="495300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35104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utoUpdateAnimBg="0"/>
      <p:bldP spid="21509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0">
            <a:extLst>
              <a:ext uri="{FF2B5EF4-FFF2-40B4-BE49-F238E27FC236}">
                <a16:creationId xmlns:a16="http://schemas.microsoft.com/office/drawing/2014/main" id="{07F47E55-E492-40D4-8145-A168AC0017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685800"/>
            <a:ext cx="5105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26267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检测练习</a:t>
            </a:r>
          </a:p>
        </p:txBody>
      </p:sp>
      <p:sp>
        <p:nvSpPr>
          <p:cNvPr id="22531" name="Rectangle 4">
            <a:extLst>
              <a:ext uri="{FF2B5EF4-FFF2-40B4-BE49-F238E27FC236}">
                <a16:creationId xmlns:a16="http://schemas.microsoft.com/office/drawing/2014/main" id="{700D88CC-F12C-4E28-9874-3340635E0F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524000"/>
            <a:ext cx="845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．读我国四大地理区域图，回答问题：</a:t>
            </a:r>
          </a:p>
        </p:txBody>
      </p:sp>
      <p:grpSp>
        <p:nvGrpSpPr>
          <p:cNvPr id="2" name="Group 5">
            <a:extLst>
              <a:ext uri="{FF2B5EF4-FFF2-40B4-BE49-F238E27FC236}">
                <a16:creationId xmlns:a16="http://schemas.microsoft.com/office/drawing/2014/main" id="{CB45AD65-D1A1-4BB7-82FF-6D2FDC2F0754}"/>
              </a:ext>
            </a:extLst>
          </p:cNvPr>
          <p:cNvGrpSpPr>
            <a:grpSpLocks/>
          </p:cNvGrpSpPr>
          <p:nvPr/>
        </p:nvGrpSpPr>
        <p:grpSpPr bwMode="auto">
          <a:xfrm>
            <a:off x="2209800" y="2057400"/>
            <a:ext cx="4419600" cy="3352800"/>
            <a:chOff x="0" y="0"/>
            <a:chExt cx="3072" cy="2366"/>
          </a:xfrm>
        </p:grpSpPr>
        <p:pic>
          <p:nvPicPr>
            <p:cNvPr id="30730" name="Picture 6" descr="12B523594T5Z-562H6">
              <a:extLst>
                <a:ext uri="{FF2B5EF4-FFF2-40B4-BE49-F238E27FC236}">
                  <a16:creationId xmlns:a16="http://schemas.microsoft.com/office/drawing/2014/main" id="{0BD7E67B-E37D-4EB6-B2D0-6341328658C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72" cy="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31" name="Text Box 7">
              <a:extLst>
                <a:ext uri="{FF2B5EF4-FFF2-40B4-BE49-F238E27FC236}">
                  <a16:creationId xmlns:a16="http://schemas.microsoft.com/office/drawing/2014/main" id="{B3AB4825-8338-450F-A591-64F30E148E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7" y="1488"/>
              <a:ext cx="576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B</a:t>
              </a:r>
            </a:p>
          </p:txBody>
        </p:sp>
        <p:sp>
          <p:nvSpPr>
            <p:cNvPr id="30732" name="Text Box 8">
              <a:extLst>
                <a:ext uri="{FF2B5EF4-FFF2-40B4-BE49-F238E27FC236}">
                  <a16:creationId xmlns:a16="http://schemas.microsoft.com/office/drawing/2014/main" id="{D00B2A8F-3C1C-4AFC-B80F-9C155D3DB7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1008"/>
              <a:ext cx="576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A</a:t>
              </a:r>
            </a:p>
          </p:txBody>
        </p:sp>
        <p:sp>
          <p:nvSpPr>
            <p:cNvPr id="30733" name="Text Box 9">
              <a:extLst>
                <a:ext uri="{FF2B5EF4-FFF2-40B4-BE49-F238E27FC236}">
                  <a16:creationId xmlns:a16="http://schemas.microsoft.com/office/drawing/2014/main" id="{2241DB9E-A5D9-48D7-8B33-E426DBE154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3" y="912"/>
              <a:ext cx="576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C</a:t>
              </a:r>
            </a:p>
          </p:txBody>
        </p:sp>
        <p:sp>
          <p:nvSpPr>
            <p:cNvPr id="30734" name="Text Box 10">
              <a:extLst>
                <a:ext uri="{FF2B5EF4-FFF2-40B4-BE49-F238E27FC236}">
                  <a16:creationId xmlns:a16="http://schemas.microsoft.com/office/drawing/2014/main" id="{5BBD8CEA-3A19-4AB9-860B-C3C816D48F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528"/>
              <a:ext cx="576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D</a:t>
              </a:r>
            </a:p>
          </p:txBody>
        </p:sp>
      </p:grpSp>
      <p:sp>
        <p:nvSpPr>
          <p:cNvPr id="22538" name="Rectangle 11">
            <a:extLst>
              <a:ext uri="{FF2B5EF4-FFF2-40B4-BE49-F238E27FC236}">
                <a16:creationId xmlns:a16="http://schemas.microsoft.com/office/drawing/2014/main" id="{7904B76F-8026-41E4-BDA4-68CFE3FBA4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5232400"/>
            <a:ext cx="8763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）图中字母所代表的四大地理区域分别是：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A</a:t>
            </a:r>
            <a:r>
              <a:rPr kumimoji="0" lang="en-US" altLang="zh-CN" sz="24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          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、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　　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B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C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D</a:t>
            </a:r>
            <a:r>
              <a:rPr kumimoji="0" lang="en-US" altLang="zh-CN" sz="1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 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</a:p>
        </p:txBody>
      </p:sp>
      <p:sp>
        <p:nvSpPr>
          <p:cNvPr id="22539" name="Text Box 12">
            <a:extLst>
              <a:ext uri="{FF2B5EF4-FFF2-40B4-BE49-F238E27FC236}">
                <a16:creationId xmlns:a16="http://schemas.microsoft.com/office/drawing/2014/main" id="{0FD8BFB2-49B4-42FC-B002-7495A57355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53340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1" charset="-122"/>
                <a:cs typeface="+mn-cs"/>
              </a:rPr>
              <a:t>青藏地区</a:t>
            </a:r>
          </a:p>
        </p:txBody>
      </p:sp>
      <p:sp>
        <p:nvSpPr>
          <p:cNvPr id="22540" name="Text Box 13">
            <a:extLst>
              <a:ext uri="{FF2B5EF4-FFF2-40B4-BE49-F238E27FC236}">
                <a16:creationId xmlns:a16="http://schemas.microsoft.com/office/drawing/2014/main" id="{0E3CBCDE-8B5C-4F00-950D-D915C28D6B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58674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南方地区</a:t>
            </a:r>
          </a:p>
        </p:txBody>
      </p:sp>
      <p:sp>
        <p:nvSpPr>
          <p:cNvPr id="22541" name="Text Box 14">
            <a:extLst>
              <a:ext uri="{FF2B5EF4-FFF2-40B4-BE49-F238E27FC236}">
                <a16:creationId xmlns:a16="http://schemas.microsoft.com/office/drawing/2014/main" id="{138031FF-2FC7-43DB-A80F-E456B1ACB3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0400" y="5867400"/>
            <a:ext cx="2362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1" charset="-122"/>
                <a:cs typeface="+mn-cs"/>
              </a:rPr>
              <a:t>北方地区</a:t>
            </a:r>
          </a:p>
        </p:txBody>
      </p:sp>
      <p:sp>
        <p:nvSpPr>
          <p:cNvPr id="22542" name="Text Box 15">
            <a:extLst>
              <a:ext uri="{FF2B5EF4-FFF2-40B4-BE49-F238E27FC236}">
                <a16:creationId xmlns:a16="http://schemas.microsoft.com/office/drawing/2014/main" id="{2E38AEF1-8166-4823-A8AD-2FACC369A7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5867400"/>
            <a:ext cx="1752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1" charset="-122"/>
                <a:cs typeface="+mn-cs"/>
              </a:rPr>
              <a:t>西北地区</a:t>
            </a:r>
          </a:p>
        </p:txBody>
      </p:sp>
    </p:spTree>
    <p:extLst>
      <p:ext uri="{BB962C8B-B14F-4D97-AF65-F5344CB8AC3E}">
        <p14:creationId xmlns:p14="http://schemas.microsoft.com/office/powerpoint/2010/main" val="358750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utoUpdateAnimBg="0"/>
      <p:bldP spid="22538" grpId="0" autoUpdateAnimBg="0"/>
      <p:bldP spid="22539" grpId="0" autoUpdateAnimBg="0"/>
      <p:bldP spid="22540" grpId="0" autoUpdateAnimBg="0"/>
      <p:bldP spid="22541" grpId="0" autoUpdateAnimBg="0"/>
      <p:bldP spid="22542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10">
            <a:extLst>
              <a:ext uri="{FF2B5EF4-FFF2-40B4-BE49-F238E27FC236}">
                <a16:creationId xmlns:a16="http://schemas.microsoft.com/office/drawing/2014/main" id="{6200F1E7-7B10-4B0E-B65C-CF49639D77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685800"/>
            <a:ext cx="5105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26267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检测练习</a:t>
            </a:r>
          </a:p>
        </p:txBody>
      </p:sp>
      <p:sp>
        <p:nvSpPr>
          <p:cNvPr id="31747" name="Rectangle 4">
            <a:extLst>
              <a:ext uri="{FF2B5EF4-FFF2-40B4-BE49-F238E27FC236}">
                <a16:creationId xmlns:a16="http://schemas.microsoft.com/office/drawing/2014/main" id="{E8B87C99-73DF-468D-85F0-8A9E90D0FD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524000"/>
            <a:ext cx="845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．读我国四大地理区域图，回答问题：</a:t>
            </a:r>
          </a:p>
        </p:txBody>
      </p:sp>
      <p:grpSp>
        <p:nvGrpSpPr>
          <p:cNvPr id="31748" name="Group 5">
            <a:extLst>
              <a:ext uri="{FF2B5EF4-FFF2-40B4-BE49-F238E27FC236}">
                <a16:creationId xmlns:a16="http://schemas.microsoft.com/office/drawing/2014/main" id="{259BFF37-6E8E-47DA-AA84-C74CD64E334F}"/>
              </a:ext>
            </a:extLst>
          </p:cNvPr>
          <p:cNvGrpSpPr>
            <a:grpSpLocks/>
          </p:cNvGrpSpPr>
          <p:nvPr/>
        </p:nvGrpSpPr>
        <p:grpSpPr bwMode="auto">
          <a:xfrm>
            <a:off x="2209800" y="2057400"/>
            <a:ext cx="4419600" cy="3352800"/>
            <a:chOff x="0" y="0"/>
            <a:chExt cx="3072" cy="2366"/>
          </a:xfrm>
        </p:grpSpPr>
        <p:pic>
          <p:nvPicPr>
            <p:cNvPr id="31752" name="Picture 6" descr="12B523594T5Z-562H6">
              <a:extLst>
                <a:ext uri="{FF2B5EF4-FFF2-40B4-BE49-F238E27FC236}">
                  <a16:creationId xmlns:a16="http://schemas.microsoft.com/office/drawing/2014/main" id="{3A107A2E-207D-4BD9-B18F-A1A9070A18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72" cy="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3" name="Text Box 7">
              <a:extLst>
                <a:ext uri="{FF2B5EF4-FFF2-40B4-BE49-F238E27FC236}">
                  <a16:creationId xmlns:a16="http://schemas.microsoft.com/office/drawing/2014/main" id="{3CB44823-BC21-449B-B322-7D36534F00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7" y="1488"/>
              <a:ext cx="576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B</a:t>
              </a:r>
            </a:p>
          </p:txBody>
        </p:sp>
        <p:sp>
          <p:nvSpPr>
            <p:cNvPr id="31754" name="Text Box 8">
              <a:extLst>
                <a:ext uri="{FF2B5EF4-FFF2-40B4-BE49-F238E27FC236}">
                  <a16:creationId xmlns:a16="http://schemas.microsoft.com/office/drawing/2014/main" id="{9EE86065-D11C-46FB-94DB-19F1B4198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1008"/>
              <a:ext cx="576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A</a:t>
              </a:r>
            </a:p>
          </p:txBody>
        </p:sp>
        <p:sp>
          <p:nvSpPr>
            <p:cNvPr id="31755" name="Text Box 9">
              <a:extLst>
                <a:ext uri="{FF2B5EF4-FFF2-40B4-BE49-F238E27FC236}">
                  <a16:creationId xmlns:a16="http://schemas.microsoft.com/office/drawing/2014/main" id="{59B18B65-8ECF-4E4C-9A73-D2D4D64D3D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3" y="912"/>
              <a:ext cx="576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C</a:t>
              </a:r>
            </a:p>
          </p:txBody>
        </p:sp>
        <p:sp>
          <p:nvSpPr>
            <p:cNvPr id="31756" name="Text Box 10">
              <a:extLst>
                <a:ext uri="{FF2B5EF4-FFF2-40B4-BE49-F238E27FC236}">
                  <a16:creationId xmlns:a16="http://schemas.microsoft.com/office/drawing/2014/main" id="{93CA154E-012F-47B0-9754-1D53E4C3E9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528"/>
              <a:ext cx="576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D</a:t>
              </a:r>
            </a:p>
          </p:txBody>
        </p:sp>
      </p:grpSp>
      <p:sp>
        <p:nvSpPr>
          <p:cNvPr id="23562" name="Rectangle 11">
            <a:extLst>
              <a:ext uri="{FF2B5EF4-FFF2-40B4-BE49-F238E27FC236}">
                <a16:creationId xmlns:a16="http://schemas.microsoft.com/office/drawing/2014/main" id="{FF3DB497-9128-482B-B74E-BF9C5A4FC2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365750"/>
            <a:ext cx="8763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）其中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两地区的分界线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①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是</a:t>
            </a:r>
            <a:r>
              <a:rPr kumimoji="0" lang="zh-CN" altLang="en-US" sz="24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，②是</a:t>
            </a:r>
            <a:r>
              <a:rPr kumimoji="0" lang="zh-CN" altLang="en-US" sz="24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23563" name="Text Box 16">
            <a:extLst>
              <a:ext uri="{FF2B5EF4-FFF2-40B4-BE49-F238E27FC236}">
                <a16:creationId xmlns:a16="http://schemas.microsoft.com/office/drawing/2014/main" id="{8537D481-2B1F-47DB-B6F8-005B82B44C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5486400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1" charset="-122"/>
                <a:cs typeface="+mn-cs"/>
              </a:rPr>
              <a:t>秦岭</a:t>
            </a:r>
          </a:p>
        </p:txBody>
      </p:sp>
      <p:sp>
        <p:nvSpPr>
          <p:cNvPr id="23564" name="Text Box 17">
            <a:extLst>
              <a:ext uri="{FF2B5EF4-FFF2-40B4-BE49-F238E27FC236}">
                <a16:creationId xmlns:a16="http://schemas.microsoft.com/office/drawing/2014/main" id="{65EF5CC6-CDC3-4E1C-B941-9828A0A2E2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54864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1" charset="-122"/>
                <a:cs typeface="+mn-cs"/>
              </a:rPr>
              <a:t>淮河</a:t>
            </a:r>
          </a:p>
        </p:txBody>
      </p:sp>
    </p:spTree>
    <p:extLst>
      <p:ext uri="{BB962C8B-B14F-4D97-AF65-F5344CB8AC3E}">
        <p14:creationId xmlns:p14="http://schemas.microsoft.com/office/powerpoint/2010/main" val="3254397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2" grpId="0" autoUpdateAnimBg="0"/>
      <p:bldP spid="23563" grpId="0" autoUpdateAnimBg="0"/>
      <p:bldP spid="2356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2820C11E-FBF9-409B-977C-73AA6455E9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85800"/>
            <a:ext cx="8601075" cy="578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281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0">
            <a:extLst>
              <a:ext uri="{FF2B5EF4-FFF2-40B4-BE49-F238E27FC236}">
                <a16:creationId xmlns:a16="http://schemas.microsoft.com/office/drawing/2014/main" id="{4E0564A5-B59C-4E4D-8307-4C2A761A67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685800"/>
            <a:ext cx="5105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26267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检测练习</a:t>
            </a:r>
          </a:p>
        </p:txBody>
      </p:sp>
      <p:sp>
        <p:nvSpPr>
          <p:cNvPr id="32771" name="Rectangle 4">
            <a:extLst>
              <a:ext uri="{FF2B5EF4-FFF2-40B4-BE49-F238E27FC236}">
                <a16:creationId xmlns:a16="http://schemas.microsoft.com/office/drawing/2014/main" id="{9BE7931A-1E9C-425F-9CA8-655850DCBE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524000"/>
            <a:ext cx="845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．读我国四大地理区域图，回答问题：</a:t>
            </a:r>
          </a:p>
        </p:txBody>
      </p:sp>
      <p:grpSp>
        <p:nvGrpSpPr>
          <p:cNvPr id="32772" name="Group 5">
            <a:extLst>
              <a:ext uri="{FF2B5EF4-FFF2-40B4-BE49-F238E27FC236}">
                <a16:creationId xmlns:a16="http://schemas.microsoft.com/office/drawing/2014/main" id="{1C6A6B56-8A47-4BD0-AFAE-009DF8EF17E1}"/>
              </a:ext>
            </a:extLst>
          </p:cNvPr>
          <p:cNvGrpSpPr>
            <a:grpSpLocks/>
          </p:cNvGrpSpPr>
          <p:nvPr/>
        </p:nvGrpSpPr>
        <p:grpSpPr bwMode="auto">
          <a:xfrm>
            <a:off x="2209800" y="2057400"/>
            <a:ext cx="4419600" cy="3352800"/>
            <a:chOff x="0" y="0"/>
            <a:chExt cx="3072" cy="2366"/>
          </a:xfrm>
        </p:grpSpPr>
        <p:pic>
          <p:nvPicPr>
            <p:cNvPr id="32776" name="Picture 6" descr="12B523594T5Z-562H6">
              <a:extLst>
                <a:ext uri="{FF2B5EF4-FFF2-40B4-BE49-F238E27FC236}">
                  <a16:creationId xmlns:a16="http://schemas.microsoft.com/office/drawing/2014/main" id="{27843309-1870-4F49-AF83-4EF88446A0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72" cy="2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7" name="Text Box 7">
              <a:extLst>
                <a:ext uri="{FF2B5EF4-FFF2-40B4-BE49-F238E27FC236}">
                  <a16:creationId xmlns:a16="http://schemas.microsoft.com/office/drawing/2014/main" id="{19A8D6CD-9230-4D35-9061-AC03074ECD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7" y="1488"/>
              <a:ext cx="576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B</a:t>
              </a:r>
            </a:p>
          </p:txBody>
        </p:sp>
        <p:sp>
          <p:nvSpPr>
            <p:cNvPr id="32778" name="Text Box 8">
              <a:extLst>
                <a:ext uri="{FF2B5EF4-FFF2-40B4-BE49-F238E27FC236}">
                  <a16:creationId xmlns:a16="http://schemas.microsoft.com/office/drawing/2014/main" id="{B09AA657-92AE-4375-AC58-F8DBCB8F7A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1008"/>
              <a:ext cx="576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A</a:t>
              </a:r>
            </a:p>
          </p:txBody>
        </p:sp>
        <p:sp>
          <p:nvSpPr>
            <p:cNvPr id="32779" name="Text Box 9">
              <a:extLst>
                <a:ext uri="{FF2B5EF4-FFF2-40B4-BE49-F238E27FC236}">
                  <a16:creationId xmlns:a16="http://schemas.microsoft.com/office/drawing/2014/main" id="{CDB1A4B1-13A8-472D-8F60-39042939C2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3" y="912"/>
              <a:ext cx="576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C</a:t>
              </a:r>
            </a:p>
          </p:txBody>
        </p:sp>
        <p:sp>
          <p:nvSpPr>
            <p:cNvPr id="32780" name="Text Box 10">
              <a:extLst>
                <a:ext uri="{FF2B5EF4-FFF2-40B4-BE49-F238E27FC236}">
                  <a16:creationId xmlns:a16="http://schemas.microsoft.com/office/drawing/2014/main" id="{BA36935B-4F30-441F-B408-A627907A91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528"/>
              <a:ext cx="576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D</a:t>
              </a:r>
            </a:p>
          </p:txBody>
        </p:sp>
      </p:grpSp>
      <p:sp>
        <p:nvSpPr>
          <p:cNvPr id="24586" name="Rectangle 11">
            <a:extLst>
              <a:ext uri="{FF2B5EF4-FFF2-40B4-BE49-F238E27FC236}">
                <a16:creationId xmlns:a16="http://schemas.microsoft.com/office/drawing/2014/main" id="{821CA5BA-FD38-4463-9774-1B6487E8C3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232400"/>
            <a:ext cx="87630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"/>
                <a:cs typeface="t"/>
              </a:rPr>
              <a:t>3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）四大地理区域中地形以平原和高原为主的是</a:t>
            </a:r>
            <a:r>
              <a:rPr kumimoji="0" lang="zh-CN" altLang="en-US" sz="24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；气候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  以温带大陆性气候为主的是</a:t>
            </a:r>
            <a:r>
              <a:rPr kumimoji="0" lang="zh-CN" altLang="en-US" sz="2400" b="1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。</a:t>
            </a:r>
          </a:p>
        </p:txBody>
      </p:sp>
      <p:sp>
        <p:nvSpPr>
          <p:cNvPr id="24587" name="Text Box 18">
            <a:extLst>
              <a:ext uri="{FF2B5EF4-FFF2-40B4-BE49-F238E27FC236}">
                <a16:creationId xmlns:a16="http://schemas.microsoft.com/office/drawing/2014/main" id="{FD20F49B-BECC-46F1-9425-0C4728C5BB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5334000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</a:p>
        </p:txBody>
      </p:sp>
      <p:sp>
        <p:nvSpPr>
          <p:cNvPr id="24588" name="Text Box 19">
            <a:extLst>
              <a:ext uri="{FF2B5EF4-FFF2-40B4-BE49-F238E27FC236}">
                <a16:creationId xmlns:a16="http://schemas.microsoft.com/office/drawing/2014/main" id="{D6B94E97-AAB5-4AAF-9198-865CC59354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58674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73935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 autoUpdateAnimBg="0"/>
      <p:bldP spid="24587" grpId="0" autoUpdateAnimBg="0"/>
      <p:bldP spid="2458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9" descr="中国年降水量的分布">
            <a:extLst>
              <a:ext uri="{FF2B5EF4-FFF2-40B4-BE49-F238E27FC236}">
                <a16:creationId xmlns:a16="http://schemas.microsoft.com/office/drawing/2014/main" id="{BBDFECAA-7700-474C-B0CA-40DB6DFB47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3" t="2209" r="4219" b="2315"/>
          <a:stretch>
            <a:fillRect/>
          </a:stretch>
        </p:blipFill>
        <p:spPr bwMode="auto">
          <a:xfrm>
            <a:off x="533400" y="152400"/>
            <a:ext cx="8077200" cy="666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696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>
            <a:extLst>
              <a:ext uri="{FF2B5EF4-FFF2-40B4-BE49-F238E27FC236}">
                <a16:creationId xmlns:a16="http://schemas.microsoft.com/office/drawing/2014/main" id="{253DA2F7-4578-427E-855F-48FA1026B9D0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  <p:sp>
        <p:nvSpPr>
          <p:cNvPr id="9219" name="内容占位符 2">
            <a:extLst>
              <a:ext uri="{FF2B5EF4-FFF2-40B4-BE49-F238E27FC236}">
                <a16:creationId xmlns:a16="http://schemas.microsoft.com/office/drawing/2014/main" id="{40273B4B-F45A-4E69-B4AE-83079BE872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zh-CN" altLang="en-US" sz="4000" b="1"/>
              <a:t>了解区域划分地形、气温、降水等因素所起的作用</a:t>
            </a:r>
            <a:endParaRPr lang="en-US" altLang="zh-CN" sz="4000" b="1"/>
          </a:p>
          <a:p>
            <a:r>
              <a:rPr lang="zh-CN" altLang="en-US" sz="4000" b="1"/>
              <a:t>结合地图说出我国气温、降水、地势的分布呈现的有规律的变化</a:t>
            </a:r>
            <a:endParaRPr lang="en-US" altLang="zh-CN" sz="4000" b="1"/>
          </a:p>
          <a:p>
            <a:r>
              <a:rPr lang="zh-CN" altLang="en-US" sz="4000" b="1"/>
              <a:t>理解由自然环境差异引起的人类活动的差异</a:t>
            </a:r>
            <a:r>
              <a:rPr lang="en-US" altLang="zh-CN" sz="4000"/>
              <a:t> </a:t>
            </a:r>
            <a:endParaRPr lang="zh-CN" altLang="en-US" sz="4000"/>
          </a:p>
        </p:txBody>
      </p:sp>
    </p:spTree>
    <p:extLst>
      <p:ext uri="{BB962C8B-B14F-4D97-AF65-F5344CB8AC3E}">
        <p14:creationId xmlns:p14="http://schemas.microsoft.com/office/powerpoint/2010/main" val="148447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>
            <a:extLst>
              <a:ext uri="{FF2B5EF4-FFF2-40B4-BE49-F238E27FC236}">
                <a16:creationId xmlns:a16="http://schemas.microsoft.com/office/drawing/2014/main" id="{74F894B3-2199-4956-A849-115A33A4A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  <a:solidFill>
            <a:srgbClr val="FF0000"/>
          </a:solidFill>
        </p:spPr>
        <p:txBody>
          <a:bodyPr/>
          <a:lstStyle/>
          <a:p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</a:rPr>
              <a:t>设问导读</a:t>
            </a:r>
          </a:p>
        </p:txBody>
      </p:sp>
      <p:sp>
        <p:nvSpPr>
          <p:cNvPr id="10243" name="内容占位符 2">
            <a:extLst>
              <a:ext uri="{FF2B5EF4-FFF2-40B4-BE49-F238E27FC236}">
                <a16:creationId xmlns:a16="http://schemas.microsoft.com/office/drawing/2014/main" id="{32CAB440-C5EF-402B-8E06-51D2DE026E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724400"/>
          </a:xfrm>
          <a:solidFill>
            <a:srgbClr val="00B0F0"/>
          </a:solidFill>
        </p:spPr>
        <p:txBody>
          <a:bodyPr/>
          <a:lstStyle/>
          <a:p>
            <a:pPr>
              <a:buFontTx/>
              <a:buNone/>
            </a:pPr>
            <a:r>
              <a:rPr lang="zh-CN" altLang="zh-CN" b="1"/>
              <a:t>导学任务一： </a:t>
            </a:r>
          </a:p>
          <a:p>
            <a:r>
              <a:rPr lang="zh-CN" altLang="zh-CN" b="1"/>
              <a:t>阅读课本</a:t>
            </a:r>
            <a:r>
              <a:rPr lang="en-US" altLang="zh-CN" b="1"/>
              <a:t>P2</a:t>
            </a:r>
            <a:r>
              <a:rPr lang="zh-CN" altLang="zh-CN" b="1"/>
              <a:t>图</a:t>
            </a:r>
            <a:r>
              <a:rPr lang="en-US" altLang="zh-CN" b="1"/>
              <a:t>5.1</a:t>
            </a:r>
            <a:r>
              <a:rPr lang="zh-CN" altLang="zh-CN" b="1"/>
              <a:t>中国地势三级阶梯、年降水量和</a:t>
            </a:r>
            <a:r>
              <a:rPr lang="en-US" altLang="zh-CN" b="1"/>
              <a:t>1</a:t>
            </a:r>
            <a:r>
              <a:rPr lang="zh-CN" altLang="zh-CN" b="1"/>
              <a:t>月平均气温的分布图回答：</a:t>
            </a:r>
          </a:p>
          <a:p>
            <a:pPr>
              <a:buFontTx/>
              <a:buNone/>
            </a:pPr>
            <a:r>
              <a:rPr lang="en-US" altLang="zh-CN" b="1"/>
              <a:t>   </a:t>
            </a:r>
            <a:r>
              <a:rPr lang="zh-CN" altLang="zh-CN" b="1"/>
              <a:t>描述我国的自然环境差异显著的具体表现吗（地势、降水、气温、河流、植被等）</a:t>
            </a:r>
          </a:p>
          <a:p>
            <a:pPr>
              <a:buFontTx/>
              <a:buNone/>
            </a:pPr>
            <a:r>
              <a:rPr lang="zh-CN" altLang="zh-CN" b="1"/>
              <a:t>导学任务二：</a:t>
            </a:r>
          </a:p>
          <a:p>
            <a:r>
              <a:rPr lang="zh-CN" altLang="zh-CN" b="1"/>
              <a:t>阅读图</a:t>
            </a:r>
            <a:r>
              <a:rPr lang="en-US" altLang="zh-CN" b="1"/>
              <a:t>5.2</a:t>
            </a:r>
            <a:r>
              <a:rPr lang="zh-CN" altLang="zh-CN" b="1"/>
              <a:t>图</a:t>
            </a:r>
            <a:r>
              <a:rPr lang="en-US" altLang="zh-CN" b="1"/>
              <a:t>5.4</a:t>
            </a:r>
            <a:r>
              <a:rPr lang="zh-CN" altLang="zh-CN" b="1"/>
              <a:t>和课本内容比较一下南、北方的人文差异表现在哪些方面吗？</a:t>
            </a:r>
          </a:p>
        </p:txBody>
      </p:sp>
    </p:spTree>
    <p:extLst>
      <p:ext uri="{BB962C8B-B14F-4D97-AF65-F5344CB8AC3E}">
        <p14:creationId xmlns:p14="http://schemas.microsoft.com/office/powerpoint/2010/main" val="4264150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0">
            <a:extLst>
              <a:ext uri="{FF2B5EF4-FFF2-40B4-BE49-F238E27FC236}">
                <a16:creationId xmlns:a16="http://schemas.microsoft.com/office/drawing/2014/main" id="{16C8E08E-36E2-4DA1-A37B-52F15D2F41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57200"/>
            <a:ext cx="5105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26267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一、地理差异显著</a:t>
            </a:r>
          </a:p>
        </p:txBody>
      </p:sp>
      <p:sp>
        <p:nvSpPr>
          <p:cNvPr id="7171" name="Text Box 8">
            <a:extLst>
              <a:ext uri="{FF2B5EF4-FFF2-40B4-BE49-F238E27FC236}">
                <a16:creationId xmlns:a16="http://schemas.microsoft.com/office/drawing/2014/main" id="{DA266661-F0CC-4D74-A296-52284FF573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3733800"/>
            <a:ext cx="7162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谈谈生活中你所了解的地理差异</a:t>
            </a: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" name="Group 14">
            <a:extLst>
              <a:ext uri="{FF2B5EF4-FFF2-40B4-BE49-F238E27FC236}">
                <a16:creationId xmlns:a16="http://schemas.microsoft.com/office/drawing/2014/main" id="{87A11CB8-FB99-4B1B-BC75-CF9E2B104FE4}"/>
              </a:ext>
            </a:extLst>
          </p:cNvPr>
          <p:cNvGrpSpPr>
            <a:grpSpLocks/>
          </p:cNvGrpSpPr>
          <p:nvPr/>
        </p:nvGrpSpPr>
        <p:grpSpPr bwMode="auto">
          <a:xfrm>
            <a:off x="4648200" y="1524000"/>
            <a:ext cx="4268788" cy="2362200"/>
            <a:chOff x="0" y="0"/>
            <a:chExt cx="2689" cy="1488"/>
          </a:xfrm>
        </p:grpSpPr>
        <p:pic>
          <p:nvPicPr>
            <p:cNvPr id="11278" name="Picture 5" descr="200992474653929">
              <a:extLst>
                <a:ext uri="{FF2B5EF4-FFF2-40B4-BE49-F238E27FC236}">
                  <a16:creationId xmlns:a16="http://schemas.microsoft.com/office/drawing/2014/main" id="{E1A163FC-B10C-4949-96E5-245EBD33C2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184"/>
            <a:stretch>
              <a:fillRect/>
            </a:stretch>
          </p:blipFill>
          <p:spPr bwMode="auto">
            <a:xfrm>
              <a:off x="0" y="0"/>
              <a:ext cx="2688" cy="1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9" name="Text Box 9">
              <a:extLst>
                <a:ext uri="{FF2B5EF4-FFF2-40B4-BE49-F238E27FC236}">
                  <a16:creationId xmlns:a16="http://schemas.microsoft.com/office/drawing/2014/main" id="{600B5028-F582-4D4B-A1FD-A5FE56A1CC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4" y="48"/>
              <a:ext cx="385" cy="1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marL="342900" indent="-3429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342900" marR="0" lvl="0" indent="-34290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None/>
                <a:tabLst/>
                <a:defRPr/>
              </a:pPr>
              <a:r>
                <a:rPr kumimoji="0" lang="zh-CN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1" charset="-122"/>
                  <a:cs typeface="+mn-cs"/>
                </a:rPr>
                <a:t>江南油纸伞</a:t>
              </a:r>
            </a:p>
          </p:txBody>
        </p:sp>
      </p:grpSp>
      <p:grpSp>
        <p:nvGrpSpPr>
          <p:cNvPr id="3" name="Group 13">
            <a:extLst>
              <a:ext uri="{FF2B5EF4-FFF2-40B4-BE49-F238E27FC236}">
                <a16:creationId xmlns:a16="http://schemas.microsoft.com/office/drawing/2014/main" id="{F0661828-134A-4AF8-AD94-63BF05E37573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1524000"/>
            <a:ext cx="4191000" cy="2286000"/>
            <a:chOff x="0" y="0"/>
            <a:chExt cx="2784" cy="1440"/>
          </a:xfrm>
        </p:grpSpPr>
        <p:pic>
          <p:nvPicPr>
            <p:cNvPr id="11276" name="Picture 4" descr="3775111_173020140000_2">
              <a:extLst>
                <a:ext uri="{FF2B5EF4-FFF2-40B4-BE49-F238E27FC236}">
                  <a16:creationId xmlns:a16="http://schemas.microsoft.com/office/drawing/2014/main" id="{4C02F760-B905-4EAC-AFCE-B86B58CC18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784"/>
            <a:stretch>
              <a:fillRect/>
            </a:stretch>
          </p:blipFill>
          <p:spPr bwMode="auto">
            <a:xfrm>
              <a:off x="0" y="0"/>
              <a:ext cx="2784" cy="1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7" name="Text Box 10">
              <a:extLst>
                <a:ext uri="{FF2B5EF4-FFF2-40B4-BE49-F238E27FC236}">
                  <a16:creationId xmlns:a16="http://schemas.microsoft.com/office/drawing/2014/main" id="{6BBF7082-344E-4A9A-9746-24F0767F8D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" y="48"/>
              <a:ext cx="384" cy="1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marL="342900" indent="-3429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342900" marR="0" lvl="0" indent="-34290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None/>
                <a:tabLst/>
                <a:defRPr/>
              </a:pPr>
              <a:r>
                <a:rPr kumimoji="0" lang="zh-CN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1" charset="-122"/>
                  <a:cs typeface="+mn-cs"/>
                </a:rPr>
                <a:t>江南水乡</a:t>
              </a:r>
            </a:p>
          </p:txBody>
        </p:sp>
      </p:grpSp>
      <p:grpSp>
        <p:nvGrpSpPr>
          <p:cNvPr id="4" name="Group 16">
            <a:extLst>
              <a:ext uri="{FF2B5EF4-FFF2-40B4-BE49-F238E27FC236}">
                <a16:creationId xmlns:a16="http://schemas.microsoft.com/office/drawing/2014/main" id="{6A37AE86-E5ED-418B-82B3-8280EDE5F118}"/>
              </a:ext>
            </a:extLst>
          </p:cNvPr>
          <p:cNvGrpSpPr>
            <a:grpSpLocks/>
          </p:cNvGrpSpPr>
          <p:nvPr/>
        </p:nvGrpSpPr>
        <p:grpSpPr bwMode="auto">
          <a:xfrm>
            <a:off x="4648200" y="4343400"/>
            <a:ext cx="4268788" cy="2286000"/>
            <a:chOff x="0" y="0"/>
            <a:chExt cx="2833" cy="1440"/>
          </a:xfrm>
        </p:grpSpPr>
        <p:pic>
          <p:nvPicPr>
            <p:cNvPr id="11274" name="Picture 7" descr="7653403_113927530104_2">
              <a:extLst>
                <a:ext uri="{FF2B5EF4-FFF2-40B4-BE49-F238E27FC236}">
                  <a16:creationId xmlns:a16="http://schemas.microsoft.com/office/drawing/2014/main" id="{DCC4EF36-937E-4F33-8DBB-AFEDEC2B8F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074" r="4839" b="6320"/>
            <a:stretch>
              <a:fillRect/>
            </a:stretch>
          </p:blipFill>
          <p:spPr bwMode="auto">
            <a:xfrm>
              <a:off x="0" y="0"/>
              <a:ext cx="2832" cy="1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5" name="Text Box 12">
              <a:extLst>
                <a:ext uri="{FF2B5EF4-FFF2-40B4-BE49-F238E27FC236}">
                  <a16:creationId xmlns:a16="http://schemas.microsoft.com/office/drawing/2014/main" id="{4FED513D-3767-49FF-9402-7655CCC34A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8" y="240"/>
              <a:ext cx="385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marL="342900" indent="-3429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342900" marR="0" lvl="0" indent="-34290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None/>
                <a:tabLst/>
                <a:defRPr/>
              </a:pPr>
              <a:r>
                <a:rPr kumimoji="0" lang="zh-CN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1" charset="-122"/>
                  <a:cs typeface="+mn-cs"/>
                </a:rPr>
                <a:t>新疆馕饼</a:t>
              </a:r>
            </a:p>
          </p:txBody>
        </p:sp>
      </p:grpSp>
      <p:grpSp>
        <p:nvGrpSpPr>
          <p:cNvPr id="5" name="Group 13">
            <a:extLst>
              <a:ext uri="{FF2B5EF4-FFF2-40B4-BE49-F238E27FC236}">
                <a16:creationId xmlns:a16="http://schemas.microsoft.com/office/drawing/2014/main" id="{6389AA57-36B4-4E51-9483-7BC0D9C0281B}"/>
              </a:ext>
            </a:extLst>
          </p:cNvPr>
          <p:cNvGrpSpPr>
            <a:grpSpLocks/>
          </p:cNvGrpSpPr>
          <p:nvPr/>
        </p:nvGrpSpPr>
        <p:grpSpPr bwMode="auto">
          <a:xfrm>
            <a:off x="241300" y="4375150"/>
            <a:ext cx="4178300" cy="2320925"/>
            <a:chOff x="0" y="0"/>
            <a:chExt cx="2632" cy="1462"/>
          </a:xfrm>
        </p:grpSpPr>
        <p:pic>
          <p:nvPicPr>
            <p:cNvPr id="11272" name="Picture 18" descr="http://img.yiyuanyi.org/article_pic/2009-08-21/1250822270.jpg">
              <a:extLst>
                <a:ext uri="{FF2B5EF4-FFF2-40B4-BE49-F238E27FC236}">
                  <a16:creationId xmlns:a16="http://schemas.microsoft.com/office/drawing/2014/main" id="{2031BF43-6C7C-4282-A50E-7B2D30D129E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632" cy="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3" name="Text Box 10">
              <a:extLst>
                <a:ext uri="{FF2B5EF4-FFF2-40B4-BE49-F238E27FC236}">
                  <a16:creationId xmlns:a16="http://schemas.microsoft.com/office/drawing/2014/main" id="{CAB767AE-0E03-41CC-9B65-8D0FEAE7FB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" y="114"/>
              <a:ext cx="349" cy="1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marL="342900" indent="-3429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marL="342900" marR="0" lvl="0" indent="-34290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None/>
                <a:tabLst/>
                <a:defRPr/>
              </a:pPr>
              <a:r>
                <a:rPr kumimoji="0" lang="zh-CN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itchFamily="1" charset="-122"/>
                  <a:cs typeface="+mn-cs"/>
                </a:rPr>
                <a:t>吉林冰上捕鱼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677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0">
            <a:extLst>
              <a:ext uri="{FF2B5EF4-FFF2-40B4-BE49-F238E27FC236}">
                <a16:creationId xmlns:a16="http://schemas.microsoft.com/office/drawing/2014/main" id="{1C2D54B0-A654-43D2-8D88-70EF3F7DCF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57200"/>
            <a:ext cx="8305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26267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交流展示一、自然差异显著</a:t>
            </a:r>
          </a:p>
        </p:txBody>
      </p:sp>
      <p:graphicFrame>
        <p:nvGraphicFramePr>
          <p:cNvPr id="13315" name="Group 3">
            <a:extLst>
              <a:ext uri="{FF2B5EF4-FFF2-40B4-BE49-F238E27FC236}">
                <a16:creationId xmlns:a16="http://schemas.microsoft.com/office/drawing/2014/main" id="{EABBB6AC-F13F-49E3-A58E-5D57DFD30998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2133600"/>
          <a:ext cx="8229600" cy="4375152"/>
        </p:xfrm>
        <a:graphic>
          <a:graphicData uri="http://schemas.openxmlformats.org/drawingml/2006/table">
            <a:tbl>
              <a:tblPr/>
              <a:tblGrid>
                <a:gridCol w="271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87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ea typeface="楷体_GB2312" pitchFamily="1" charset="-122"/>
                        </a:rPr>
                        <a:t>比较项目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ea typeface="楷体_GB2312" pitchFamily="1" charset="-122"/>
                        </a:rPr>
                        <a:t>（自然地理要素）</a:t>
                      </a:r>
                    </a:p>
                  </a:txBody>
                  <a:tcPr marL="90000" marR="90000" marT="46789" marB="46789" anchor="ctr" horzOverflow="overflow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ea typeface="楷体_GB2312" pitchFamily="1" charset="-122"/>
                        </a:rPr>
                        <a:t>秦岭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—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ea typeface="楷体_GB2312" pitchFamily="1" charset="-122"/>
                        </a:rPr>
                        <a:t>淮河以北</a:t>
                      </a: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ea typeface="楷体_GB2312" pitchFamily="1" charset="-122"/>
                        </a:rPr>
                        <a:t>秦岭</a:t>
                      </a: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—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ea typeface="楷体_GB2312" pitchFamily="1" charset="-122"/>
                        </a:rPr>
                        <a:t>淮河以南</a:t>
                      </a: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1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月份平均气温</a:t>
                      </a:r>
                    </a:p>
                  </a:txBody>
                  <a:tcPr marL="90000" marR="90000" marT="46789" marB="46789" anchor="ctr" horzOverflow="overflow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8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年降水量</a:t>
                      </a:r>
                    </a:p>
                  </a:txBody>
                  <a:tcPr marL="90000" marR="90000" marT="46789" marB="46789" anchor="ctr" horzOverflow="overflow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2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干湿类型</a:t>
                      </a:r>
                      <a:endParaRPr kumimoji="0" lang="zh-CN" sz="2400" b="0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_GB2312" pitchFamily="1" charset="-122"/>
                        <a:ea typeface="楷体_GB2312" pitchFamily="1" charset="-122"/>
                      </a:endParaRPr>
                    </a:p>
                  </a:txBody>
                  <a:tcPr marL="90000" marR="90000" marT="46789" marB="46789" anchor="ctr" horzOverflow="overflow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温度带</a:t>
                      </a:r>
                    </a:p>
                  </a:txBody>
                  <a:tcPr marL="90000" marR="90000" marT="46789" marB="46789" anchor="ctr" horzOverflow="overflow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河流</a:t>
                      </a:r>
                    </a:p>
                  </a:txBody>
                  <a:tcPr marL="90000" marR="90000" marT="46789" marB="46789" anchor="ctr" horzOverflow="overflow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植被类型</a:t>
                      </a:r>
                    </a:p>
                  </a:txBody>
                  <a:tcPr marL="90000" marR="90000" marT="46789" marB="46789" anchor="ctr" horzOverflow="overflow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3349" name="Text Box 129">
            <a:extLst>
              <a:ext uri="{FF2B5EF4-FFF2-40B4-BE49-F238E27FC236}">
                <a16:creationId xmlns:a16="http://schemas.microsoft.com/office/drawing/2014/main" id="{86C22B5B-2033-4F4F-9F40-46EAD3463E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3038" y="3276600"/>
            <a:ext cx="16557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0°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以下</a:t>
            </a:r>
          </a:p>
        </p:txBody>
      </p:sp>
      <p:sp>
        <p:nvSpPr>
          <p:cNvPr id="13350" name="Text Box 130">
            <a:extLst>
              <a:ext uri="{FF2B5EF4-FFF2-40B4-BE49-F238E27FC236}">
                <a16:creationId xmlns:a16="http://schemas.microsoft.com/office/drawing/2014/main" id="{869F3A57-EB7F-4EB7-8DC9-0F39952558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0038" y="3276600"/>
            <a:ext cx="16557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0°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以上</a:t>
            </a:r>
          </a:p>
        </p:txBody>
      </p:sp>
      <p:sp>
        <p:nvSpPr>
          <p:cNvPr id="13351" name="Text Box 132">
            <a:extLst>
              <a:ext uri="{FF2B5EF4-FFF2-40B4-BE49-F238E27FC236}">
                <a16:creationId xmlns:a16="http://schemas.microsoft.com/office/drawing/2014/main" id="{E4A05F1F-2718-4E98-931D-0C7A344FAB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3870325"/>
            <a:ext cx="2819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大部分在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800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毫米以下</a:t>
            </a:r>
          </a:p>
        </p:txBody>
      </p:sp>
      <p:sp>
        <p:nvSpPr>
          <p:cNvPr id="13352" name="Text Box 133">
            <a:extLst>
              <a:ext uri="{FF2B5EF4-FFF2-40B4-BE49-F238E27FC236}">
                <a16:creationId xmlns:a16="http://schemas.microsoft.com/office/drawing/2014/main" id="{48E7E54B-3BE5-4252-95DA-F893C75D6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3886200"/>
            <a:ext cx="2667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大部分在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800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毫米以上</a:t>
            </a:r>
          </a:p>
        </p:txBody>
      </p:sp>
      <p:sp>
        <p:nvSpPr>
          <p:cNvPr id="13353" name="Text Box 135">
            <a:extLst>
              <a:ext uri="{FF2B5EF4-FFF2-40B4-BE49-F238E27FC236}">
                <a16:creationId xmlns:a16="http://schemas.microsoft.com/office/drawing/2014/main" id="{9DB23CB6-653D-4A59-86D0-6FA832EAF2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4419600"/>
            <a:ext cx="2590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以半湿润地区为主</a:t>
            </a:r>
          </a:p>
        </p:txBody>
      </p:sp>
      <p:sp>
        <p:nvSpPr>
          <p:cNvPr id="13354" name="Text Box 136">
            <a:extLst>
              <a:ext uri="{FF2B5EF4-FFF2-40B4-BE49-F238E27FC236}">
                <a16:creationId xmlns:a16="http://schemas.microsoft.com/office/drawing/2014/main" id="{ED66678E-5B71-4749-A2BE-E55F573F8C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4600" y="4419600"/>
            <a:ext cx="2209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以湿润地区为主</a:t>
            </a:r>
          </a:p>
        </p:txBody>
      </p:sp>
      <p:sp>
        <p:nvSpPr>
          <p:cNvPr id="13355" name="Text Box 138">
            <a:extLst>
              <a:ext uri="{FF2B5EF4-FFF2-40B4-BE49-F238E27FC236}">
                <a16:creationId xmlns:a16="http://schemas.microsoft.com/office/drawing/2014/main" id="{5608CDCB-0738-4683-AC23-1C2A24A8B1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4953000"/>
            <a:ext cx="2895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以暖温带、中温带为主</a:t>
            </a:r>
          </a:p>
        </p:txBody>
      </p:sp>
      <p:sp>
        <p:nvSpPr>
          <p:cNvPr id="13356" name="Text Box 139">
            <a:extLst>
              <a:ext uri="{FF2B5EF4-FFF2-40B4-BE49-F238E27FC236}">
                <a16:creationId xmlns:a16="http://schemas.microsoft.com/office/drawing/2014/main" id="{FF0BBA67-7A5D-4F27-8CB8-27A19D0C7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0" y="4953000"/>
            <a:ext cx="1981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以亚热带为主</a:t>
            </a:r>
          </a:p>
        </p:txBody>
      </p:sp>
      <p:sp>
        <p:nvSpPr>
          <p:cNvPr id="13357" name="Text Box 141">
            <a:extLst>
              <a:ext uri="{FF2B5EF4-FFF2-40B4-BE49-F238E27FC236}">
                <a16:creationId xmlns:a16="http://schemas.microsoft.com/office/drawing/2014/main" id="{FDAEE42B-5FF0-4757-899B-24F594D655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5486400"/>
            <a:ext cx="297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流量小，冬季结冰</a:t>
            </a:r>
          </a:p>
        </p:txBody>
      </p:sp>
      <p:sp>
        <p:nvSpPr>
          <p:cNvPr id="13358" name="Text Box 142">
            <a:extLst>
              <a:ext uri="{FF2B5EF4-FFF2-40B4-BE49-F238E27FC236}">
                <a16:creationId xmlns:a16="http://schemas.microsoft.com/office/drawing/2014/main" id="{28A0AD43-4A2D-4F9D-92B5-0D8FEBD4A6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5486400"/>
            <a:ext cx="297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流量大，冬季不结冰</a:t>
            </a:r>
            <a:endParaRPr kumimoji="0" lang="zh-CN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59" name="Text Box 10">
            <a:extLst>
              <a:ext uri="{FF2B5EF4-FFF2-40B4-BE49-F238E27FC236}">
                <a16:creationId xmlns:a16="http://schemas.microsoft.com/office/drawing/2014/main" id="{1CB494F5-9392-4A5B-8C64-35A3325132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1524000"/>
            <a:ext cx="6934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1" charset="-122"/>
                <a:cs typeface="+mn-cs"/>
              </a:rPr>
              <a:t>秦岭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1" charset="-122"/>
                <a:cs typeface="+mn-cs"/>
              </a:rPr>
              <a:t>淮河一线南北的自然环境差异</a:t>
            </a:r>
          </a:p>
        </p:txBody>
      </p:sp>
      <p:sp>
        <p:nvSpPr>
          <p:cNvPr id="13360" name="Text Box 142">
            <a:extLst>
              <a:ext uri="{FF2B5EF4-FFF2-40B4-BE49-F238E27FC236}">
                <a16:creationId xmlns:a16="http://schemas.microsoft.com/office/drawing/2014/main" id="{80CEAB70-2B62-429C-B58C-38A1FABCC8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6003925"/>
            <a:ext cx="3276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落叶阔叶林、针叶林为主</a:t>
            </a:r>
            <a:endParaRPr kumimoji="0" lang="zh-CN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61" name="Text Box 142">
            <a:extLst>
              <a:ext uri="{FF2B5EF4-FFF2-40B4-BE49-F238E27FC236}">
                <a16:creationId xmlns:a16="http://schemas.microsoft.com/office/drawing/2014/main" id="{AC57F28D-8DE9-4C8F-A5F7-26B9792CAD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3013" y="6019800"/>
            <a:ext cx="25923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常绿阔叶林为主</a:t>
            </a:r>
            <a:endParaRPr kumimoji="0" lang="zh-CN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095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9" grpId="0" autoUpdateAnimBg="0"/>
      <p:bldP spid="13350" grpId="0" autoUpdateAnimBg="0"/>
      <p:bldP spid="13351" grpId="0" autoUpdateAnimBg="0"/>
      <p:bldP spid="13352" grpId="0" autoUpdateAnimBg="0"/>
      <p:bldP spid="13353" grpId="0" autoUpdateAnimBg="0"/>
      <p:bldP spid="13354" grpId="0" autoUpdateAnimBg="0"/>
      <p:bldP spid="13355" grpId="0" autoUpdateAnimBg="0"/>
      <p:bldP spid="13356" grpId="0" autoUpdateAnimBg="0"/>
      <p:bldP spid="13357" grpId="0" autoUpdateAnimBg="0"/>
      <p:bldP spid="13358" grpId="0" autoUpdateAnimBg="0"/>
      <p:bldP spid="13359" grpId="0" autoUpdateAnimBg="0"/>
      <p:bldP spid="13360" grpId="0" autoUpdateAnimBg="0"/>
      <p:bldP spid="13361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0">
            <a:extLst>
              <a:ext uri="{FF2B5EF4-FFF2-40B4-BE49-F238E27FC236}">
                <a16:creationId xmlns:a16="http://schemas.microsoft.com/office/drawing/2014/main" id="{7821CE4D-E668-4DBE-B308-EF809A3E5E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57200"/>
            <a:ext cx="6858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26267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交流展示二：人文差异明显</a:t>
            </a:r>
          </a:p>
        </p:txBody>
      </p:sp>
      <p:graphicFrame>
        <p:nvGraphicFramePr>
          <p:cNvPr id="15363" name="Group 3">
            <a:extLst>
              <a:ext uri="{FF2B5EF4-FFF2-40B4-BE49-F238E27FC236}">
                <a16:creationId xmlns:a16="http://schemas.microsoft.com/office/drawing/2014/main" id="{1ED16A1F-6320-4217-84E6-8E0BDAD6DFF5}"/>
              </a:ext>
            </a:extLst>
          </p:cNvPr>
          <p:cNvGraphicFramePr>
            <a:graphicFrameLocks noGrp="1"/>
          </p:cNvGraphicFramePr>
          <p:nvPr/>
        </p:nvGraphicFramePr>
        <p:xfrm>
          <a:off x="533400" y="2895600"/>
          <a:ext cx="7988300" cy="2722564"/>
        </p:xfrm>
        <a:graphic>
          <a:graphicData uri="http://schemas.openxmlformats.org/drawingml/2006/table">
            <a:tbl>
              <a:tblPr/>
              <a:tblGrid>
                <a:gridCol w="2638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7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22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87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ea typeface="楷体_GB2312" pitchFamily="1" charset="-122"/>
                        </a:rPr>
                        <a:t>比较项目</a:t>
                      </a:r>
                    </a:p>
                  </a:txBody>
                  <a:tcPr marL="90000" marR="90000" marT="46789" marB="46789" anchor="ctr" horzOverflow="overflow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ea typeface="楷体_GB2312" pitchFamily="1" charset="-122"/>
                        </a:rPr>
                        <a:t>秦岭</a:t>
                      </a: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—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ea typeface="楷体_GB2312" pitchFamily="1" charset="-122"/>
                        </a:rPr>
                        <a:t>淮河以北</a:t>
                      </a: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ea typeface="楷体_GB2312" pitchFamily="1" charset="-122"/>
                        </a:rPr>
                        <a:t>秦岭</a:t>
                      </a: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—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pitchFamily="34" charset="0"/>
                          <a:ea typeface="楷体_GB2312" pitchFamily="1" charset="-122"/>
                        </a:rPr>
                        <a:t>淮河以南</a:t>
                      </a: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主食</a:t>
                      </a:r>
                    </a:p>
                  </a:txBody>
                  <a:tcPr marL="90000" marR="90000" marT="46789" marB="46789" anchor="ctr" horzOverflow="overflow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8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建筑特点</a:t>
                      </a:r>
                    </a:p>
                  </a:txBody>
                  <a:tcPr marL="90000" marR="90000" marT="46789" marB="46789" anchor="ctr" horzOverflow="overflow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2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传统交通运输</a:t>
                      </a:r>
                      <a:endParaRPr kumimoji="0" lang="zh-CN" sz="2400" b="0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_GB2312" pitchFamily="1" charset="-122"/>
                        <a:ea typeface="楷体_GB2312" pitchFamily="1" charset="-122"/>
                      </a:endParaRPr>
                    </a:p>
                  </a:txBody>
                  <a:tcPr marL="90000" marR="90000" marT="46789" marB="46789" anchor="ctr" horzOverflow="overflow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385" name="Text Box 129">
            <a:extLst>
              <a:ext uri="{FF2B5EF4-FFF2-40B4-BE49-F238E27FC236}">
                <a16:creationId xmlns:a16="http://schemas.microsoft.com/office/drawing/2014/main" id="{26687C20-C3EA-4B00-836B-E4E52E2C1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4038600"/>
            <a:ext cx="16557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面食为主</a:t>
            </a:r>
          </a:p>
        </p:txBody>
      </p:sp>
      <p:sp>
        <p:nvSpPr>
          <p:cNvPr id="15386" name="Text Box 130">
            <a:extLst>
              <a:ext uri="{FF2B5EF4-FFF2-40B4-BE49-F238E27FC236}">
                <a16:creationId xmlns:a16="http://schemas.microsoft.com/office/drawing/2014/main" id="{E337790C-1FA1-4CA9-A114-7100FD8360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4038600"/>
            <a:ext cx="16557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大米为主</a:t>
            </a:r>
          </a:p>
        </p:txBody>
      </p:sp>
      <p:sp>
        <p:nvSpPr>
          <p:cNvPr id="15387" name="Text Box 132">
            <a:extLst>
              <a:ext uri="{FF2B5EF4-FFF2-40B4-BE49-F238E27FC236}">
                <a16:creationId xmlns:a16="http://schemas.microsoft.com/office/drawing/2014/main" id="{AAEF1135-33F9-47A1-BA2F-CD98FB005D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3900" y="4632325"/>
            <a:ext cx="3124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屋顶坡度小、墙体厚</a:t>
            </a:r>
          </a:p>
        </p:txBody>
      </p:sp>
      <p:sp>
        <p:nvSpPr>
          <p:cNvPr id="15388" name="Text Box 133">
            <a:extLst>
              <a:ext uri="{FF2B5EF4-FFF2-40B4-BE49-F238E27FC236}">
                <a16:creationId xmlns:a16="http://schemas.microsoft.com/office/drawing/2014/main" id="{D6B5455E-F34A-4453-A9A3-1CE82F5F85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600" y="4648200"/>
            <a:ext cx="2895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屋顶坡度大，墙体高</a:t>
            </a:r>
          </a:p>
        </p:txBody>
      </p:sp>
      <p:sp>
        <p:nvSpPr>
          <p:cNvPr id="15389" name="Text Box 135">
            <a:extLst>
              <a:ext uri="{FF2B5EF4-FFF2-40B4-BE49-F238E27FC236}">
                <a16:creationId xmlns:a16="http://schemas.microsoft.com/office/drawing/2014/main" id="{E0880D35-F695-42D1-A655-496B262017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3813" y="5165725"/>
            <a:ext cx="17287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陆上运输</a:t>
            </a:r>
          </a:p>
        </p:txBody>
      </p:sp>
      <p:sp>
        <p:nvSpPr>
          <p:cNvPr id="15390" name="Text Box 136">
            <a:extLst>
              <a:ext uri="{FF2B5EF4-FFF2-40B4-BE49-F238E27FC236}">
                <a16:creationId xmlns:a16="http://schemas.microsoft.com/office/drawing/2014/main" id="{A991CBEB-97CD-44C9-87CA-D5E8E2C510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1813" y="5181600"/>
            <a:ext cx="17287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1" charset="-122"/>
                <a:cs typeface="+mn-cs"/>
              </a:rPr>
              <a:t>水运</a:t>
            </a:r>
          </a:p>
        </p:txBody>
      </p:sp>
      <p:sp>
        <p:nvSpPr>
          <p:cNvPr id="15391" name="Text Box 10">
            <a:extLst>
              <a:ext uri="{FF2B5EF4-FFF2-40B4-BE49-F238E27FC236}">
                <a16:creationId xmlns:a16="http://schemas.microsoft.com/office/drawing/2014/main" id="{2AA7A25B-2391-4B71-9C69-CF897B6187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1600200"/>
            <a:ext cx="6934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1" charset="-122"/>
                <a:cs typeface="+mn-cs"/>
              </a:rPr>
              <a:t>秦岭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1" charset="-122"/>
                <a:cs typeface="+mn-cs"/>
              </a:rPr>
              <a:t>淮河一线南北的生活差异</a:t>
            </a:r>
          </a:p>
        </p:txBody>
      </p:sp>
    </p:spTree>
    <p:extLst>
      <p:ext uri="{BB962C8B-B14F-4D97-AF65-F5344CB8AC3E}">
        <p14:creationId xmlns:p14="http://schemas.microsoft.com/office/powerpoint/2010/main" val="16259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5" grpId="0" autoUpdateAnimBg="0"/>
      <p:bldP spid="15386" grpId="0" autoUpdateAnimBg="0"/>
      <p:bldP spid="15387" grpId="0" autoUpdateAnimBg="0"/>
      <p:bldP spid="15388" grpId="0" autoUpdateAnimBg="0"/>
      <p:bldP spid="15389" grpId="0" autoUpdateAnimBg="0"/>
      <p:bldP spid="15390" grpId="0" autoUpdateAnimBg="0"/>
      <p:bldP spid="15391" grpId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楷体_GB2312" pitchFamily="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楷体_GB2312" pitchFamily="1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228</TotalTime>
  <Words>1304</Words>
  <Application>Microsoft Office PowerPoint</Application>
  <PresentationFormat>全屏显示(4:3)</PresentationFormat>
  <Paragraphs>244</Paragraphs>
  <Slides>30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MS UI Gothic</vt:lpstr>
      <vt:lpstr>t</vt:lpstr>
      <vt:lpstr>等线</vt:lpstr>
      <vt:lpstr>黑体</vt:lpstr>
      <vt:lpstr>华文细黑</vt:lpstr>
      <vt:lpstr>楷体</vt:lpstr>
      <vt:lpstr>楷体_GB2312</vt:lpstr>
      <vt:lpstr>宋体</vt:lpstr>
      <vt:lpstr>微软雅黑</vt:lpstr>
      <vt:lpstr>Arial</vt:lpstr>
      <vt:lpstr>Comic Sans MS</vt:lpstr>
      <vt:lpstr>Times New Roman</vt:lpstr>
      <vt:lpstr>Wingdings</vt:lpstr>
      <vt:lpstr>默认设计模板</vt:lpstr>
      <vt:lpstr>MSPhotoEd.3</vt:lpstr>
      <vt:lpstr>PowerPoint 演示文稿</vt:lpstr>
      <vt:lpstr>温故互查</vt:lpstr>
      <vt:lpstr>PowerPoint 演示文稿</vt:lpstr>
      <vt:lpstr>PowerPoint 演示文稿</vt:lpstr>
      <vt:lpstr>学习目标</vt:lpstr>
      <vt:lpstr>设问导读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填字游戏</vt:lpstr>
      <vt:lpstr>PowerPoint 演示文稿</vt:lpstr>
      <vt:lpstr>学习目标</vt:lpstr>
      <vt:lpstr>温故互查 </vt:lpstr>
      <vt:lpstr>地理区域的划分</vt:lpstr>
      <vt:lpstr>区域划分的尺度</vt:lpstr>
      <vt:lpstr>设问导读（任务一）</vt:lpstr>
      <vt:lpstr>    为什么说秦岭—淮河一线是我国一条重要的自然地理分界线?</vt:lpstr>
      <vt:lpstr>PowerPoint 演示文稿</vt:lpstr>
      <vt:lpstr>导学(任务二)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畜牧局</dc:creator>
  <cp:lastModifiedBy>畜牧局</cp:lastModifiedBy>
  <cp:revision>3</cp:revision>
  <dcterms:created xsi:type="dcterms:W3CDTF">2018-03-14T06:34:29Z</dcterms:created>
  <dcterms:modified xsi:type="dcterms:W3CDTF">2018-03-14T10:26:00Z</dcterms:modified>
</cp:coreProperties>
</file>