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6" r:id="rId4"/>
    <p:sldId id="257" r:id="rId5"/>
    <p:sldId id="264" r:id="rId6"/>
    <p:sldId id="258" r:id="rId7"/>
    <p:sldId id="260" r:id="rId8"/>
    <p:sldId id="259" r:id="rId9"/>
    <p:sldId id="265" r:id="rId10"/>
    <p:sldId id="266" r:id="rId11"/>
    <p:sldId id="268" r:id="rId12"/>
    <p:sldId id="269" r:id="rId13"/>
    <p:sldId id="270" r:id="rId14"/>
    <p:sldId id="280" r:id="rId15"/>
    <p:sldId id="279" r:id="rId16"/>
    <p:sldId id="261" r:id="rId17"/>
    <p:sldId id="276" r:id="rId18"/>
    <p:sldId id="277" r:id="rId19"/>
    <p:sldId id="281" r:id="rId20"/>
    <p:sldId id="282" r:id="rId21"/>
    <p:sldId id="283" r:id="rId22"/>
    <p:sldId id="286" r:id="rId23"/>
    <p:sldId id="287" r:id="rId24"/>
    <p:sldId id="289" r:id="rId25"/>
    <p:sldId id="288" r:id="rId26"/>
    <p:sldId id="290" r:id="rId27"/>
    <p:sldId id="29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BA8"/>
    <a:srgbClr val="D3E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3C144-E6D7-4D1E-BD88-0B5E494853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E48A9-8C0C-4EBC-ADDD-D418FA4207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5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7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7918" t="-412" r="16314" b="6592"/>
          <a:stretch>
            <a:fillRect/>
          </a:stretch>
        </p:blipFill>
        <p:spPr>
          <a:xfrm>
            <a:off x="-89535" y="-38100"/>
            <a:ext cx="9322435" cy="693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0510" y="2834640"/>
            <a:ext cx="8602980" cy="1097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6600" b="1">
                <a:solidFill>
                  <a:srgbClr val="F0BBA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地球上离天最近的地方</a:t>
            </a:r>
            <a:endParaRPr lang="zh-CN" altLang="zh-CN" sz="6600" b="1">
              <a:solidFill>
                <a:srgbClr val="F0BBA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7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623695"/>
            <a:ext cx="8315325" cy="4905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7"/>
          <p:cNvGrpSpPr/>
          <p:nvPr/>
        </p:nvGrpSpPr>
        <p:grpSpPr>
          <a:xfrm>
            <a:off x="6477000" y="4343400"/>
            <a:ext cx="1295400" cy="1828800"/>
            <a:chOff x="6477000" y="4343400"/>
            <a:chExt cx="1295400" cy="1828800"/>
          </a:xfrm>
        </p:grpSpPr>
        <p:cxnSp>
          <p:nvCxnSpPr>
            <p:cNvPr id="8208" name="直接连接符 28"/>
            <p:cNvCxnSpPr/>
            <p:nvPr/>
          </p:nvCxnSpPr>
          <p:spPr>
            <a:xfrm rot="-5400000" flipH="1">
              <a:off x="6400800" y="5334000"/>
              <a:ext cx="914400" cy="762000"/>
            </a:xfrm>
            <a:prstGeom prst="line">
              <a:avLst/>
            </a:prstGeom>
            <a:ln w="9207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209" name="直接连接符 29"/>
            <p:cNvCxnSpPr/>
            <p:nvPr/>
          </p:nvCxnSpPr>
          <p:spPr>
            <a:xfrm rot="-5400000" flipH="1">
              <a:off x="6591300" y="5143500"/>
              <a:ext cx="1066800" cy="381000"/>
            </a:xfrm>
            <a:prstGeom prst="line">
              <a:avLst/>
            </a:prstGeom>
            <a:ln w="9207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210" name="直接连接符 32"/>
            <p:cNvCxnSpPr/>
            <p:nvPr/>
          </p:nvCxnSpPr>
          <p:spPr>
            <a:xfrm rot="-5400000" flipH="1">
              <a:off x="6781800" y="4800600"/>
              <a:ext cx="1219200" cy="304800"/>
            </a:xfrm>
            <a:prstGeom prst="line">
              <a:avLst/>
            </a:prstGeom>
            <a:ln w="9207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211" name="直接连接符 34"/>
            <p:cNvCxnSpPr/>
            <p:nvPr/>
          </p:nvCxnSpPr>
          <p:spPr>
            <a:xfrm rot="-5400000" flipH="1">
              <a:off x="7353300" y="4838700"/>
              <a:ext cx="685800" cy="152400"/>
            </a:xfrm>
            <a:prstGeom prst="line">
              <a:avLst/>
            </a:prstGeom>
            <a:ln w="92075" cap="flat" cmpd="sng">
              <a:solidFill>
                <a:srgbClr val="663300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39" name="任意多边形 38"/>
          <p:cNvSpPr/>
          <p:nvPr/>
        </p:nvSpPr>
        <p:spPr>
          <a:xfrm>
            <a:off x="1371600" y="2857500"/>
            <a:ext cx="4171950" cy="754063"/>
          </a:xfrm>
          <a:custGeom>
            <a:avLst/>
            <a:gdLst>
              <a:gd name="txL" fmla="*/ 0 w 4171950"/>
              <a:gd name="txT" fmla="*/ 0 h 754268"/>
              <a:gd name="txR" fmla="*/ 4171950 w 4171950"/>
              <a:gd name="txB" fmla="*/ 754268 h 754268"/>
            </a:gdLst>
            <a:ahLst/>
            <a:cxnLst>
              <a:cxn ang="0">
                <a:pos x="0" y="0"/>
              </a:cxn>
              <a:cxn ang="0">
                <a:pos x="42863" y="99905"/>
              </a:cxn>
              <a:cxn ang="0">
                <a:pos x="85725" y="128448"/>
              </a:cxn>
              <a:cxn ang="0">
                <a:pos x="157163" y="199809"/>
              </a:cxn>
              <a:cxn ang="0">
                <a:pos x="185738" y="242624"/>
              </a:cxn>
              <a:cxn ang="0">
                <a:pos x="228600" y="256895"/>
              </a:cxn>
              <a:cxn ang="0">
                <a:pos x="328613" y="313985"/>
              </a:cxn>
              <a:cxn ang="0">
                <a:pos x="371475" y="328257"/>
              </a:cxn>
              <a:cxn ang="0">
                <a:pos x="428625" y="356800"/>
              </a:cxn>
              <a:cxn ang="0">
                <a:pos x="500063" y="413886"/>
              </a:cxn>
              <a:cxn ang="0">
                <a:pos x="542925" y="456704"/>
              </a:cxn>
              <a:cxn ang="0">
                <a:pos x="685800" y="485247"/>
              </a:cxn>
              <a:cxn ang="0">
                <a:pos x="757238" y="499519"/>
              </a:cxn>
              <a:cxn ang="0">
                <a:pos x="800100" y="528063"/>
              </a:cxn>
              <a:cxn ang="0">
                <a:pos x="942975" y="556609"/>
              </a:cxn>
              <a:cxn ang="0">
                <a:pos x="1000125" y="570880"/>
              </a:cxn>
              <a:cxn ang="0">
                <a:pos x="1042988" y="613695"/>
              </a:cxn>
              <a:cxn ang="0">
                <a:pos x="1143000" y="642238"/>
              </a:cxn>
              <a:cxn ang="0">
                <a:pos x="1185863" y="685056"/>
              </a:cxn>
              <a:cxn ang="0">
                <a:pos x="1314450" y="713599"/>
              </a:cxn>
              <a:cxn ang="0">
                <a:pos x="1357313" y="742142"/>
              </a:cxn>
              <a:cxn ang="0">
                <a:pos x="1471613" y="699328"/>
              </a:cxn>
              <a:cxn ang="0">
                <a:pos x="1643063" y="656511"/>
              </a:cxn>
              <a:cxn ang="0">
                <a:pos x="1757363" y="627966"/>
              </a:cxn>
              <a:cxn ang="0">
                <a:pos x="1814513" y="599423"/>
              </a:cxn>
              <a:cxn ang="0">
                <a:pos x="2014538" y="570880"/>
              </a:cxn>
              <a:cxn ang="0">
                <a:pos x="2071688" y="528063"/>
              </a:cxn>
              <a:cxn ang="0">
                <a:pos x="2214562" y="485247"/>
              </a:cxn>
              <a:cxn ang="0">
                <a:pos x="3114674" y="499519"/>
              </a:cxn>
              <a:cxn ang="0">
                <a:pos x="3228974" y="528063"/>
              </a:cxn>
              <a:cxn ang="0">
                <a:pos x="3357562" y="542337"/>
              </a:cxn>
              <a:cxn ang="0">
                <a:pos x="3671888" y="599423"/>
              </a:cxn>
              <a:cxn ang="0">
                <a:pos x="3757612" y="627966"/>
              </a:cxn>
              <a:cxn ang="0">
                <a:pos x="4171950" y="627966"/>
              </a:cxn>
            </a:cxnLst>
            <a:rect l="txL" t="txT" r="txR" b="txB"/>
            <a:pathLst>
              <a:path w="4171950" h="754268">
                <a:moveTo>
                  <a:pt x="0" y="0"/>
                </a:moveTo>
                <a:cubicBezTo>
                  <a:pt x="9926" y="29777"/>
                  <a:pt x="23247" y="76473"/>
                  <a:pt x="42863" y="100013"/>
                </a:cubicBezTo>
                <a:cubicBezTo>
                  <a:pt x="53856" y="113204"/>
                  <a:pt x="71438" y="119063"/>
                  <a:pt x="85725" y="128588"/>
                </a:cubicBezTo>
                <a:cubicBezTo>
                  <a:pt x="161927" y="242890"/>
                  <a:pt x="61910" y="104772"/>
                  <a:pt x="157163" y="200025"/>
                </a:cubicBezTo>
                <a:cubicBezTo>
                  <a:pt x="169305" y="212167"/>
                  <a:pt x="172329" y="232161"/>
                  <a:pt x="185738" y="242888"/>
                </a:cubicBezTo>
                <a:cubicBezTo>
                  <a:pt x="197498" y="252296"/>
                  <a:pt x="214758" y="251243"/>
                  <a:pt x="228600" y="257175"/>
                </a:cubicBezTo>
                <a:cubicBezTo>
                  <a:pt x="403909" y="332307"/>
                  <a:pt x="185147" y="242591"/>
                  <a:pt x="328613" y="314325"/>
                </a:cubicBezTo>
                <a:cubicBezTo>
                  <a:pt x="342083" y="321060"/>
                  <a:pt x="357632" y="322680"/>
                  <a:pt x="371475" y="328613"/>
                </a:cubicBezTo>
                <a:cubicBezTo>
                  <a:pt x="391051" y="337003"/>
                  <a:pt x="409575" y="347663"/>
                  <a:pt x="428625" y="357188"/>
                </a:cubicBezTo>
                <a:cubicBezTo>
                  <a:pt x="492531" y="453047"/>
                  <a:pt x="417249" y="359128"/>
                  <a:pt x="500063" y="414338"/>
                </a:cubicBezTo>
                <a:cubicBezTo>
                  <a:pt x="516875" y="425546"/>
                  <a:pt x="526113" y="445992"/>
                  <a:pt x="542925" y="457200"/>
                </a:cubicBezTo>
                <a:cubicBezTo>
                  <a:pt x="570311" y="475457"/>
                  <a:pt x="676922" y="484295"/>
                  <a:pt x="685800" y="485775"/>
                </a:cubicBezTo>
                <a:cubicBezTo>
                  <a:pt x="709754" y="489767"/>
                  <a:pt x="733425" y="495300"/>
                  <a:pt x="757238" y="500063"/>
                </a:cubicBezTo>
                <a:cubicBezTo>
                  <a:pt x="771525" y="509588"/>
                  <a:pt x="783688" y="523588"/>
                  <a:pt x="800100" y="528638"/>
                </a:cubicBezTo>
                <a:cubicBezTo>
                  <a:pt x="846520" y="542921"/>
                  <a:pt x="895857" y="545434"/>
                  <a:pt x="942975" y="557213"/>
                </a:cubicBezTo>
                <a:lnTo>
                  <a:pt x="1000125" y="571500"/>
                </a:lnTo>
                <a:cubicBezTo>
                  <a:pt x="1014413" y="585788"/>
                  <a:pt x="1026176" y="603155"/>
                  <a:pt x="1042988" y="614363"/>
                </a:cubicBezTo>
                <a:cubicBezTo>
                  <a:pt x="1055284" y="622560"/>
                  <a:pt x="1135383" y="641034"/>
                  <a:pt x="1143000" y="642938"/>
                </a:cubicBezTo>
                <a:cubicBezTo>
                  <a:pt x="1157288" y="657225"/>
                  <a:pt x="1168320" y="675775"/>
                  <a:pt x="1185863" y="685800"/>
                </a:cubicBezTo>
                <a:cubicBezTo>
                  <a:pt x="1196731" y="692010"/>
                  <a:pt x="1310129" y="713511"/>
                  <a:pt x="1314450" y="714375"/>
                </a:cubicBezTo>
                <a:cubicBezTo>
                  <a:pt x="1328738" y="723900"/>
                  <a:pt x="1340274" y="740820"/>
                  <a:pt x="1357313" y="742950"/>
                </a:cubicBezTo>
                <a:cubicBezTo>
                  <a:pt x="1447858" y="754268"/>
                  <a:pt x="1406940" y="721646"/>
                  <a:pt x="1471613" y="700088"/>
                </a:cubicBezTo>
                <a:cubicBezTo>
                  <a:pt x="1527499" y="681459"/>
                  <a:pt x="1587177" y="675853"/>
                  <a:pt x="1643063" y="657225"/>
                </a:cubicBezTo>
                <a:cubicBezTo>
                  <a:pt x="1708963" y="635259"/>
                  <a:pt x="1671157" y="645892"/>
                  <a:pt x="1757363" y="628650"/>
                </a:cubicBezTo>
                <a:cubicBezTo>
                  <a:pt x="1776413" y="619125"/>
                  <a:pt x="1794113" y="606195"/>
                  <a:pt x="1814513" y="600075"/>
                </a:cubicBezTo>
                <a:cubicBezTo>
                  <a:pt x="1843935" y="591248"/>
                  <a:pt x="1996317" y="573778"/>
                  <a:pt x="2014538" y="571500"/>
                </a:cubicBezTo>
                <a:cubicBezTo>
                  <a:pt x="2033588" y="557213"/>
                  <a:pt x="2050390" y="539287"/>
                  <a:pt x="2071688" y="528638"/>
                </a:cubicBezTo>
                <a:cubicBezTo>
                  <a:pt x="2106471" y="511247"/>
                  <a:pt x="2173547" y="496029"/>
                  <a:pt x="2214563" y="485775"/>
                </a:cubicBezTo>
                <a:cubicBezTo>
                  <a:pt x="2514600" y="490538"/>
                  <a:pt x="2814867" y="487395"/>
                  <a:pt x="3114675" y="500063"/>
                </a:cubicBezTo>
                <a:cubicBezTo>
                  <a:pt x="3153913" y="501721"/>
                  <a:pt x="3190300" y="521813"/>
                  <a:pt x="3228975" y="528638"/>
                </a:cubicBezTo>
                <a:cubicBezTo>
                  <a:pt x="3271445" y="536133"/>
                  <a:pt x="3314870" y="536826"/>
                  <a:pt x="3357563" y="542925"/>
                </a:cubicBezTo>
                <a:cubicBezTo>
                  <a:pt x="3417007" y="551417"/>
                  <a:pt x="3606251" y="583666"/>
                  <a:pt x="3671888" y="600075"/>
                </a:cubicBezTo>
                <a:cubicBezTo>
                  <a:pt x="3701109" y="607380"/>
                  <a:pt x="3727492" y="628650"/>
                  <a:pt x="3757613" y="628650"/>
                </a:cubicBezTo>
                <a:lnTo>
                  <a:pt x="4171950" y="628650"/>
                </a:lnTo>
              </a:path>
            </a:pathLst>
          </a:custGeom>
          <a:noFill/>
          <a:ln w="92075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5600700" y="2435225"/>
            <a:ext cx="1857375" cy="522288"/>
          </a:xfrm>
          <a:custGeom>
            <a:avLst/>
            <a:gdLst>
              <a:gd name="txL" fmla="*/ 0 w 1857375"/>
              <a:gd name="txT" fmla="*/ 0 h 522680"/>
              <a:gd name="txR" fmla="*/ 1857375 w 1857375"/>
              <a:gd name="txB" fmla="*/ 522680 h 522680"/>
            </a:gdLst>
            <a:ahLst/>
            <a:cxnLst>
              <a:cxn ang="0">
                <a:pos x="0" y="36793"/>
              </a:cxn>
              <a:cxn ang="0">
                <a:pos x="214313" y="22549"/>
              </a:cxn>
              <a:cxn ang="0">
                <a:pos x="257175" y="8306"/>
              </a:cxn>
              <a:cxn ang="0">
                <a:pos x="600075" y="22549"/>
              </a:cxn>
              <a:cxn ang="0">
                <a:pos x="757238" y="51040"/>
              </a:cxn>
              <a:cxn ang="0">
                <a:pos x="857250" y="93774"/>
              </a:cxn>
              <a:cxn ang="0">
                <a:pos x="957263" y="108018"/>
              </a:cxn>
              <a:cxn ang="0">
                <a:pos x="1042988" y="122262"/>
              </a:cxn>
              <a:cxn ang="0">
                <a:pos x="1171575" y="164996"/>
              </a:cxn>
              <a:cxn ang="0">
                <a:pos x="1285875" y="193486"/>
              </a:cxn>
              <a:cxn ang="0">
                <a:pos x="1328738" y="236220"/>
              </a:cxn>
              <a:cxn ang="0">
                <a:pos x="1443038" y="264709"/>
              </a:cxn>
              <a:cxn ang="0">
                <a:pos x="1500188" y="307443"/>
              </a:cxn>
              <a:cxn ang="0">
                <a:pos x="1643063" y="350178"/>
              </a:cxn>
              <a:cxn ang="0">
                <a:pos x="1714500" y="407156"/>
              </a:cxn>
              <a:cxn ang="0">
                <a:pos x="1800225" y="464135"/>
              </a:cxn>
              <a:cxn ang="0">
                <a:pos x="1857375" y="521114"/>
              </a:cxn>
            </a:cxnLst>
            <a:rect l="txL" t="txT" r="txR" b="txB"/>
            <a:pathLst>
              <a:path w="1857375" h="522680">
                <a:moveTo>
                  <a:pt x="0" y="36905"/>
                </a:moveTo>
                <a:cubicBezTo>
                  <a:pt x="71438" y="32142"/>
                  <a:pt x="143155" y="30523"/>
                  <a:pt x="214313" y="22617"/>
                </a:cubicBezTo>
                <a:cubicBezTo>
                  <a:pt x="229281" y="20954"/>
                  <a:pt x="242115" y="8330"/>
                  <a:pt x="257175" y="8330"/>
                </a:cubicBezTo>
                <a:cubicBezTo>
                  <a:pt x="371574" y="8330"/>
                  <a:pt x="485775" y="17855"/>
                  <a:pt x="600075" y="22617"/>
                </a:cubicBezTo>
                <a:cubicBezTo>
                  <a:pt x="769492" y="64973"/>
                  <a:pt x="501280" y="0"/>
                  <a:pt x="757238" y="51192"/>
                </a:cubicBezTo>
                <a:cubicBezTo>
                  <a:pt x="860722" y="71889"/>
                  <a:pt x="729471" y="59207"/>
                  <a:pt x="857250" y="94055"/>
                </a:cubicBezTo>
                <a:cubicBezTo>
                  <a:pt x="889740" y="102916"/>
                  <a:pt x="923978" y="103221"/>
                  <a:pt x="957263" y="108342"/>
                </a:cubicBezTo>
                <a:cubicBezTo>
                  <a:pt x="985895" y="112747"/>
                  <a:pt x="1014581" y="116949"/>
                  <a:pt x="1042988" y="122630"/>
                </a:cubicBezTo>
                <a:cubicBezTo>
                  <a:pt x="1145788" y="143190"/>
                  <a:pt x="1054781" y="129555"/>
                  <a:pt x="1171575" y="165492"/>
                </a:cubicBezTo>
                <a:cubicBezTo>
                  <a:pt x="1209111" y="177042"/>
                  <a:pt x="1285875" y="194067"/>
                  <a:pt x="1285875" y="194067"/>
                </a:cubicBezTo>
                <a:cubicBezTo>
                  <a:pt x="1300163" y="208355"/>
                  <a:pt x="1311926" y="225722"/>
                  <a:pt x="1328738" y="236930"/>
                </a:cubicBezTo>
                <a:cubicBezTo>
                  <a:pt x="1347565" y="249481"/>
                  <a:pt x="1432737" y="263445"/>
                  <a:pt x="1443038" y="265505"/>
                </a:cubicBezTo>
                <a:cubicBezTo>
                  <a:pt x="1462088" y="279792"/>
                  <a:pt x="1478890" y="297718"/>
                  <a:pt x="1500188" y="308367"/>
                </a:cubicBezTo>
                <a:cubicBezTo>
                  <a:pt x="1534971" y="325758"/>
                  <a:pt x="1602047" y="340976"/>
                  <a:pt x="1643063" y="351230"/>
                </a:cubicBezTo>
                <a:cubicBezTo>
                  <a:pt x="1706969" y="447088"/>
                  <a:pt x="1631688" y="353172"/>
                  <a:pt x="1714500" y="408380"/>
                </a:cubicBezTo>
                <a:cubicBezTo>
                  <a:pt x="1821523" y="479729"/>
                  <a:pt x="1698310" y="431557"/>
                  <a:pt x="1800225" y="465530"/>
                </a:cubicBezTo>
                <a:lnTo>
                  <a:pt x="1857375" y="522680"/>
                </a:lnTo>
              </a:path>
            </a:pathLst>
          </a:custGeom>
          <a:noFill/>
          <a:ln w="889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 rot="-1435134">
            <a:off x="6354763" y="5057458"/>
            <a:ext cx="1600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algn="dist"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横断山脉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45565" y="3218180"/>
            <a:ext cx="38100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algn="dist"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昆仑山脉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rot="695138">
            <a:off x="5889308" y="2313940"/>
            <a:ext cx="1855787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algn="dist" eaLnBrk="1" hangingPunct="1"/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祁连山脉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155565" y="3684905"/>
            <a:ext cx="1778635" cy="783590"/>
          </a:xfrm>
          <a:custGeom>
            <a:avLst/>
            <a:gdLst>
              <a:gd name="txL" fmla="*/ 0 w 1857375"/>
              <a:gd name="txT" fmla="*/ 0 h 522680"/>
              <a:gd name="txR" fmla="*/ 1857375 w 1857375"/>
              <a:gd name="txB" fmla="*/ 522680 h 522680"/>
            </a:gdLst>
            <a:ahLst/>
            <a:cxnLst>
              <a:cxn ang="0">
                <a:pos x="0" y="36793"/>
              </a:cxn>
              <a:cxn ang="0">
                <a:pos x="214313" y="22549"/>
              </a:cxn>
              <a:cxn ang="0">
                <a:pos x="257175" y="8306"/>
              </a:cxn>
              <a:cxn ang="0">
                <a:pos x="600075" y="22549"/>
              </a:cxn>
              <a:cxn ang="0">
                <a:pos x="757238" y="51040"/>
              </a:cxn>
              <a:cxn ang="0">
                <a:pos x="857250" y="93774"/>
              </a:cxn>
              <a:cxn ang="0">
                <a:pos x="957263" y="108018"/>
              </a:cxn>
              <a:cxn ang="0">
                <a:pos x="1042988" y="122262"/>
              </a:cxn>
              <a:cxn ang="0">
                <a:pos x="1171575" y="164996"/>
              </a:cxn>
              <a:cxn ang="0">
                <a:pos x="1285875" y="193486"/>
              </a:cxn>
              <a:cxn ang="0">
                <a:pos x="1328738" y="236220"/>
              </a:cxn>
              <a:cxn ang="0">
                <a:pos x="1443038" y="264709"/>
              </a:cxn>
              <a:cxn ang="0">
                <a:pos x="1500188" y="307443"/>
              </a:cxn>
              <a:cxn ang="0">
                <a:pos x="1643063" y="350178"/>
              </a:cxn>
              <a:cxn ang="0">
                <a:pos x="1714500" y="407156"/>
              </a:cxn>
              <a:cxn ang="0">
                <a:pos x="1800225" y="464135"/>
              </a:cxn>
              <a:cxn ang="0">
                <a:pos x="1857375" y="521114"/>
              </a:cxn>
            </a:cxnLst>
            <a:rect l="txL" t="txT" r="txR" b="txB"/>
            <a:pathLst>
              <a:path w="1857375" h="522680">
                <a:moveTo>
                  <a:pt x="0" y="36905"/>
                </a:moveTo>
                <a:cubicBezTo>
                  <a:pt x="71438" y="32142"/>
                  <a:pt x="143155" y="30523"/>
                  <a:pt x="214313" y="22617"/>
                </a:cubicBezTo>
                <a:cubicBezTo>
                  <a:pt x="229281" y="20954"/>
                  <a:pt x="242115" y="8330"/>
                  <a:pt x="257175" y="8330"/>
                </a:cubicBezTo>
                <a:cubicBezTo>
                  <a:pt x="371574" y="8330"/>
                  <a:pt x="485775" y="17855"/>
                  <a:pt x="600075" y="22617"/>
                </a:cubicBezTo>
                <a:cubicBezTo>
                  <a:pt x="769492" y="64973"/>
                  <a:pt x="501280" y="0"/>
                  <a:pt x="757238" y="51192"/>
                </a:cubicBezTo>
                <a:cubicBezTo>
                  <a:pt x="860722" y="71889"/>
                  <a:pt x="729471" y="59207"/>
                  <a:pt x="857250" y="94055"/>
                </a:cubicBezTo>
                <a:cubicBezTo>
                  <a:pt x="889740" y="102916"/>
                  <a:pt x="923978" y="103221"/>
                  <a:pt x="957263" y="108342"/>
                </a:cubicBezTo>
                <a:cubicBezTo>
                  <a:pt x="985895" y="112747"/>
                  <a:pt x="1014581" y="116949"/>
                  <a:pt x="1042988" y="122630"/>
                </a:cubicBezTo>
                <a:cubicBezTo>
                  <a:pt x="1145788" y="143190"/>
                  <a:pt x="1054781" y="129555"/>
                  <a:pt x="1171575" y="165492"/>
                </a:cubicBezTo>
                <a:cubicBezTo>
                  <a:pt x="1209111" y="177042"/>
                  <a:pt x="1285875" y="194067"/>
                  <a:pt x="1285875" y="194067"/>
                </a:cubicBezTo>
                <a:cubicBezTo>
                  <a:pt x="1300163" y="208355"/>
                  <a:pt x="1311926" y="225722"/>
                  <a:pt x="1328738" y="236930"/>
                </a:cubicBezTo>
                <a:cubicBezTo>
                  <a:pt x="1347565" y="249481"/>
                  <a:pt x="1432737" y="263445"/>
                  <a:pt x="1443038" y="265505"/>
                </a:cubicBezTo>
                <a:cubicBezTo>
                  <a:pt x="1462088" y="279792"/>
                  <a:pt x="1478890" y="297718"/>
                  <a:pt x="1500188" y="308367"/>
                </a:cubicBezTo>
                <a:cubicBezTo>
                  <a:pt x="1534971" y="325758"/>
                  <a:pt x="1602047" y="340976"/>
                  <a:pt x="1643063" y="351230"/>
                </a:cubicBezTo>
                <a:cubicBezTo>
                  <a:pt x="1706969" y="447088"/>
                  <a:pt x="1631688" y="353172"/>
                  <a:pt x="1714500" y="408380"/>
                </a:cubicBezTo>
                <a:cubicBezTo>
                  <a:pt x="1821523" y="479729"/>
                  <a:pt x="1698310" y="431557"/>
                  <a:pt x="1800225" y="465530"/>
                </a:cubicBezTo>
                <a:lnTo>
                  <a:pt x="1857375" y="522680"/>
                </a:lnTo>
              </a:path>
            </a:pathLst>
          </a:custGeom>
          <a:noFill/>
          <a:ln w="889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21000000">
            <a:off x="4267200" y="4182745"/>
            <a:ext cx="1778635" cy="783590"/>
          </a:xfrm>
          <a:custGeom>
            <a:avLst/>
            <a:gdLst>
              <a:gd name="txL" fmla="*/ 0 w 1857375"/>
              <a:gd name="txT" fmla="*/ 0 h 522680"/>
              <a:gd name="txR" fmla="*/ 1857375 w 1857375"/>
              <a:gd name="txB" fmla="*/ 522680 h 522680"/>
            </a:gdLst>
            <a:ahLst/>
            <a:cxnLst>
              <a:cxn ang="0">
                <a:pos x="0" y="36793"/>
              </a:cxn>
              <a:cxn ang="0">
                <a:pos x="214313" y="22549"/>
              </a:cxn>
              <a:cxn ang="0">
                <a:pos x="257175" y="8306"/>
              </a:cxn>
              <a:cxn ang="0">
                <a:pos x="600075" y="22549"/>
              </a:cxn>
              <a:cxn ang="0">
                <a:pos x="757238" y="51040"/>
              </a:cxn>
              <a:cxn ang="0">
                <a:pos x="857250" y="93774"/>
              </a:cxn>
              <a:cxn ang="0">
                <a:pos x="957263" y="108018"/>
              </a:cxn>
              <a:cxn ang="0">
                <a:pos x="1042988" y="122262"/>
              </a:cxn>
              <a:cxn ang="0">
                <a:pos x="1171575" y="164996"/>
              </a:cxn>
              <a:cxn ang="0">
                <a:pos x="1285875" y="193486"/>
              </a:cxn>
              <a:cxn ang="0">
                <a:pos x="1328738" y="236220"/>
              </a:cxn>
              <a:cxn ang="0">
                <a:pos x="1443038" y="264709"/>
              </a:cxn>
              <a:cxn ang="0">
                <a:pos x="1500188" y="307443"/>
              </a:cxn>
              <a:cxn ang="0">
                <a:pos x="1643063" y="350178"/>
              </a:cxn>
              <a:cxn ang="0">
                <a:pos x="1714500" y="407156"/>
              </a:cxn>
              <a:cxn ang="0">
                <a:pos x="1800225" y="464135"/>
              </a:cxn>
              <a:cxn ang="0">
                <a:pos x="1857375" y="521114"/>
              </a:cxn>
            </a:cxnLst>
            <a:rect l="txL" t="txT" r="txR" b="txB"/>
            <a:pathLst>
              <a:path w="1857375" h="522680">
                <a:moveTo>
                  <a:pt x="0" y="36905"/>
                </a:moveTo>
                <a:cubicBezTo>
                  <a:pt x="71438" y="32142"/>
                  <a:pt x="143155" y="30523"/>
                  <a:pt x="214313" y="22617"/>
                </a:cubicBezTo>
                <a:cubicBezTo>
                  <a:pt x="229281" y="20954"/>
                  <a:pt x="242115" y="8330"/>
                  <a:pt x="257175" y="8330"/>
                </a:cubicBezTo>
                <a:cubicBezTo>
                  <a:pt x="371574" y="8330"/>
                  <a:pt x="485775" y="17855"/>
                  <a:pt x="600075" y="22617"/>
                </a:cubicBezTo>
                <a:cubicBezTo>
                  <a:pt x="769492" y="64973"/>
                  <a:pt x="501280" y="0"/>
                  <a:pt x="757238" y="51192"/>
                </a:cubicBezTo>
                <a:cubicBezTo>
                  <a:pt x="860722" y="71889"/>
                  <a:pt x="729471" y="59207"/>
                  <a:pt x="857250" y="94055"/>
                </a:cubicBezTo>
                <a:cubicBezTo>
                  <a:pt x="889740" y="102916"/>
                  <a:pt x="923978" y="103221"/>
                  <a:pt x="957263" y="108342"/>
                </a:cubicBezTo>
                <a:cubicBezTo>
                  <a:pt x="985895" y="112747"/>
                  <a:pt x="1014581" y="116949"/>
                  <a:pt x="1042988" y="122630"/>
                </a:cubicBezTo>
                <a:cubicBezTo>
                  <a:pt x="1145788" y="143190"/>
                  <a:pt x="1054781" y="129555"/>
                  <a:pt x="1171575" y="165492"/>
                </a:cubicBezTo>
                <a:cubicBezTo>
                  <a:pt x="1209111" y="177042"/>
                  <a:pt x="1285875" y="194067"/>
                  <a:pt x="1285875" y="194067"/>
                </a:cubicBezTo>
                <a:cubicBezTo>
                  <a:pt x="1300163" y="208355"/>
                  <a:pt x="1311926" y="225722"/>
                  <a:pt x="1328738" y="236930"/>
                </a:cubicBezTo>
                <a:cubicBezTo>
                  <a:pt x="1347565" y="249481"/>
                  <a:pt x="1432737" y="263445"/>
                  <a:pt x="1443038" y="265505"/>
                </a:cubicBezTo>
                <a:cubicBezTo>
                  <a:pt x="1462088" y="279792"/>
                  <a:pt x="1478890" y="297718"/>
                  <a:pt x="1500188" y="308367"/>
                </a:cubicBezTo>
                <a:cubicBezTo>
                  <a:pt x="1534971" y="325758"/>
                  <a:pt x="1602047" y="340976"/>
                  <a:pt x="1643063" y="351230"/>
                </a:cubicBezTo>
                <a:cubicBezTo>
                  <a:pt x="1706969" y="447088"/>
                  <a:pt x="1631688" y="353172"/>
                  <a:pt x="1714500" y="408380"/>
                </a:cubicBezTo>
                <a:cubicBezTo>
                  <a:pt x="1821523" y="479729"/>
                  <a:pt x="1698310" y="431557"/>
                  <a:pt x="1800225" y="465530"/>
                </a:cubicBezTo>
                <a:lnTo>
                  <a:pt x="1857375" y="522680"/>
                </a:lnTo>
              </a:path>
            </a:pathLst>
          </a:custGeom>
          <a:noFill/>
          <a:ln w="889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9600000">
            <a:off x="1427480" y="2637790"/>
            <a:ext cx="4172585" cy="3829685"/>
          </a:xfrm>
          <a:custGeom>
            <a:avLst/>
            <a:gdLst>
              <a:gd name="txL" fmla="*/ 0 w 1857375"/>
              <a:gd name="txT" fmla="*/ 0 h 522680"/>
              <a:gd name="txR" fmla="*/ 1857375 w 1857375"/>
              <a:gd name="txB" fmla="*/ 522680 h 522680"/>
            </a:gdLst>
            <a:ahLst/>
            <a:cxnLst>
              <a:cxn ang="0">
                <a:pos x="0" y="36793"/>
              </a:cxn>
              <a:cxn ang="0">
                <a:pos x="214313" y="22549"/>
              </a:cxn>
              <a:cxn ang="0">
                <a:pos x="257175" y="8306"/>
              </a:cxn>
              <a:cxn ang="0">
                <a:pos x="600075" y="22549"/>
              </a:cxn>
              <a:cxn ang="0">
                <a:pos x="757238" y="51040"/>
              </a:cxn>
              <a:cxn ang="0">
                <a:pos x="857250" y="93774"/>
              </a:cxn>
              <a:cxn ang="0">
                <a:pos x="957263" y="108018"/>
              </a:cxn>
              <a:cxn ang="0">
                <a:pos x="1042988" y="122262"/>
              </a:cxn>
              <a:cxn ang="0">
                <a:pos x="1171575" y="164996"/>
              </a:cxn>
              <a:cxn ang="0">
                <a:pos x="1285875" y="193486"/>
              </a:cxn>
              <a:cxn ang="0">
                <a:pos x="1328738" y="236220"/>
              </a:cxn>
              <a:cxn ang="0">
                <a:pos x="1443038" y="264709"/>
              </a:cxn>
              <a:cxn ang="0">
                <a:pos x="1500188" y="307443"/>
              </a:cxn>
              <a:cxn ang="0">
                <a:pos x="1643063" y="350178"/>
              </a:cxn>
              <a:cxn ang="0">
                <a:pos x="1714500" y="407156"/>
              </a:cxn>
              <a:cxn ang="0">
                <a:pos x="1800225" y="464135"/>
              </a:cxn>
              <a:cxn ang="0">
                <a:pos x="1857375" y="521114"/>
              </a:cxn>
            </a:cxnLst>
            <a:rect l="txL" t="txT" r="txR" b="txB"/>
            <a:pathLst>
              <a:path w="1857375" h="522680">
                <a:moveTo>
                  <a:pt x="0" y="36905"/>
                </a:moveTo>
                <a:cubicBezTo>
                  <a:pt x="71438" y="32142"/>
                  <a:pt x="143155" y="30523"/>
                  <a:pt x="214313" y="22617"/>
                </a:cubicBezTo>
                <a:cubicBezTo>
                  <a:pt x="229281" y="20954"/>
                  <a:pt x="242115" y="8330"/>
                  <a:pt x="257175" y="8330"/>
                </a:cubicBezTo>
                <a:cubicBezTo>
                  <a:pt x="371574" y="8330"/>
                  <a:pt x="485775" y="17855"/>
                  <a:pt x="600075" y="22617"/>
                </a:cubicBezTo>
                <a:cubicBezTo>
                  <a:pt x="769492" y="64973"/>
                  <a:pt x="501280" y="0"/>
                  <a:pt x="757238" y="51192"/>
                </a:cubicBezTo>
                <a:cubicBezTo>
                  <a:pt x="860722" y="71889"/>
                  <a:pt x="729471" y="59207"/>
                  <a:pt x="857250" y="94055"/>
                </a:cubicBezTo>
                <a:cubicBezTo>
                  <a:pt x="889740" y="102916"/>
                  <a:pt x="923978" y="103221"/>
                  <a:pt x="957263" y="108342"/>
                </a:cubicBezTo>
                <a:cubicBezTo>
                  <a:pt x="985895" y="112747"/>
                  <a:pt x="1014581" y="116949"/>
                  <a:pt x="1042988" y="122630"/>
                </a:cubicBezTo>
                <a:cubicBezTo>
                  <a:pt x="1145788" y="143190"/>
                  <a:pt x="1054781" y="129555"/>
                  <a:pt x="1171575" y="165492"/>
                </a:cubicBezTo>
                <a:cubicBezTo>
                  <a:pt x="1209111" y="177042"/>
                  <a:pt x="1285875" y="194067"/>
                  <a:pt x="1285875" y="194067"/>
                </a:cubicBezTo>
                <a:cubicBezTo>
                  <a:pt x="1300163" y="208355"/>
                  <a:pt x="1311926" y="225722"/>
                  <a:pt x="1328738" y="236930"/>
                </a:cubicBezTo>
                <a:cubicBezTo>
                  <a:pt x="1347565" y="249481"/>
                  <a:pt x="1432737" y="263445"/>
                  <a:pt x="1443038" y="265505"/>
                </a:cubicBezTo>
                <a:cubicBezTo>
                  <a:pt x="1462088" y="279792"/>
                  <a:pt x="1478890" y="297718"/>
                  <a:pt x="1500188" y="308367"/>
                </a:cubicBezTo>
                <a:cubicBezTo>
                  <a:pt x="1534971" y="325758"/>
                  <a:pt x="1602047" y="340976"/>
                  <a:pt x="1643063" y="351230"/>
                </a:cubicBezTo>
                <a:cubicBezTo>
                  <a:pt x="1706969" y="447088"/>
                  <a:pt x="1631688" y="353172"/>
                  <a:pt x="1714500" y="408380"/>
                </a:cubicBezTo>
                <a:cubicBezTo>
                  <a:pt x="1821523" y="479729"/>
                  <a:pt x="1698310" y="431557"/>
                  <a:pt x="1800225" y="465530"/>
                </a:cubicBezTo>
                <a:lnTo>
                  <a:pt x="1857375" y="522680"/>
                </a:lnTo>
              </a:path>
            </a:pathLst>
          </a:custGeom>
          <a:noFill/>
          <a:ln w="88900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041262">
            <a:off x="5439093" y="3696335"/>
            <a:ext cx="2181225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algn="dist" eaLnBrk="1" hangingPunct="1"/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巴颜喀拉山脉</a:t>
            </a:r>
            <a:endParaRPr lang="zh-CN" altLang="en-US" sz="2400" b="1" dirty="0">
              <a:solidFill>
                <a:schemeClr val="dk1"/>
              </a:solidFill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704887">
            <a:off x="4749800" y="4268153"/>
            <a:ext cx="191135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唐古拉山脉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5" name="Text Box 10"/>
          <p:cNvSpPr txBox="1">
            <a:spLocks noChangeArrowheads="1"/>
          </p:cNvSpPr>
          <p:nvPr/>
        </p:nvSpPr>
        <p:spPr bwMode="auto">
          <a:xfrm>
            <a:off x="438150" y="375920"/>
            <a:ext cx="5105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青藏地区主要地形区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2673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5835" y="2802255"/>
            <a:ext cx="253809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柴达木盆地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1983740" y="3880485"/>
            <a:ext cx="2315845" cy="6400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青藏高原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4155" y="104775"/>
            <a:ext cx="4551680" cy="2847340"/>
            <a:chOff x="734" y="629"/>
            <a:chExt cx="7168" cy="448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4" y="629"/>
              <a:ext cx="7168" cy="4485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4283" y="1292"/>
              <a:ext cx="3180" cy="12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zh-CN" altLang="en-US" sz="4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登山鞋</a:t>
              </a:r>
              <a:endPara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4" name="TextBox 7"/>
          <p:cNvSpPr txBox="1"/>
          <p:nvPr/>
        </p:nvSpPr>
        <p:spPr>
          <a:xfrm rot="704887">
            <a:off x="2263140" y="5214620"/>
            <a:ext cx="298577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/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喜 马 拉 雅 山 脉</a:t>
            </a:r>
            <a:endParaRPr lang="zh-CN" altLang="zh-CN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7" grpId="0" bldLvl="0" animBg="1"/>
      <p:bldP spid="8" grpId="0" bldLvl="0" animBg="1"/>
      <p:bldP spid="6" grpId="0" bldLvl="0" animBg="1"/>
      <p:bldP spid="10" grpId="0" bldLvl="0" animBg="1"/>
      <p:bldP spid="8195" grpId="0" animBg="1"/>
      <p:bldP spid="14" grpId="0" bldLvl="0" animBg="1"/>
      <p:bldP spid="5" grpId="0" animBg="1"/>
      <p:bldP spid="4" grpId="0" animBg="1"/>
      <p:bldP spid="3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C:\Users\Administrator\Desktop\青藏高原\jpg\085011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838200"/>
            <a:ext cx="8724900" cy="582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7"/>
          <p:cNvSpPr/>
          <p:nvPr/>
        </p:nvSpPr>
        <p:spPr>
          <a:xfrm>
            <a:off x="228600" y="609600"/>
            <a:ext cx="8305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青藏地区地处世界最高的大高原</a:t>
            </a:r>
            <a:r>
              <a:rPr lang="en-US" altLang="zh-CN" sz="3200" dirty="0">
                <a:latin typeface="Times New Roman" panose="02020603050405020304" pitchFamily="18" charset="0"/>
                <a:ea typeface="楷体_GB2312" pitchFamily="49" charset="-122"/>
              </a:rPr>
              <a:t>_____</a:t>
            </a: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高原上，平均海拔在</a:t>
            </a:r>
            <a:r>
              <a:rPr lang="en-US" altLang="zh-CN" sz="3200" dirty="0"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米以上，有“</a:t>
            </a:r>
            <a:r>
              <a:rPr lang="en-US" altLang="zh-CN" sz="3200" dirty="0">
                <a:latin typeface="Times New Roman" panose="02020603050405020304" pitchFamily="18" charset="0"/>
                <a:ea typeface="楷体_GB2312" pitchFamily="49" charset="-122"/>
              </a:rPr>
              <a:t>_______</a:t>
            </a: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”之称。</a:t>
            </a:r>
            <a:endParaRPr lang="zh-CN" altLang="en-US" sz="32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200" y="1143000"/>
            <a:ext cx="213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世界屋脊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1066800"/>
            <a:ext cx="151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4000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533400"/>
            <a:ext cx="151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青藏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0600" y="5410200"/>
            <a:ext cx="64459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远看是山，近看成川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3075" name="组合 23"/>
          <p:cNvGrpSpPr/>
          <p:nvPr/>
        </p:nvGrpSpPr>
        <p:grpSpPr>
          <a:xfrm>
            <a:off x="133350" y="358775"/>
            <a:ext cx="2438400" cy="2438420"/>
            <a:chOff x="228600" y="6099175"/>
            <a:chExt cx="2438400" cy="2438420"/>
          </a:xfrm>
        </p:grpSpPr>
        <p:pic>
          <p:nvPicPr>
            <p:cNvPr id="3093" name="Picture 20" descr="013000002444791236319296696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6099175"/>
              <a:ext cx="2438400" cy="2438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4" name="TextBox 17"/>
            <p:cNvSpPr txBox="1"/>
            <p:nvPr/>
          </p:nvSpPr>
          <p:spPr>
            <a:xfrm>
              <a:off x="533400" y="807593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E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、氧气袋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1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71600" y="457200"/>
            <a:ext cx="64459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远看是山，近看成川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3" name="Picture 19" descr="3643137_132040194193_2"/>
          <p:cNvPicPr>
            <a:picLocks noChangeAspect="1"/>
          </p:cNvPicPr>
          <p:nvPr/>
        </p:nvPicPr>
        <p:blipFill>
          <a:blip r:embed="rId1"/>
          <a:srcRect r="5173" b="6261"/>
          <a:stretch>
            <a:fillRect/>
          </a:stretch>
        </p:blipFill>
        <p:spPr>
          <a:xfrm>
            <a:off x="304800" y="1524000"/>
            <a:ext cx="6162675" cy="3810000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30724" name="Picture 4" descr="C:\Documents and Settings\Administrator\桌面\青藏高原\jpg\08401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6400"/>
            <a:ext cx="6629400" cy="4802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2" descr="C:\Documents and Settings\Administrator\桌面\青藏高原\jpg\084011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514600"/>
            <a:ext cx="86868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 descr="C:\Documents and Settings\Administrator\桌面\青藏高原\jpg\085010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1938338"/>
            <a:ext cx="6172200" cy="4919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9695" y="21590"/>
            <a:ext cx="9273540" cy="681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7410" y="2834005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亚洲水塔</a:t>
            </a:r>
            <a:endParaRPr lang="zh-CN" altLang="en-US" sz="7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304800" y="5791200"/>
            <a:ext cx="449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湖泊众多，大河源头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4338" name="Group 6"/>
          <p:cNvGrpSpPr/>
          <p:nvPr/>
        </p:nvGrpSpPr>
        <p:grpSpPr>
          <a:xfrm>
            <a:off x="0" y="836613"/>
            <a:ext cx="9144000" cy="5603875"/>
            <a:chOff x="912" y="912"/>
            <a:chExt cx="3840" cy="2354"/>
          </a:xfrm>
        </p:grpSpPr>
        <p:pic>
          <p:nvPicPr>
            <p:cNvPr id="14339" name="Picture 7" descr="青藏地区位置和地形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2" y="912"/>
              <a:ext cx="3840" cy="23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0" name="Rectangle 8"/>
            <p:cNvSpPr/>
            <p:nvPr/>
          </p:nvSpPr>
          <p:spPr>
            <a:xfrm>
              <a:off x="912" y="912"/>
              <a:ext cx="3840" cy="2352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5369" name="Freeform 9"/>
          <p:cNvSpPr/>
          <p:nvPr/>
        </p:nvSpPr>
        <p:spPr>
          <a:xfrm>
            <a:off x="2524125" y="4605338"/>
            <a:ext cx="3943350" cy="18494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9012488" y="63003094"/>
              </a:cxn>
              <a:cxn ang="0">
                <a:pos x="380544337" y="189010844"/>
              </a:cxn>
              <a:cxn ang="0">
                <a:pos x="506550612" y="347781422"/>
              </a:cxn>
              <a:cxn ang="0">
                <a:pos x="569555287" y="441026444"/>
              </a:cxn>
              <a:cxn ang="0">
                <a:pos x="758567725" y="473789247"/>
              </a:cxn>
              <a:cxn ang="0">
                <a:pos x="977820637" y="632558187"/>
              </a:cxn>
              <a:cxn ang="0">
                <a:pos x="1295360200" y="851812622"/>
              </a:cxn>
              <a:cxn ang="0">
                <a:pos x="1958160636" y="884573837"/>
              </a:cxn>
              <a:cxn ang="0">
                <a:pos x="2147483647" y="914815691"/>
              </a:cxn>
              <a:cxn ang="0">
                <a:pos x="2147483647" y="884573837"/>
              </a:cxn>
              <a:cxn ang="0">
                <a:pos x="2147483647" y="977820348"/>
              </a:cxn>
              <a:cxn ang="0">
                <a:pos x="2147483647" y="914815691"/>
              </a:cxn>
              <a:cxn ang="0">
                <a:pos x="2147483647" y="851812622"/>
              </a:cxn>
              <a:cxn ang="0">
                <a:pos x="2147483647" y="821570569"/>
              </a:cxn>
              <a:cxn ang="0">
                <a:pos x="2147483647" y="758565913"/>
              </a:cxn>
              <a:cxn ang="0">
                <a:pos x="2147483647" y="725804698"/>
              </a:cxn>
              <a:cxn ang="0">
                <a:pos x="2147483647" y="536792316"/>
              </a:cxn>
              <a:cxn ang="0">
                <a:pos x="2147483647" y="662800041"/>
              </a:cxn>
              <a:cxn ang="0">
                <a:pos x="2147483647" y="725804698"/>
              </a:cxn>
              <a:cxn ang="0">
                <a:pos x="2147483647" y="914815691"/>
              </a:cxn>
              <a:cxn ang="0">
                <a:pos x="2147483647" y="1010581563"/>
              </a:cxn>
              <a:cxn ang="0">
                <a:pos x="2147483647" y="1103828073"/>
              </a:cxn>
              <a:cxn ang="0">
                <a:pos x="2147483647" y="1451609396"/>
              </a:cxn>
              <a:cxn ang="0">
                <a:pos x="2147483647" y="1547375267"/>
              </a:cxn>
              <a:cxn ang="0">
                <a:pos x="2147483647" y="1640620191"/>
              </a:cxn>
              <a:cxn ang="0">
                <a:pos x="2147483647" y="1766628313"/>
              </a:cxn>
              <a:cxn ang="0">
                <a:pos x="2147483647" y="2021164713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84" h="1165">
                <a:moveTo>
                  <a:pt x="0" y="0"/>
                </a:moveTo>
                <a:cubicBezTo>
                  <a:pt x="25" y="8"/>
                  <a:pt x="53" y="11"/>
                  <a:pt x="75" y="25"/>
                </a:cubicBezTo>
                <a:cubicBezTo>
                  <a:pt x="100" y="42"/>
                  <a:pt x="151" y="75"/>
                  <a:pt x="151" y="75"/>
                </a:cubicBezTo>
                <a:cubicBezTo>
                  <a:pt x="174" y="148"/>
                  <a:pt x="145" y="82"/>
                  <a:pt x="201" y="138"/>
                </a:cubicBezTo>
                <a:cubicBezTo>
                  <a:pt x="212" y="148"/>
                  <a:pt x="213" y="168"/>
                  <a:pt x="226" y="175"/>
                </a:cubicBezTo>
                <a:cubicBezTo>
                  <a:pt x="249" y="186"/>
                  <a:pt x="276" y="184"/>
                  <a:pt x="301" y="188"/>
                </a:cubicBezTo>
                <a:cubicBezTo>
                  <a:pt x="320" y="247"/>
                  <a:pt x="333" y="232"/>
                  <a:pt x="388" y="251"/>
                </a:cubicBezTo>
                <a:cubicBezTo>
                  <a:pt x="411" y="317"/>
                  <a:pt x="453" y="319"/>
                  <a:pt x="514" y="338"/>
                </a:cubicBezTo>
                <a:cubicBezTo>
                  <a:pt x="597" y="311"/>
                  <a:pt x="777" y="351"/>
                  <a:pt x="777" y="351"/>
                </a:cubicBezTo>
                <a:cubicBezTo>
                  <a:pt x="845" y="373"/>
                  <a:pt x="908" y="381"/>
                  <a:pt x="977" y="363"/>
                </a:cubicBezTo>
                <a:cubicBezTo>
                  <a:pt x="1090" y="289"/>
                  <a:pt x="1627" y="346"/>
                  <a:pt x="1753" y="351"/>
                </a:cubicBezTo>
                <a:cubicBezTo>
                  <a:pt x="1847" y="359"/>
                  <a:pt x="1925" y="373"/>
                  <a:pt x="2016" y="388"/>
                </a:cubicBezTo>
                <a:cubicBezTo>
                  <a:pt x="2128" y="373"/>
                  <a:pt x="2071" y="386"/>
                  <a:pt x="2141" y="363"/>
                </a:cubicBezTo>
                <a:cubicBezTo>
                  <a:pt x="2166" y="354"/>
                  <a:pt x="2192" y="346"/>
                  <a:pt x="2217" y="338"/>
                </a:cubicBezTo>
                <a:cubicBezTo>
                  <a:pt x="2229" y="334"/>
                  <a:pt x="2254" y="326"/>
                  <a:pt x="2254" y="326"/>
                </a:cubicBezTo>
                <a:cubicBezTo>
                  <a:pt x="2267" y="318"/>
                  <a:pt x="2278" y="308"/>
                  <a:pt x="2292" y="301"/>
                </a:cubicBezTo>
                <a:cubicBezTo>
                  <a:pt x="2304" y="295"/>
                  <a:pt x="2320" y="297"/>
                  <a:pt x="2329" y="288"/>
                </a:cubicBezTo>
                <a:cubicBezTo>
                  <a:pt x="2350" y="267"/>
                  <a:pt x="2379" y="213"/>
                  <a:pt x="2379" y="213"/>
                </a:cubicBezTo>
                <a:cubicBezTo>
                  <a:pt x="2404" y="218"/>
                  <a:pt x="2466" y="212"/>
                  <a:pt x="2455" y="263"/>
                </a:cubicBezTo>
                <a:cubicBezTo>
                  <a:pt x="2453" y="275"/>
                  <a:pt x="2436" y="278"/>
                  <a:pt x="2429" y="288"/>
                </a:cubicBezTo>
                <a:cubicBezTo>
                  <a:pt x="2411" y="312"/>
                  <a:pt x="2379" y="363"/>
                  <a:pt x="2379" y="363"/>
                </a:cubicBezTo>
                <a:cubicBezTo>
                  <a:pt x="2375" y="376"/>
                  <a:pt x="2371" y="388"/>
                  <a:pt x="2367" y="401"/>
                </a:cubicBezTo>
                <a:cubicBezTo>
                  <a:pt x="2363" y="413"/>
                  <a:pt x="2350" y="426"/>
                  <a:pt x="2354" y="438"/>
                </a:cubicBezTo>
                <a:cubicBezTo>
                  <a:pt x="2369" y="483"/>
                  <a:pt x="2418" y="541"/>
                  <a:pt x="2455" y="576"/>
                </a:cubicBezTo>
                <a:cubicBezTo>
                  <a:pt x="2459" y="589"/>
                  <a:pt x="2463" y="601"/>
                  <a:pt x="2467" y="614"/>
                </a:cubicBezTo>
                <a:cubicBezTo>
                  <a:pt x="2471" y="626"/>
                  <a:pt x="2484" y="639"/>
                  <a:pt x="2480" y="651"/>
                </a:cubicBezTo>
                <a:cubicBezTo>
                  <a:pt x="2466" y="692"/>
                  <a:pt x="2425" y="693"/>
                  <a:pt x="2392" y="701"/>
                </a:cubicBezTo>
                <a:cubicBezTo>
                  <a:pt x="2360" y="749"/>
                  <a:pt x="2366" y="768"/>
                  <a:pt x="2317" y="802"/>
                </a:cubicBezTo>
                <a:cubicBezTo>
                  <a:pt x="2272" y="869"/>
                  <a:pt x="2216" y="878"/>
                  <a:pt x="2141" y="902"/>
                </a:cubicBezTo>
                <a:cubicBezTo>
                  <a:pt x="1957" y="962"/>
                  <a:pt x="1771" y="987"/>
                  <a:pt x="1578" y="1002"/>
                </a:cubicBezTo>
                <a:cubicBezTo>
                  <a:pt x="1518" y="1013"/>
                  <a:pt x="1467" y="1018"/>
                  <a:pt x="1415" y="1052"/>
                </a:cubicBezTo>
                <a:cubicBezTo>
                  <a:pt x="1407" y="1065"/>
                  <a:pt x="1396" y="1076"/>
                  <a:pt x="1390" y="1090"/>
                </a:cubicBezTo>
                <a:cubicBezTo>
                  <a:pt x="1379" y="1114"/>
                  <a:pt x="1365" y="1165"/>
                  <a:pt x="1365" y="1165"/>
                </a:cubicBezTo>
              </a:path>
            </a:pathLst>
          </a:custGeom>
          <a:noFill/>
          <a:ln w="63500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>
          <a:xfrm>
            <a:off x="5256213" y="4143375"/>
            <a:ext cx="2357437" cy="2271713"/>
          </a:xfrm>
          <a:custGeom>
            <a:avLst/>
            <a:gdLst/>
            <a:ahLst/>
            <a:cxnLst>
              <a:cxn ang="0">
                <a:pos x="2519362" y="0"/>
              </a:cxn>
              <a:cxn ang="0">
                <a:pos x="80644981" y="355342881"/>
              </a:cxn>
              <a:cxn ang="0">
                <a:pos x="176410892" y="385584753"/>
              </a:cxn>
              <a:cxn ang="0">
                <a:pos x="269655878" y="418346085"/>
              </a:cxn>
              <a:cxn ang="0">
                <a:pos x="839211180" y="292338189"/>
              </a:cxn>
              <a:cxn ang="0">
                <a:pos x="1439008044" y="385584753"/>
              </a:cxn>
              <a:cxn ang="0">
                <a:pos x="1502012709" y="481350778"/>
              </a:cxn>
              <a:cxn ang="0">
                <a:pos x="1595257646" y="511592649"/>
              </a:cxn>
              <a:cxn ang="0">
                <a:pos x="1691023929" y="577116704"/>
              </a:cxn>
              <a:cxn ang="0">
                <a:pos x="1849794481" y="607358575"/>
              </a:cxn>
              <a:cxn ang="0">
                <a:pos x="2147483647" y="703124501"/>
              </a:cxn>
              <a:cxn ang="0">
                <a:pos x="2147483647" y="892135601"/>
              </a:cxn>
              <a:cxn ang="0">
                <a:pos x="2147483647" y="985382165"/>
              </a:cxn>
              <a:cxn ang="0">
                <a:pos x="2147483647" y="1081148091"/>
              </a:cxn>
              <a:cxn ang="0">
                <a:pos x="2147483647" y="1428929611"/>
              </a:cxn>
              <a:cxn ang="0">
                <a:pos x="2147483647" y="1648182385"/>
              </a:cxn>
              <a:cxn ang="0">
                <a:pos x="2147483647" y="1774190579"/>
              </a:cxn>
              <a:cxn ang="0">
                <a:pos x="2147483647" y="2058968994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85" h="1431">
                <a:moveTo>
                  <a:pt x="1" y="0"/>
                </a:moveTo>
                <a:cubicBezTo>
                  <a:pt x="0" y="23"/>
                  <a:pt x="27" y="116"/>
                  <a:pt x="32" y="141"/>
                </a:cubicBezTo>
                <a:cubicBezTo>
                  <a:pt x="39" y="153"/>
                  <a:pt x="57" y="149"/>
                  <a:pt x="70" y="153"/>
                </a:cubicBezTo>
                <a:cubicBezTo>
                  <a:pt x="82" y="157"/>
                  <a:pt x="95" y="162"/>
                  <a:pt x="107" y="166"/>
                </a:cubicBezTo>
                <a:cubicBezTo>
                  <a:pt x="238" y="121"/>
                  <a:pt x="122" y="133"/>
                  <a:pt x="333" y="116"/>
                </a:cubicBezTo>
                <a:cubicBezTo>
                  <a:pt x="419" y="124"/>
                  <a:pt x="488" y="137"/>
                  <a:pt x="571" y="153"/>
                </a:cubicBezTo>
                <a:cubicBezTo>
                  <a:pt x="579" y="166"/>
                  <a:pt x="584" y="181"/>
                  <a:pt x="596" y="191"/>
                </a:cubicBezTo>
                <a:cubicBezTo>
                  <a:pt x="606" y="199"/>
                  <a:pt x="621" y="197"/>
                  <a:pt x="633" y="203"/>
                </a:cubicBezTo>
                <a:cubicBezTo>
                  <a:pt x="647" y="210"/>
                  <a:pt x="657" y="224"/>
                  <a:pt x="671" y="229"/>
                </a:cubicBezTo>
                <a:cubicBezTo>
                  <a:pt x="691" y="237"/>
                  <a:pt x="713" y="236"/>
                  <a:pt x="734" y="241"/>
                </a:cubicBezTo>
                <a:cubicBezTo>
                  <a:pt x="786" y="254"/>
                  <a:pt x="829" y="270"/>
                  <a:pt x="884" y="279"/>
                </a:cubicBezTo>
                <a:cubicBezTo>
                  <a:pt x="901" y="304"/>
                  <a:pt x="917" y="329"/>
                  <a:pt x="934" y="354"/>
                </a:cubicBezTo>
                <a:cubicBezTo>
                  <a:pt x="942" y="366"/>
                  <a:pt x="945" y="386"/>
                  <a:pt x="959" y="391"/>
                </a:cubicBezTo>
                <a:cubicBezTo>
                  <a:pt x="1005" y="407"/>
                  <a:pt x="1051" y="413"/>
                  <a:pt x="1097" y="429"/>
                </a:cubicBezTo>
                <a:cubicBezTo>
                  <a:pt x="1151" y="510"/>
                  <a:pt x="1158" y="503"/>
                  <a:pt x="1222" y="567"/>
                </a:cubicBezTo>
                <a:cubicBezTo>
                  <a:pt x="1224" y="574"/>
                  <a:pt x="1239" y="644"/>
                  <a:pt x="1247" y="654"/>
                </a:cubicBezTo>
                <a:cubicBezTo>
                  <a:pt x="1264" y="675"/>
                  <a:pt x="1291" y="685"/>
                  <a:pt x="1310" y="704"/>
                </a:cubicBezTo>
                <a:cubicBezTo>
                  <a:pt x="1322" y="742"/>
                  <a:pt x="1338" y="779"/>
                  <a:pt x="1347" y="817"/>
                </a:cubicBezTo>
                <a:cubicBezTo>
                  <a:pt x="1353" y="840"/>
                  <a:pt x="1359" y="891"/>
                  <a:pt x="1372" y="917"/>
                </a:cubicBezTo>
                <a:cubicBezTo>
                  <a:pt x="1424" y="1023"/>
                  <a:pt x="1375" y="892"/>
                  <a:pt x="1410" y="992"/>
                </a:cubicBezTo>
                <a:cubicBezTo>
                  <a:pt x="1394" y="1084"/>
                  <a:pt x="1395" y="1164"/>
                  <a:pt x="1447" y="1243"/>
                </a:cubicBezTo>
                <a:cubicBezTo>
                  <a:pt x="1429" y="1337"/>
                  <a:pt x="1444" y="1353"/>
                  <a:pt x="1485" y="1431"/>
                </a:cubicBezTo>
              </a:path>
            </a:pathLst>
          </a:custGeom>
          <a:noFill/>
          <a:ln w="63500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>
          <a:xfrm>
            <a:off x="5964238" y="3749675"/>
            <a:ext cx="1787525" cy="2744788"/>
          </a:xfrm>
          <a:custGeom>
            <a:avLst/>
            <a:gdLst/>
            <a:ahLst/>
            <a:cxnLst>
              <a:cxn ang="0">
                <a:pos x="0" y="65524081"/>
              </a:cxn>
              <a:cxn ang="0">
                <a:pos x="441026557" y="65524081"/>
              </a:cxn>
              <a:cxn ang="0">
                <a:pos x="630038988" y="191531905"/>
              </a:cxn>
              <a:cxn ang="0">
                <a:pos x="725804884" y="221773827"/>
              </a:cxn>
              <a:cxn ang="0">
                <a:pos x="977820598" y="380544449"/>
              </a:cxn>
              <a:cxn ang="0">
                <a:pos x="1071065545" y="410786321"/>
              </a:cxn>
              <a:cxn ang="0">
                <a:pos x="1134070218" y="476310476"/>
              </a:cxn>
              <a:cxn ang="0">
                <a:pos x="1229836114" y="506552348"/>
              </a:cxn>
              <a:cxn ang="0">
                <a:pos x="1451609767" y="758567947"/>
              </a:cxn>
              <a:cxn ang="0">
                <a:pos x="1577617525" y="1073586852"/>
              </a:cxn>
              <a:cxn ang="0">
                <a:pos x="1640620610" y="1265118708"/>
              </a:cxn>
              <a:cxn ang="0">
                <a:pos x="1670862869" y="1454131201"/>
              </a:cxn>
              <a:cxn ang="0">
                <a:pos x="1955641196" y="1610380873"/>
              </a:cxn>
              <a:cxn ang="0">
                <a:pos x="2147483647" y="1990924032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26" h="1729">
                <a:moveTo>
                  <a:pt x="0" y="26"/>
                </a:moveTo>
                <a:cubicBezTo>
                  <a:pt x="67" y="14"/>
                  <a:pt x="104" y="0"/>
                  <a:pt x="175" y="26"/>
                </a:cubicBezTo>
                <a:cubicBezTo>
                  <a:pt x="203" y="36"/>
                  <a:pt x="225" y="59"/>
                  <a:pt x="250" y="76"/>
                </a:cubicBezTo>
                <a:cubicBezTo>
                  <a:pt x="261" y="83"/>
                  <a:pt x="275" y="84"/>
                  <a:pt x="288" y="88"/>
                </a:cubicBezTo>
                <a:cubicBezTo>
                  <a:pt x="327" y="148"/>
                  <a:pt x="299" y="122"/>
                  <a:pt x="388" y="151"/>
                </a:cubicBezTo>
                <a:cubicBezTo>
                  <a:pt x="400" y="155"/>
                  <a:pt x="425" y="163"/>
                  <a:pt x="425" y="163"/>
                </a:cubicBezTo>
                <a:cubicBezTo>
                  <a:pt x="433" y="172"/>
                  <a:pt x="440" y="183"/>
                  <a:pt x="450" y="189"/>
                </a:cubicBezTo>
                <a:cubicBezTo>
                  <a:pt x="461" y="196"/>
                  <a:pt x="479" y="192"/>
                  <a:pt x="488" y="201"/>
                </a:cubicBezTo>
                <a:cubicBezTo>
                  <a:pt x="637" y="348"/>
                  <a:pt x="467" y="230"/>
                  <a:pt x="576" y="301"/>
                </a:cubicBezTo>
                <a:cubicBezTo>
                  <a:pt x="604" y="344"/>
                  <a:pt x="611" y="377"/>
                  <a:pt x="626" y="426"/>
                </a:cubicBezTo>
                <a:cubicBezTo>
                  <a:pt x="634" y="452"/>
                  <a:pt x="651" y="502"/>
                  <a:pt x="651" y="502"/>
                </a:cubicBezTo>
                <a:cubicBezTo>
                  <a:pt x="655" y="527"/>
                  <a:pt x="649" y="556"/>
                  <a:pt x="663" y="577"/>
                </a:cubicBezTo>
                <a:cubicBezTo>
                  <a:pt x="690" y="616"/>
                  <a:pt x="735" y="626"/>
                  <a:pt x="776" y="639"/>
                </a:cubicBezTo>
                <a:cubicBezTo>
                  <a:pt x="796" y="703"/>
                  <a:pt x="847" y="732"/>
                  <a:pt x="876" y="790"/>
                </a:cubicBezTo>
                <a:cubicBezTo>
                  <a:pt x="902" y="840"/>
                  <a:pt x="907" y="892"/>
                  <a:pt x="939" y="940"/>
                </a:cubicBezTo>
                <a:cubicBezTo>
                  <a:pt x="951" y="986"/>
                  <a:pt x="955" y="1035"/>
                  <a:pt x="976" y="1078"/>
                </a:cubicBezTo>
                <a:cubicBezTo>
                  <a:pt x="983" y="1091"/>
                  <a:pt x="995" y="1101"/>
                  <a:pt x="1001" y="1115"/>
                </a:cubicBezTo>
                <a:cubicBezTo>
                  <a:pt x="1017" y="1151"/>
                  <a:pt x="1026" y="1190"/>
                  <a:pt x="1039" y="1228"/>
                </a:cubicBezTo>
                <a:cubicBezTo>
                  <a:pt x="1043" y="1240"/>
                  <a:pt x="1051" y="1265"/>
                  <a:pt x="1051" y="1265"/>
                </a:cubicBezTo>
                <a:cubicBezTo>
                  <a:pt x="1036" y="1359"/>
                  <a:pt x="1037" y="1449"/>
                  <a:pt x="1064" y="1541"/>
                </a:cubicBezTo>
                <a:cubicBezTo>
                  <a:pt x="1084" y="1609"/>
                  <a:pt x="1126" y="1653"/>
                  <a:pt x="1126" y="1729"/>
                </a:cubicBezTo>
              </a:path>
            </a:pathLst>
          </a:custGeom>
          <a:noFill/>
          <a:ln w="63500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>
          <a:xfrm>
            <a:off x="5087938" y="3179763"/>
            <a:ext cx="3757612" cy="2859087"/>
          </a:xfrm>
          <a:custGeom>
            <a:avLst/>
            <a:gdLst/>
            <a:ahLst/>
            <a:cxnLst>
              <a:cxn ang="0">
                <a:pos x="65524052" y="811490149"/>
              </a:cxn>
              <a:cxn ang="0">
                <a:pos x="2519362" y="718243616"/>
              </a:cxn>
              <a:cxn ang="0">
                <a:pos x="95765910" y="400703971"/>
              </a:cxn>
              <a:cxn ang="0">
                <a:pos x="284776806" y="337700886"/>
              </a:cxn>
              <a:cxn ang="0">
                <a:pos x="380542692" y="370462109"/>
              </a:cxn>
              <a:cxn ang="0">
                <a:pos x="473789315" y="433466880"/>
              </a:cxn>
              <a:cxn ang="0">
                <a:pos x="728324164" y="400703971"/>
              </a:cxn>
              <a:cxn ang="0">
                <a:pos x="1199594117" y="433466880"/>
              </a:cxn>
              <a:cxn ang="0">
                <a:pos x="1484370824" y="148688408"/>
              </a:cxn>
              <a:cxn ang="0">
                <a:pos x="1547375490" y="55443438"/>
              </a:cxn>
              <a:cxn ang="0">
                <a:pos x="2116930889" y="370462109"/>
              </a:cxn>
              <a:cxn ang="0">
                <a:pos x="2147483647" y="559474636"/>
              </a:cxn>
              <a:cxn ang="0">
                <a:pos x="2147483647" y="655240531"/>
              </a:cxn>
              <a:cxn ang="0">
                <a:pos x="2147483647" y="718243616"/>
              </a:cxn>
              <a:cxn ang="0">
                <a:pos x="2147483647" y="907256242"/>
              </a:cxn>
              <a:cxn ang="0">
                <a:pos x="2147483647" y="1033263999"/>
              </a:cxn>
              <a:cxn ang="0">
                <a:pos x="2147483647" y="1252516701"/>
              </a:cxn>
              <a:cxn ang="0">
                <a:pos x="2147483647" y="1348284183"/>
              </a:cxn>
              <a:cxn ang="0">
                <a:pos x="2147483647" y="1444048490"/>
              </a:cxn>
              <a:cxn ang="0">
                <a:pos x="2147483647" y="191531869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67" h="1801">
                <a:moveTo>
                  <a:pt x="26" y="322"/>
                </a:moveTo>
                <a:cubicBezTo>
                  <a:pt x="18" y="310"/>
                  <a:pt x="3" y="300"/>
                  <a:pt x="1" y="285"/>
                </a:cubicBezTo>
                <a:cubicBezTo>
                  <a:pt x="0" y="279"/>
                  <a:pt x="32" y="165"/>
                  <a:pt x="38" y="159"/>
                </a:cubicBezTo>
                <a:cubicBezTo>
                  <a:pt x="57" y="140"/>
                  <a:pt x="88" y="143"/>
                  <a:pt x="113" y="134"/>
                </a:cubicBezTo>
                <a:cubicBezTo>
                  <a:pt x="126" y="138"/>
                  <a:pt x="139" y="141"/>
                  <a:pt x="151" y="147"/>
                </a:cubicBezTo>
                <a:cubicBezTo>
                  <a:pt x="164" y="154"/>
                  <a:pt x="173" y="171"/>
                  <a:pt x="188" y="172"/>
                </a:cubicBezTo>
                <a:cubicBezTo>
                  <a:pt x="222" y="175"/>
                  <a:pt x="255" y="163"/>
                  <a:pt x="289" y="159"/>
                </a:cubicBezTo>
                <a:cubicBezTo>
                  <a:pt x="379" y="175"/>
                  <a:pt x="385" y="187"/>
                  <a:pt x="476" y="172"/>
                </a:cubicBezTo>
                <a:cubicBezTo>
                  <a:pt x="498" y="108"/>
                  <a:pt x="525" y="81"/>
                  <a:pt x="589" y="59"/>
                </a:cubicBezTo>
                <a:cubicBezTo>
                  <a:pt x="597" y="47"/>
                  <a:pt x="600" y="26"/>
                  <a:pt x="614" y="22"/>
                </a:cubicBezTo>
                <a:cubicBezTo>
                  <a:pt x="703" y="0"/>
                  <a:pt x="776" y="105"/>
                  <a:pt x="840" y="147"/>
                </a:cubicBezTo>
                <a:cubicBezTo>
                  <a:pt x="879" y="205"/>
                  <a:pt x="914" y="200"/>
                  <a:pt x="977" y="222"/>
                </a:cubicBezTo>
                <a:cubicBezTo>
                  <a:pt x="985" y="235"/>
                  <a:pt x="991" y="249"/>
                  <a:pt x="1002" y="260"/>
                </a:cubicBezTo>
                <a:cubicBezTo>
                  <a:pt x="1013" y="271"/>
                  <a:pt x="1030" y="274"/>
                  <a:pt x="1040" y="285"/>
                </a:cubicBezTo>
                <a:cubicBezTo>
                  <a:pt x="1060" y="308"/>
                  <a:pt x="1065" y="343"/>
                  <a:pt x="1090" y="360"/>
                </a:cubicBezTo>
                <a:cubicBezTo>
                  <a:pt x="1115" y="377"/>
                  <a:pt x="1165" y="410"/>
                  <a:pt x="1165" y="410"/>
                </a:cubicBezTo>
                <a:cubicBezTo>
                  <a:pt x="1237" y="516"/>
                  <a:pt x="1117" y="349"/>
                  <a:pt x="1265" y="497"/>
                </a:cubicBezTo>
                <a:cubicBezTo>
                  <a:pt x="1278" y="510"/>
                  <a:pt x="1288" y="525"/>
                  <a:pt x="1303" y="535"/>
                </a:cubicBezTo>
                <a:cubicBezTo>
                  <a:pt x="1326" y="551"/>
                  <a:pt x="1355" y="558"/>
                  <a:pt x="1378" y="573"/>
                </a:cubicBezTo>
                <a:cubicBezTo>
                  <a:pt x="1398" y="632"/>
                  <a:pt x="1428" y="699"/>
                  <a:pt x="1441" y="760"/>
                </a:cubicBezTo>
                <a:cubicBezTo>
                  <a:pt x="1462" y="856"/>
                  <a:pt x="1463" y="930"/>
                  <a:pt x="1516" y="1011"/>
                </a:cubicBezTo>
                <a:cubicBezTo>
                  <a:pt x="1584" y="1215"/>
                  <a:pt x="1503" y="959"/>
                  <a:pt x="1553" y="1161"/>
                </a:cubicBezTo>
                <a:cubicBezTo>
                  <a:pt x="1559" y="1187"/>
                  <a:pt x="1578" y="1236"/>
                  <a:pt x="1578" y="1236"/>
                </a:cubicBezTo>
                <a:cubicBezTo>
                  <a:pt x="1589" y="1324"/>
                  <a:pt x="1600" y="1422"/>
                  <a:pt x="1678" y="1474"/>
                </a:cubicBezTo>
                <a:cubicBezTo>
                  <a:pt x="1712" y="1573"/>
                  <a:pt x="1700" y="1523"/>
                  <a:pt x="1716" y="1624"/>
                </a:cubicBezTo>
                <a:cubicBezTo>
                  <a:pt x="1766" y="1608"/>
                  <a:pt x="1787" y="1593"/>
                  <a:pt x="1816" y="1549"/>
                </a:cubicBezTo>
                <a:cubicBezTo>
                  <a:pt x="1812" y="1528"/>
                  <a:pt x="1783" y="1491"/>
                  <a:pt x="1804" y="1487"/>
                </a:cubicBezTo>
                <a:cubicBezTo>
                  <a:pt x="1834" y="1481"/>
                  <a:pt x="1879" y="1537"/>
                  <a:pt x="1879" y="1537"/>
                </a:cubicBezTo>
                <a:cubicBezTo>
                  <a:pt x="1899" y="1600"/>
                  <a:pt x="1894" y="1549"/>
                  <a:pt x="1866" y="1612"/>
                </a:cubicBezTo>
                <a:cubicBezTo>
                  <a:pt x="1855" y="1636"/>
                  <a:pt x="1841" y="1687"/>
                  <a:pt x="1841" y="1687"/>
                </a:cubicBezTo>
                <a:cubicBezTo>
                  <a:pt x="1845" y="1720"/>
                  <a:pt x="1840" y="1756"/>
                  <a:pt x="1854" y="1787"/>
                </a:cubicBezTo>
                <a:cubicBezTo>
                  <a:pt x="1859" y="1799"/>
                  <a:pt x="1878" y="1801"/>
                  <a:pt x="1891" y="1800"/>
                </a:cubicBezTo>
                <a:cubicBezTo>
                  <a:pt x="1962" y="1792"/>
                  <a:pt x="2014" y="1746"/>
                  <a:pt x="2079" y="1725"/>
                </a:cubicBezTo>
                <a:cubicBezTo>
                  <a:pt x="2180" y="1757"/>
                  <a:pt x="2062" y="1708"/>
                  <a:pt x="2129" y="1775"/>
                </a:cubicBezTo>
                <a:cubicBezTo>
                  <a:pt x="2138" y="1784"/>
                  <a:pt x="2154" y="1783"/>
                  <a:pt x="2167" y="1787"/>
                </a:cubicBezTo>
                <a:cubicBezTo>
                  <a:pt x="2171" y="1775"/>
                  <a:pt x="2167" y="1754"/>
                  <a:pt x="2179" y="1750"/>
                </a:cubicBezTo>
                <a:cubicBezTo>
                  <a:pt x="2223" y="1735"/>
                  <a:pt x="2289" y="1774"/>
                  <a:pt x="2317" y="1737"/>
                </a:cubicBezTo>
                <a:cubicBezTo>
                  <a:pt x="2355" y="1687"/>
                  <a:pt x="2323" y="1611"/>
                  <a:pt x="2330" y="1549"/>
                </a:cubicBezTo>
                <a:cubicBezTo>
                  <a:pt x="2338" y="1478"/>
                  <a:pt x="2367" y="1409"/>
                  <a:pt x="2367" y="1336"/>
                </a:cubicBezTo>
              </a:path>
            </a:pathLst>
          </a:custGeom>
          <a:noFill/>
          <a:ln w="63500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>
          <a:xfrm>
            <a:off x="6480175" y="908050"/>
            <a:ext cx="2703513" cy="264953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189012543" y="2147483647"/>
              </a:cxn>
              <a:cxn ang="0">
                <a:pos x="378023498" y="2147483647"/>
              </a:cxn>
              <a:cxn ang="0">
                <a:pos x="662802018" y="2147483647"/>
              </a:cxn>
              <a:cxn ang="0">
                <a:pos x="1040825616" y="2147483647"/>
              </a:cxn>
              <a:cxn ang="0">
                <a:pos x="1229836522" y="2147483647"/>
              </a:cxn>
              <a:cxn ang="0">
                <a:pos x="1325602449" y="2147483647"/>
              </a:cxn>
              <a:cxn ang="0">
                <a:pos x="1451610249" y="2147483647"/>
              </a:cxn>
              <a:cxn ang="0">
                <a:pos x="1640622742" y="2147483647"/>
              </a:cxn>
              <a:cxn ang="0">
                <a:pos x="1925399973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14412466" y="2147483647"/>
              </a:cxn>
              <a:cxn ang="0">
                <a:pos x="1829634045" y="2147483647"/>
              </a:cxn>
              <a:cxn ang="0">
                <a:pos x="2084170594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14412462"/>
              </a:cxn>
              <a:cxn ang="0">
                <a:pos x="2147483647" y="2051407768"/>
              </a:cxn>
              <a:cxn ang="0">
                <a:pos x="2147483647" y="1799392169"/>
              </a:cxn>
              <a:cxn ang="0">
                <a:pos x="2147483647" y="1736389063"/>
              </a:cxn>
              <a:cxn ang="0">
                <a:pos x="2147483647" y="1547376174"/>
              </a:cxn>
              <a:cxn ang="0">
                <a:pos x="2147483647" y="1451610246"/>
              </a:cxn>
              <a:cxn ang="0">
                <a:pos x="2147483647" y="1073586848"/>
              </a:cxn>
              <a:cxn ang="0">
                <a:pos x="2147483647" y="410786319"/>
              </a:cxn>
              <a:cxn ang="0">
                <a:pos x="2147483647" y="0"/>
              </a:cxn>
            </a:cxnLst>
            <a:pathLst>
              <a:path w="1703" h="1669">
                <a:moveTo>
                  <a:pt x="0" y="1377"/>
                </a:moveTo>
                <a:cubicBezTo>
                  <a:pt x="25" y="1386"/>
                  <a:pt x="50" y="1394"/>
                  <a:pt x="75" y="1403"/>
                </a:cubicBezTo>
                <a:cubicBezTo>
                  <a:pt x="100" y="1412"/>
                  <a:pt x="150" y="1377"/>
                  <a:pt x="150" y="1377"/>
                </a:cubicBezTo>
                <a:cubicBezTo>
                  <a:pt x="238" y="1407"/>
                  <a:pt x="200" y="1395"/>
                  <a:pt x="263" y="1415"/>
                </a:cubicBezTo>
                <a:cubicBezTo>
                  <a:pt x="337" y="1392"/>
                  <a:pt x="326" y="1388"/>
                  <a:pt x="413" y="1403"/>
                </a:cubicBezTo>
                <a:cubicBezTo>
                  <a:pt x="449" y="1456"/>
                  <a:pt x="428" y="1471"/>
                  <a:pt x="488" y="1490"/>
                </a:cubicBezTo>
                <a:cubicBezTo>
                  <a:pt x="501" y="1482"/>
                  <a:pt x="511" y="1462"/>
                  <a:pt x="526" y="1465"/>
                </a:cubicBezTo>
                <a:cubicBezTo>
                  <a:pt x="560" y="1472"/>
                  <a:pt x="560" y="1558"/>
                  <a:pt x="576" y="1578"/>
                </a:cubicBezTo>
                <a:cubicBezTo>
                  <a:pt x="593" y="1600"/>
                  <a:pt x="626" y="1607"/>
                  <a:pt x="651" y="1615"/>
                </a:cubicBezTo>
                <a:cubicBezTo>
                  <a:pt x="709" y="1577"/>
                  <a:pt x="709" y="1592"/>
                  <a:pt x="764" y="1628"/>
                </a:cubicBezTo>
                <a:cubicBezTo>
                  <a:pt x="811" y="1616"/>
                  <a:pt x="843" y="1593"/>
                  <a:pt x="889" y="1578"/>
                </a:cubicBezTo>
                <a:cubicBezTo>
                  <a:pt x="935" y="1582"/>
                  <a:pt x="981" y="1583"/>
                  <a:pt x="1027" y="1590"/>
                </a:cubicBezTo>
                <a:cubicBezTo>
                  <a:pt x="1040" y="1592"/>
                  <a:pt x="1055" y="1594"/>
                  <a:pt x="1064" y="1603"/>
                </a:cubicBezTo>
                <a:cubicBezTo>
                  <a:pt x="1130" y="1669"/>
                  <a:pt x="1015" y="1619"/>
                  <a:pt x="1115" y="1653"/>
                </a:cubicBezTo>
                <a:cubicBezTo>
                  <a:pt x="1132" y="1649"/>
                  <a:pt x="1152" y="1651"/>
                  <a:pt x="1165" y="1640"/>
                </a:cubicBezTo>
                <a:cubicBezTo>
                  <a:pt x="1175" y="1632"/>
                  <a:pt x="1185" y="1614"/>
                  <a:pt x="1177" y="1603"/>
                </a:cubicBezTo>
                <a:cubicBezTo>
                  <a:pt x="1159" y="1579"/>
                  <a:pt x="1127" y="1570"/>
                  <a:pt x="1102" y="1553"/>
                </a:cubicBezTo>
                <a:cubicBezTo>
                  <a:pt x="1087" y="1543"/>
                  <a:pt x="1080" y="1524"/>
                  <a:pt x="1064" y="1515"/>
                </a:cubicBezTo>
                <a:cubicBezTo>
                  <a:pt x="1041" y="1502"/>
                  <a:pt x="1011" y="1505"/>
                  <a:pt x="989" y="1490"/>
                </a:cubicBezTo>
                <a:cubicBezTo>
                  <a:pt x="962" y="1472"/>
                  <a:pt x="941" y="1446"/>
                  <a:pt x="914" y="1428"/>
                </a:cubicBezTo>
                <a:cubicBezTo>
                  <a:pt x="909" y="1425"/>
                  <a:pt x="844" y="1405"/>
                  <a:pt x="839" y="1403"/>
                </a:cubicBezTo>
                <a:cubicBezTo>
                  <a:pt x="791" y="1353"/>
                  <a:pt x="749" y="1293"/>
                  <a:pt x="726" y="1227"/>
                </a:cubicBezTo>
                <a:cubicBezTo>
                  <a:pt x="739" y="1151"/>
                  <a:pt x="750" y="1101"/>
                  <a:pt x="827" y="1077"/>
                </a:cubicBezTo>
                <a:cubicBezTo>
                  <a:pt x="978" y="1089"/>
                  <a:pt x="1061" y="1100"/>
                  <a:pt x="1215" y="1089"/>
                </a:cubicBezTo>
                <a:cubicBezTo>
                  <a:pt x="1227" y="1085"/>
                  <a:pt x="1243" y="1086"/>
                  <a:pt x="1252" y="1077"/>
                </a:cubicBezTo>
                <a:cubicBezTo>
                  <a:pt x="1295" y="1034"/>
                  <a:pt x="1224" y="1033"/>
                  <a:pt x="1302" y="1002"/>
                </a:cubicBezTo>
                <a:cubicBezTo>
                  <a:pt x="1330" y="991"/>
                  <a:pt x="1361" y="993"/>
                  <a:pt x="1390" y="989"/>
                </a:cubicBezTo>
                <a:cubicBezTo>
                  <a:pt x="1415" y="951"/>
                  <a:pt x="1477" y="895"/>
                  <a:pt x="1428" y="839"/>
                </a:cubicBezTo>
                <a:cubicBezTo>
                  <a:pt x="1410" y="819"/>
                  <a:pt x="1352" y="814"/>
                  <a:pt x="1352" y="814"/>
                </a:cubicBezTo>
                <a:cubicBezTo>
                  <a:pt x="1398" y="768"/>
                  <a:pt x="1447" y="751"/>
                  <a:pt x="1503" y="714"/>
                </a:cubicBezTo>
                <a:cubicBezTo>
                  <a:pt x="1515" y="706"/>
                  <a:pt x="1540" y="689"/>
                  <a:pt x="1540" y="689"/>
                </a:cubicBezTo>
                <a:cubicBezTo>
                  <a:pt x="1557" y="664"/>
                  <a:pt x="1573" y="639"/>
                  <a:pt x="1590" y="614"/>
                </a:cubicBezTo>
                <a:cubicBezTo>
                  <a:pt x="1598" y="601"/>
                  <a:pt x="1615" y="576"/>
                  <a:pt x="1615" y="576"/>
                </a:cubicBezTo>
                <a:cubicBezTo>
                  <a:pt x="1631" y="513"/>
                  <a:pt x="1644" y="472"/>
                  <a:pt x="1691" y="426"/>
                </a:cubicBezTo>
                <a:cubicBezTo>
                  <a:pt x="1668" y="339"/>
                  <a:pt x="1649" y="251"/>
                  <a:pt x="1628" y="163"/>
                </a:cubicBezTo>
                <a:cubicBezTo>
                  <a:pt x="1645" y="2"/>
                  <a:pt x="1620" y="83"/>
                  <a:pt x="1703" y="0"/>
                </a:cubicBezTo>
              </a:path>
            </a:pathLst>
          </a:custGeom>
          <a:noFill/>
          <a:ln w="63500" cap="sq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14346" name="Oval 19"/>
          <p:cNvSpPr/>
          <p:nvPr/>
        </p:nvSpPr>
        <p:spPr>
          <a:xfrm>
            <a:off x="5029200" y="4867275"/>
            <a:ext cx="228600" cy="228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97" name="Text Box 37"/>
          <p:cNvSpPr txBox="1"/>
          <p:nvPr/>
        </p:nvSpPr>
        <p:spPr>
          <a:xfrm>
            <a:off x="2916238" y="5157788"/>
            <a:ext cx="2438400" cy="5222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雅鲁藏布江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98" name="Text Box 38"/>
          <p:cNvSpPr txBox="1"/>
          <p:nvPr/>
        </p:nvSpPr>
        <p:spPr>
          <a:xfrm>
            <a:off x="5724525" y="3141663"/>
            <a:ext cx="979488" cy="5222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长江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99" name="Text Box 39"/>
          <p:cNvSpPr txBox="1"/>
          <p:nvPr/>
        </p:nvSpPr>
        <p:spPr>
          <a:xfrm>
            <a:off x="7451725" y="2636838"/>
            <a:ext cx="1008063" cy="523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黄河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" name="Text Box 38"/>
          <p:cNvSpPr txBox="1"/>
          <p:nvPr/>
        </p:nvSpPr>
        <p:spPr>
          <a:xfrm>
            <a:off x="6372225" y="3933825"/>
            <a:ext cx="1295400" cy="5222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澜沧江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" name="Text Box 38"/>
          <p:cNvSpPr txBox="1"/>
          <p:nvPr/>
        </p:nvSpPr>
        <p:spPr>
          <a:xfrm>
            <a:off x="5364163" y="4292600"/>
            <a:ext cx="979487" cy="523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怒江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16463" y="4221163"/>
            <a:ext cx="576263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43438" y="3429000"/>
            <a:ext cx="504825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64388" y="1989138"/>
            <a:ext cx="863600" cy="863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5463" y="1484313"/>
            <a:ext cx="1152525" cy="4619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青海湖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35375" y="4149725"/>
            <a:ext cx="115252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纳木错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08400" y="3213100"/>
            <a:ext cx="1150938" cy="4619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错那湖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58" name="矩形 16"/>
          <p:cNvSpPr/>
          <p:nvPr/>
        </p:nvSpPr>
        <p:spPr>
          <a:xfrm>
            <a:off x="1295400" y="228600"/>
            <a:ext cx="70104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青藏高原是众多大江大河的发源地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9" name="动作按钮: 后退或前一项 43">
            <a:hlinkClick r:id="rId2" action="ppaction://hlinksldjump"/>
          </p:cNvPr>
          <p:cNvSpPr/>
          <p:nvPr/>
        </p:nvSpPr>
        <p:spPr>
          <a:xfrm>
            <a:off x="8534400" y="6410325"/>
            <a:ext cx="357188" cy="219075"/>
          </a:xfrm>
          <a:prstGeom prst="actionButtonBackPreviou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7" grpId="0" bldLvl="0" animBg="1"/>
      <p:bldP spid="15398" grpId="0" bldLvl="0" animBg="1"/>
      <p:bldP spid="15399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71600" y="1600200"/>
            <a:ext cx="6138863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524000" y="5943600"/>
            <a:ext cx="1295400" cy="228600"/>
          </a:xfrm>
          <a:prstGeom prst="roundRect">
            <a:avLst>
              <a:gd name="adj" fmla="val 16667"/>
            </a:avLst>
          </a:prstGeom>
          <a:noFill/>
          <a:ln w="44450" algn="ctr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838200" y="304800"/>
            <a:ext cx="2362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气候类型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7" name="矩形 6"/>
          <p:cNvSpPr>
            <a:spLocks noChangeArrowheads="1"/>
          </p:cNvSpPr>
          <p:nvPr/>
        </p:nvSpPr>
        <p:spPr bwMode="auto">
          <a:xfrm>
            <a:off x="916940" y="951230"/>
            <a:ext cx="2240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   点：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71800" y="381000"/>
            <a:ext cx="4800600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/>
              <a:t>高原山地气候</a:t>
            </a:r>
            <a:endParaRPr lang="zh-CN" altLang="en-US" sz="3200"/>
          </a:p>
        </p:txBody>
      </p:sp>
      <p:grpSp>
        <p:nvGrpSpPr>
          <p:cNvPr id="3078" name="组合 13"/>
          <p:cNvGrpSpPr/>
          <p:nvPr/>
        </p:nvGrpSpPr>
        <p:grpSpPr>
          <a:xfrm>
            <a:off x="276860" y="151130"/>
            <a:ext cx="2880360" cy="2804677"/>
            <a:chOff x="304800" y="1524000"/>
            <a:chExt cx="2438400" cy="2804082"/>
          </a:xfrm>
        </p:grpSpPr>
        <p:pic>
          <p:nvPicPr>
            <p:cNvPr id="80904" name="Picture 8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524000"/>
              <a:ext cx="2438400" cy="2438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092" name="TextBox 12"/>
            <p:cNvSpPr txBox="1"/>
            <p:nvPr/>
          </p:nvSpPr>
          <p:spPr>
            <a:xfrm>
              <a:off x="609600" y="3962400"/>
              <a:ext cx="1828800" cy="3656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、防寒服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714348" y="0"/>
            <a:ext cx="8229600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600" b="1" dirty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六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个臭皮匠，顶个诸葛亮</a:t>
            </a:r>
            <a:endParaRPr lang="zh-CN" altLang="en-US" sz="3600" b="1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215082"/>
            <a:ext cx="16430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时间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分钟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49"/>
          <p:cNvSpPr txBox="1">
            <a:spLocks noChangeArrowheads="1"/>
          </p:cNvSpPr>
          <p:nvPr/>
        </p:nvSpPr>
        <p:spPr bwMode="auto">
          <a:xfrm>
            <a:off x="40" y="1458580"/>
            <a:ext cx="914400" cy="2532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议探交流</a:t>
            </a:r>
            <a:endParaRPr lang="zh-CN" altLang="en-US" sz="48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331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672465"/>
            <a:ext cx="7327900" cy="3318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7585" y="4278630"/>
            <a:ext cx="7857490" cy="15576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1.</a:t>
            </a:r>
            <a:r>
              <a:rPr lang="zh-CN" altLang="zh-CN" sz="2400" b="1"/>
              <a:t>观察拉萨气温降水图，并总结出青藏地区气候的特点。</a:t>
            </a:r>
            <a:endParaRPr lang="zh-CN" altLang="zh-CN" sz="2400" b="1"/>
          </a:p>
          <a:p>
            <a:r>
              <a:rPr lang="en-US" altLang="zh-CN" sz="2400" b="1"/>
              <a:t>2.</a:t>
            </a:r>
            <a:r>
              <a:rPr lang="zh-CN" altLang="en-US" sz="2400" b="1"/>
              <a:t>对比成都与拉萨的降水和气温图，看看两地在气温降水方面有何相同点与不同点。</a:t>
            </a:r>
            <a:endParaRPr lang="zh-CN" altLang="en-US" sz="2400" b="1"/>
          </a:p>
          <a:p>
            <a:r>
              <a:rPr lang="en-US" altLang="zh-CN" sz="2400" b="1"/>
              <a:t>3.</a:t>
            </a:r>
            <a:r>
              <a:rPr lang="zh-CN" altLang="en-US" sz="2400" b="1"/>
              <a:t>思考青藏高原这样的气候特点对他的服饰有何影响？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524000" y="5943600"/>
            <a:ext cx="1295400" cy="228600"/>
          </a:xfrm>
          <a:prstGeom prst="roundRect">
            <a:avLst>
              <a:gd name="adj" fmla="val 16667"/>
            </a:avLst>
          </a:prstGeom>
          <a:noFill/>
          <a:ln w="44450" algn="ctr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838200" y="304800"/>
            <a:ext cx="2362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气候类型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7" name="矩形 6"/>
          <p:cNvSpPr>
            <a:spLocks noChangeArrowheads="1"/>
          </p:cNvSpPr>
          <p:nvPr/>
        </p:nvSpPr>
        <p:spPr bwMode="auto">
          <a:xfrm>
            <a:off x="916940" y="951230"/>
            <a:ext cx="2240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   点：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71800" y="381000"/>
            <a:ext cx="4800600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/>
              <a:t>高原山地气候</a:t>
            </a:r>
            <a:endParaRPr lang="zh-CN" altLang="en-US" sz="32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71800" y="965200"/>
            <a:ext cx="3684905" cy="518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/>
              <a:t>高寒气候，冬寒夏凉，</a:t>
            </a:r>
            <a:endParaRPr lang="zh-CN" altLang="en-US" sz="2800"/>
          </a:p>
        </p:txBody>
      </p:sp>
      <p:pic>
        <p:nvPicPr>
          <p:cNvPr id="1331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001520"/>
            <a:ext cx="7315200" cy="462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71800" y="1483360"/>
            <a:ext cx="1605280" cy="518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年温差小</a:t>
            </a:r>
            <a:endParaRPr lang="zh-CN" altLang="en-US" sz="2800"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59840" y="3716655"/>
            <a:ext cx="223202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88085" y="4234815"/>
            <a:ext cx="223202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50510" y="4039235"/>
            <a:ext cx="223202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50510" y="3364865"/>
            <a:ext cx="223202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43780" y="1483360"/>
            <a:ext cx="1605280" cy="518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日温差大</a:t>
            </a:r>
            <a:endParaRPr lang="zh-CN" altLang="en-US" sz="280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200000">
            <a:off x="1863725" y="3244850"/>
            <a:ext cx="4115435" cy="944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青藏高原这样的气候特点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sym typeface="+mn-ea"/>
              </a:rPr>
              <a:t>对他的服饰有何影响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785" y="2139315"/>
            <a:ext cx="4359275" cy="419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bldLvl="0" animBg="1"/>
      <p:bldP spid="2" grpId="0" bldLvl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21"/>
          <p:cNvGrpSpPr/>
          <p:nvPr/>
        </p:nvGrpSpPr>
        <p:grpSpPr>
          <a:xfrm>
            <a:off x="3657600" y="1801495"/>
            <a:ext cx="1905000" cy="2519363"/>
            <a:chOff x="5029200" y="1219200"/>
            <a:chExt cx="1905000" cy="2519065"/>
          </a:xfrm>
        </p:grpSpPr>
        <p:pic>
          <p:nvPicPr>
            <p:cNvPr id="80908" name="Picture 12" descr="1323160381527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029200" y="1219200"/>
              <a:ext cx="1828800" cy="21945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096" name="TextBox 15"/>
            <p:cNvSpPr txBox="1"/>
            <p:nvPr/>
          </p:nvSpPr>
          <p:spPr>
            <a:xfrm>
              <a:off x="5105400" y="32766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C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、防晒霜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79" name="组合 20"/>
          <p:cNvGrpSpPr/>
          <p:nvPr/>
        </p:nvGrpSpPr>
        <p:grpSpPr>
          <a:xfrm>
            <a:off x="876300" y="2162810"/>
            <a:ext cx="2579688" cy="1833563"/>
            <a:chOff x="2590800" y="1600200"/>
            <a:chExt cx="2579077" cy="1833265"/>
          </a:xfrm>
        </p:grpSpPr>
        <p:pic>
          <p:nvPicPr>
            <p:cNvPr id="3089" name="Picture 10" descr="3970232_142416039000_2"/>
            <p:cNvPicPr>
              <a:picLocks noChangeAspect="1"/>
            </p:cNvPicPr>
            <p:nvPr/>
          </p:nvPicPr>
          <p:blipFill>
            <a:blip r:embed="rId2"/>
            <a:srcRect b="13333"/>
            <a:stretch>
              <a:fillRect/>
            </a:stretch>
          </p:blipFill>
          <p:spPr>
            <a:xfrm>
              <a:off x="2590800" y="1600200"/>
              <a:ext cx="2579077" cy="1676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0" name="TextBox 14"/>
            <p:cNvSpPr txBox="1"/>
            <p:nvPr/>
          </p:nvSpPr>
          <p:spPr>
            <a:xfrm>
              <a:off x="2895600" y="29718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B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、护目镜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80" name="组合 22"/>
          <p:cNvGrpSpPr/>
          <p:nvPr/>
        </p:nvGrpSpPr>
        <p:grpSpPr>
          <a:xfrm>
            <a:off x="6229985" y="1934210"/>
            <a:ext cx="1905000" cy="2214563"/>
            <a:chOff x="7010400" y="1600200"/>
            <a:chExt cx="1905000" cy="2214265"/>
          </a:xfrm>
        </p:grpSpPr>
        <p:pic>
          <p:nvPicPr>
            <p:cNvPr id="3087" name="Picture 16" descr="thumb_700_700_4ff69bdb7f1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0400" y="1600200"/>
              <a:ext cx="1905000" cy="1905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8" name="TextBox 16"/>
            <p:cNvSpPr txBox="1"/>
            <p:nvPr/>
          </p:nvSpPr>
          <p:spPr>
            <a:xfrm>
              <a:off x="7010400" y="33528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、遮阳帽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780000">
            <a:off x="883920" y="4612005"/>
            <a:ext cx="752856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为什么要带这些？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92710"/>
            <a:ext cx="9110345" cy="6673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06265" y="1039495"/>
            <a:ext cx="4043045" cy="944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/>
              <a:t>海拔高、空气稀薄，日照充足，太阳辐射强烈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5295" t="176"/>
          <a:stretch>
            <a:fillRect/>
          </a:stretch>
        </p:blipFill>
        <p:spPr>
          <a:xfrm>
            <a:off x="3175" y="-4445"/>
            <a:ext cx="9134475" cy="68757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196975" y="178435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0BBA8"/>
                </a:solidFill>
                <a:latin typeface="+mn-ea"/>
                <a:ea typeface="+mn-ea"/>
              </a:rPr>
              <a:t>青藏高原</a:t>
            </a:r>
            <a:endParaRPr lang="zh-CN" altLang="en-US" sz="6000" b="1" dirty="0" smtClean="0">
              <a:solidFill>
                <a:srgbClr val="F0BBA8"/>
              </a:solidFill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5370" y="1477645"/>
            <a:ext cx="6400800" cy="1752600"/>
          </a:xfrm>
        </p:spPr>
        <p:txBody>
          <a:bodyPr/>
          <a:lstStyle/>
          <a:p>
            <a:r>
              <a:rPr lang="en-US" altLang="zh-CN" sz="4800">
                <a:solidFill>
                  <a:schemeClr val="bg1"/>
                </a:solidFill>
              </a:rPr>
              <a:t>——</a:t>
            </a:r>
            <a:r>
              <a:rPr lang="zh-CN" altLang="zh-CN" sz="4800">
                <a:solidFill>
                  <a:schemeClr val="bg1"/>
                </a:solidFill>
              </a:rPr>
              <a:t>心灵的朝圣之旅</a:t>
            </a:r>
            <a:endParaRPr lang="zh-CN" altLang="zh-CN" sz="4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12065"/>
            <a:ext cx="9091930" cy="686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231900" y="215265"/>
            <a:ext cx="9264650" cy="22860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背起行囊</a:t>
            </a:r>
            <a:endParaRPr lang="zh-CN" altLang="en-US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               出发</a:t>
            </a:r>
            <a:endParaRPr lang="zh-CN" altLang="en-US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总结收获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7422" y="2428868"/>
            <a:ext cx="4786346" cy="218598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000" dirty="0" smtClean="0"/>
              <a:t>我知道了 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        我明白了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                 我学会了</a:t>
            </a:r>
            <a:endParaRPr lang="en-US" altLang="zh-CN" sz="4000" dirty="0" smtClean="0"/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10"/>
          <p:cNvSpPr txBox="1">
            <a:spLocks noChangeArrowheads="1"/>
          </p:cNvSpPr>
          <p:nvPr/>
        </p:nvSpPr>
        <p:spPr bwMode="auto">
          <a:xfrm>
            <a:off x="457200" y="685800"/>
            <a:ext cx="30480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梳理归纳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262673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412" name="Text Box 69"/>
          <p:cNvSpPr txBox="1"/>
          <p:nvPr/>
        </p:nvSpPr>
        <p:spPr>
          <a:xfrm>
            <a:off x="1676400" y="3489960"/>
            <a:ext cx="18288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3200" dirty="0">
                <a:latin typeface="Times New Roman" panose="02020603050405020304" pitchFamily="18" charset="0"/>
                <a:ea typeface="楷体_GB2312" pitchFamily="49" charset="-122"/>
              </a:rPr>
              <a:t>青藏高原</a:t>
            </a:r>
            <a:endParaRPr lang="zh-CN" altLang="zh-CN" sz="32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5" name="Line 72"/>
          <p:cNvSpPr/>
          <p:nvPr/>
        </p:nvSpPr>
        <p:spPr>
          <a:xfrm flipV="1">
            <a:off x="3672840" y="2694940"/>
            <a:ext cx="76200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418" name="Line 75"/>
          <p:cNvSpPr/>
          <p:nvPr/>
        </p:nvSpPr>
        <p:spPr>
          <a:xfrm>
            <a:off x="3672840" y="3993515"/>
            <a:ext cx="942975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46" name="Text Box 18"/>
          <p:cNvSpPr txBox="1"/>
          <p:nvPr/>
        </p:nvSpPr>
        <p:spPr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lvl="0" indent="-34290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1200" dirty="0">
                <a:latin typeface="Times New Roman" panose="02020603050405020304" pitchFamily="18" charset="0"/>
                <a:ea typeface="楷体_GB2312" pitchFamily="49" charset="-122"/>
              </a:rPr>
              <a:t>                 </a:t>
            </a:r>
            <a:endParaRPr lang="en-US" altLang="zh-CN" sz="12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9" name="Text Box 55"/>
          <p:cNvSpPr txBox="1">
            <a:spLocks noChangeArrowheads="1"/>
          </p:cNvSpPr>
          <p:nvPr/>
        </p:nvSpPr>
        <p:spPr bwMode="auto">
          <a:xfrm>
            <a:off x="4616450" y="2346628"/>
            <a:ext cx="4191000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p>
            <a:pPr marL="342900" indent="-34290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b="1" dirty="0"/>
              <a:t>位置范围</a:t>
            </a:r>
            <a:endParaRPr lang="zh-CN" altLang="en-US" sz="2800" b="1" dirty="0"/>
          </a:p>
        </p:txBody>
      </p:sp>
      <p:sp>
        <p:nvSpPr>
          <p:cNvPr id="2" name="Text Box 55"/>
          <p:cNvSpPr txBox="1">
            <a:spLocks noChangeArrowheads="1"/>
          </p:cNvSpPr>
          <p:nvPr/>
        </p:nvSpPr>
        <p:spPr bwMode="auto">
          <a:xfrm>
            <a:off x="4616450" y="4318938"/>
            <a:ext cx="4191000" cy="5181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p>
            <a:pPr marL="342900" indent="-34290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b="1" dirty="0"/>
              <a:t>自然环境</a:t>
            </a:r>
            <a:endParaRPr lang="zh-CN" altLang="en-US" sz="2800" b="1" dirty="0"/>
          </a:p>
        </p:txBody>
      </p:sp>
      <p:sp>
        <p:nvSpPr>
          <p:cNvPr id="23562" name="AutoShape 26"/>
          <p:cNvSpPr/>
          <p:nvPr/>
        </p:nvSpPr>
        <p:spPr bwMode="auto">
          <a:xfrm>
            <a:off x="6387465" y="3892218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p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4825" y="3627755"/>
            <a:ext cx="11010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地形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6854825" y="5061585"/>
            <a:ext cx="11010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气候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6854825" y="4318635"/>
            <a:ext cx="11010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河流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457200" y="685800"/>
            <a:ext cx="30480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评价园地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262673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4214" name="Rectangle 6"/>
          <p:cNvSpPr/>
          <p:nvPr/>
        </p:nvSpPr>
        <p:spPr>
          <a:xfrm>
            <a:off x="533400" y="1580674"/>
            <a:ext cx="8610600" cy="43586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关于青藏地区的叙述正确的是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：（     ）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①以干旱为主的的自然特征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②河流较少，多为内流河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③具有丰富的太阳能资源 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④很多山峰终年积雪，冰川广布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．①②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．③④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．②③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．①④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.我国有“日光城”之称的城市为 (    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A.西宁                      B.日喀则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C.拉萨                      D.乌鲁木齐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</a:t>
            </a:r>
            <a:r>
              <a:rPr lang="zh-CN" altLang="en-US"/>
              <a:t>.下面的叙述，正确的是 (    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A.青藏高原内部平坦，无高大山脉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B.源于青藏高原的河流都经横断山脉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C.青藏高原雪峰连绵，冰川纵横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D.藏北地势平坦，荒漠广布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457200" y="685800"/>
            <a:ext cx="30480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评价园地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262673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4214" name="Rectangle 6"/>
          <p:cNvSpPr/>
          <p:nvPr/>
        </p:nvSpPr>
        <p:spPr>
          <a:xfrm>
            <a:off x="533400" y="1580674"/>
            <a:ext cx="8610600" cy="43586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关于青藏地区的叙述正确的是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：（     ）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①以干旱为主的的自然特征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②河流较少，多为内流河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③具有丰富的太阳能资源 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④很多山峰终年积雪，冰川广布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．①②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．③④ 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．②③         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．①④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1400" y="1327150"/>
            <a:ext cx="666750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.我国有“日光城”之称的城市为 (    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A.西宁                      B.日喀则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C.拉萨                      D.乌鲁木齐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</a:t>
            </a:r>
            <a:r>
              <a:rPr lang="zh-CN" altLang="en-US"/>
              <a:t>.下面的叙述，正确的是 (    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A.青藏高原内部平坦，无高大山脉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B.源于青藏高原的河流都经横断山脉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C.青藏高原雪峰连绵，冰川纵横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D.藏北地势平坦，荒漠广布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9075" y="1314450"/>
            <a:ext cx="666750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0785" y="2829560"/>
            <a:ext cx="666750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学习目标</a:t>
            </a:r>
            <a:endParaRPr lang="zh-CN" altLang="en-US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7165"/>
          </a:xfrm>
        </p:spPr>
        <p:txBody>
          <a:bodyPr/>
          <a:lstStyle/>
          <a:p>
            <a:r>
              <a:rPr lang="en-US" altLang="zh-CN" b="1" dirty="0" smtClean="0">
                <a:latin typeface="+mn-ea"/>
              </a:rPr>
              <a:t>1</a:t>
            </a:r>
            <a:r>
              <a:rPr lang="en-US" altLang="zh-CN" b="1" dirty="0">
                <a:latin typeface="+mn-ea"/>
              </a:rPr>
              <a:t>.</a:t>
            </a:r>
            <a:r>
              <a:rPr lang="zh-CN" altLang="en-US" b="1" dirty="0" smtClean="0">
                <a:latin typeface="+mn-ea"/>
              </a:rPr>
              <a:t>运用地形图，找出青藏地区的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位置</a:t>
            </a:r>
            <a:r>
              <a:rPr lang="zh-CN" altLang="en-US" b="1" dirty="0" smtClean="0">
                <a:latin typeface="+mn-ea"/>
              </a:rPr>
              <a:t>，并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                                                  </a:t>
            </a:r>
            <a:r>
              <a:rPr lang="zh-CN" altLang="en-US" b="1" dirty="0" smtClean="0">
                <a:latin typeface="+mn-ea"/>
              </a:rPr>
              <a:t>              说出主要的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行政范围。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2</a:t>
            </a:r>
            <a:r>
              <a:rPr lang="en-US" altLang="zh-CN" b="1" dirty="0">
                <a:latin typeface="+mn-ea"/>
              </a:rPr>
              <a:t>.</a:t>
            </a:r>
            <a:r>
              <a:rPr lang="zh-CN" altLang="en-US" b="1" dirty="0" smtClean="0">
                <a:latin typeface="+mn-ea"/>
              </a:rPr>
              <a:t>掌握青藏地区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自然环境特征</a:t>
            </a:r>
            <a:r>
              <a:rPr lang="zh-CN" altLang="en-US" b="1" dirty="0" smtClean="0">
                <a:latin typeface="+mn-ea"/>
              </a:rPr>
              <a:t>（从地形、气候、河流等角度分析），理解青藏地区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高寒</a:t>
            </a:r>
            <a:r>
              <a:rPr lang="zh-CN" altLang="en-US" b="1" dirty="0" smtClean="0">
                <a:latin typeface="+mn-ea"/>
              </a:rPr>
              <a:t>的自然环境特点，并说出其带来的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影响。</a:t>
            </a:r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3</a:t>
            </a:r>
            <a:r>
              <a:rPr lang="en-US" altLang="zh-CN" b="1" dirty="0">
                <a:latin typeface="+mn-ea"/>
              </a:rPr>
              <a:t>.</a:t>
            </a:r>
            <a:r>
              <a:rPr lang="zh-CN" altLang="en-US" b="1" dirty="0" smtClean="0">
                <a:latin typeface="+mn-ea"/>
              </a:rPr>
              <a:t>了解青藏地区受高寒影响，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农牧业生产和生活的特色。</a:t>
            </a:r>
            <a:endParaRPr lang="zh-CN" altLang="en-US" b="1" dirty="0" smtClean="0">
              <a:solidFill>
                <a:srgbClr val="FF0000"/>
              </a:solidFill>
              <a:latin typeface="+mn-ea"/>
            </a:endParaRP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2345" t="127" r="15295" b="-1192"/>
          <a:stretch>
            <a:fillRect/>
          </a:stretch>
        </p:blipFill>
        <p:spPr>
          <a:xfrm>
            <a:off x="29845" y="8890"/>
            <a:ext cx="9084310" cy="69107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020" y="2145030"/>
            <a:ext cx="6360160" cy="148526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b="1">
                <a:solidFill>
                  <a:schemeClr val="accent4"/>
                </a:solidFill>
                <a:effectLst/>
              </a:rPr>
              <a:t>你打算为这场朝圣之旅</a:t>
            </a:r>
            <a:br>
              <a:rPr lang="zh-CN" altLang="en-US" b="1">
                <a:solidFill>
                  <a:schemeClr val="accent4"/>
                </a:solidFill>
                <a:effectLst/>
              </a:rPr>
            </a:br>
            <a:r>
              <a:rPr lang="zh-CN" altLang="en-US" b="1">
                <a:solidFill>
                  <a:schemeClr val="accent4"/>
                </a:solidFill>
                <a:effectLst/>
              </a:rPr>
              <a:t>做哪些准备？</a:t>
            </a:r>
            <a:endParaRPr lang="zh-CN" altLang="en-US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" y="138430"/>
            <a:ext cx="2582545" cy="80137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自学提纲</a:t>
            </a:r>
            <a:endParaRPr lang="zh-CN" altLang="en-US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Text Box 32"/>
          <p:cNvSpPr txBox="1">
            <a:spLocks noGrp="1" noChangeArrowheads="1"/>
          </p:cNvSpPr>
          <p:nvPr>
            <p:ph idx="1"/>
          </p:nvPr>
        </p:nvSpPr>
        <p:spPr bwMode="auto">
          <a:xfrm>
            <a:off x="125730" y="958850"/>
            <a:ext cx="8892540" cy="5779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 smtClean="0">
                <a:latin typeface="+mn-ea"/>
                <a:ea typeface="+mn-ea"/>
              </a:rPr>
              <a:t>一.位置和范围</a:t>
            </a:r>
            <a:endParaRPr lang="zh-CN" altLang="en-US" sz="24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kern="1500" dirty="0" smtClean="0">
                <a:latin typeface="+mn-ea"/>
              </a:rPr>
              <a:t>1.</a:t>
            </a:r>
            <a:r>
              <a:rPr lang="zh-CN" altLang="en-US" sz="2800" b="1" kern="1500" dirty="0" smtClean="0">
                <a:solidFill>
                  <a:srgbClr val="FF0000"/>
                </a:solidFill>
                <a:latin typeface="+mn-ea"/>
              </a:rPr>
              <a:t>位置</a:t>
            </a:r>
            <a:r>
              <a:rPr lang="zh-CN" altLang="en-US"/>
              <a:t>：</a:t>
            </a:r>
            <a:r>
              <a:rPr lang="zh-CN" altLang="en-US" sz="2800" b="1" kern="1500" dirty="0" smtClean="0">
                <a:latin typeface="+mn-ea"/>
                <a:ea typeface="+mn-ea"/>
              </a:rPr>
              <a:t>青藏</a:t>
            </a:r>
            <a:r>
              <a:rPr lang="zh-CN" altLang="en-US" sz="2800" b="1" kern="1500" dirty="0">
                <a:latin typeface="+mn-ea"/>
                <a:ea typeface="+mn-ea"/>
              </a:rPr>
              <a:t>地区位于我国</a:t>
            </a:r>
            <a:r>
              <a:rPr lang="en-US" altLang="zh-CN" sz="2800" b="1" kern="1500" dirty="0">
                <a:latin typeface="+mn-ea"/>
                <a:ea typeface="+mn-ea"/>
              </a:rPr>
              <a:t>___</a:t>
            </a:r>
            <a:r>
              <a:rPr lang="zh-CN" altLang="en-US" sz="2800" b="1" kern="1500" dirty="0">
                <a:latin typeface="+mn-ea"/>
                <a:ea typeface="+mn-ea"/>
              </a:rPr>
              <a:t>部，主要</a:t>
            </a:r>
            <a:r>
              <a:rPr lang="zh-CN" altLang="en-US" sz="2800" b="1" kern="1500" dirty="0" smtClean="0">
                <a:latin typeface="+mn-ea"/>
                <a:ea typeface="+mn-ea"/>
              </a:rPr>
              <a:t>位于我国地势第</a:t>
            </a:r>
            <a:r>
              <a:rPr lang="en-US" altLang="zh-CN" sz="2800" b="1" kern="1500" dirty="0">
                <a:latin typeface="+mn-ea"/>
                <a:ea typeface="+mn-ea"/>
              </a:rPr>
              <a:t>____</a:t>
            </a:r>
            <a:r>
              <a:rPr lang="zh-CN" altLang="en-US" sz="2800" b="1" kern="1500" dirty="0">
                <a:latin typeface="+mn-ea"/>
                <a:ea typeface="+mn-ea"/>
              </a:rPr>
              <a:t>级阶梯，</a:t>
            </a:r>
            <a:r>
              <a:rPr lang="en-US" altLang="zh-CN" sz="2800" b="1" kern="1500" dirty="0">
                <a:latin typeface="+mn-ea"/>
                <a:ea typeface="+mn-ea"/>
              </a:rPr>
              <a:t>____</a:t>
            </a:r>
            <a:r>
              <a:rPr lang="zh-CN" altLang="en-US" sz="2800" b="1" kern="1500" dirty="0">
                <a:latin typeface="+mn-ea"/>
                <a:ea typeface="+mn-ea"/>
              </a:rPr>
              <a:t>山脉以西</a:t>
            </a:r>
            <a:r>
              <a:rPr lang="zh-CN" altLang="en-US" sz="2800" b="1" kern="1500" dirty="0" smtClean="0">
                <a:latin typeface="+mn-ea"/>
                <a:ea typeface="+mn-ea"/>
              </a:rPr>
              <a:t>，</a:t>
            </a:r>
            <a:r>
              <a:rPr lang="en-US" altLang="zh-CN" sz="2800" b="1" kern="1500" dirty="0" smtClean="0">
                <a:latin typeface="+mn-ea"/>
                <a:ea typeface="+mn-ea"/>
              </a:rPr>
              <a:t>_____</a:t>
            </a:r>
            <a:r>
              <a:rPr lang="zh-CN" altLang="en-US" sz="2800" b="1" kern="1500" dirty="0">
                <a:latin typeface="+mn-ea"/>
                <a:ea typeface="+mn-ea"/>
              </a:rPr>
              <a:t>山脉以南，南至</a:t>
            </a:r>
            <a:r>
              <a:rPr lang="en-US" altLang="zh-CN" sz="2800" b="1" kern="1500" dirty="0">
                <a:latin typeface="+mn-ea"/>
                <a:ea typeface="+mn-ea"/>
              </a:rPr>
              <a:t>____</a:t>
            </a:r>
            <a:r>
              <a:rPr lang="zh-CN" altLang="en-US" sz="2400" b="1" kern="1500" dirty="0" smtClean="0">
                <a:latin typeface="+mn-ea"/>
                <a:ea typeface="+mn-ea"/>
              </a:rPr>
              <a:t>。</a:t>
            </a:r>
            <a:endParaRPr lang="zh-CN" altLang="en-US" sz="24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 smtClean="0">
                <a:latin typeface="+mn-ea"/>
                <a:ea typeface="+mn-ea"/>
              </a:rPr>
              <a:t>2.</a:t>
            </a:r>
            <a:r>
              <a:rPr lang="zh-CN" altLang="en-US" sz="2800" b="1" kern="1500" dirty="0" smtClean="0">
                <a:solidFill>
                  <a:srgbClr val="FF0000"/>
                </a:solidFill>
                <a:latin typeface="+mn-ea"/>
                <a:ea typeface="+mn-ea"/>
              </a:rPr>
              <a:t>范围</a:t>
            </a:r>
            <a:r>
              <a:rPr lang="zh-CN" altLang="en-US" sz="2800" b="1" kern="1500" dirty="0" smtClean="0">
                <a:latin typeface="+mn-ea"/>
                <a:ea typeface="+mn-ea"/>
              </a:rPr>
              <a:t>：</a:t>
            </a:r>
            <a:r>
              <a:rPr lang="zh-CN" altLang="en-US" sz="2800" b="1" kern="1500" dirty="0" smtClean="0">
                <a:latin typeface="+mn-ea"/>
              </a:rPr>
              <a:t>主要</a:t>
            </a:r>
            <a:r>
              <a:rPr lang="zh-CN" altLang="en-US" sz="2800" b="1" kern="1500" dirty="0">
                <a:latin typeface="+mn-ea"/>
              </a:rPr>
              <a:t>包括</a:t>
            </a:r>
            <a:r>
              <a:rPr lang="en-US" altLang="zh-CN" sz="2800" b="1" kern="1500" dirty="0" smtClean="0">
                <a:latin typeface="+mn-ea"/>
                <a:ea typeface="+mn-ea"/>
              </a:rPr>
              <a:t>________</a:t>
            </a:r>
            <a:r>
              <a:rPr lang="zh-CN" altLang="en-US" sz="2800" b="1" kern="1500" dirty="0">
                <a:latin typeface="+mn-ea"/>
                <a:ea typeface="+mn-ea"/>
              </a:rPr>
              <a:t>等省级行政区</a:t>
            </a:r>
            <a:r>
              <a:rPr lang="zh-CN" altLang="en-US" sz="2400" b="1" kern="1500" dirty="0" smtClean="0">
                <a:latin typeface="+mn-ea"/>
                <a:ea typeface="+mn-ea"/>
              </a:rPr>
              <a:t>。</a:t>
            </a:r>
            <a:endParaRPr lang="zh-CN" altLang="en-US" sz="24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kern="1500" dirty="0" smtClean="0">
                <a:latin typeface="+mn-ea"/>
                <a:ea typeface="+mn-ea"/>
              </a:rPr>
              <a:t>二.自然环境</a:t>
            </a:r>
            <a:endParaRPr lang="zh-CN" altLang="en-US" sz="24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 smtClean="0">
                <a:latin typeface="+mn-ea"/>
              </a:rPr>
              <a:t>1.</a:t>
            </a:r>
            <a:r>
              <a:rPr lang="zh-CN" altLang="en-US" sz="2800" b="1" kern="1500" dirty="0" smtClean="0">
                <a:solidFill>
                  <a:srgbClr val="FF0000"/>
                </a:solidFill>
                <a:latin typeface="+mn-ea"/>
              </a:rPr>
              <a:t>地形</a:t>
            </a:r>
            <a:r>
              <a:rPr lang="zh-CN" altLang="en-US" sz="2800" b="1" kern="1500" dirty="0" smtClean="0">
                <a:latin typeface="+mn-ea"/>
              </a:rPr>
              <a:t>：在</a:t>
            </a:r>
            <a:r>
              <a:rPr lang="en-US" altLang="zh-CN" sz="2800" b="1" kern="1500" dirty="0" smtClean="0">
                <a:latin typeface="+mn-ea"/>
              </a:rPr>
              <a:t>____</a:t>
            </a:r>
            <a:r>
              <a:rPr lang="zh-CN" altLang="en-US" sz="2800" b="1" kern="1500" dirty="0" smtClean="0">
                <a:latin typeface="+mn-ea"/>
              </a:rPr>
              <a:t>高原上，地势高，平均海拔</a:t>
            </a:r>
            <a:r>
              <a:rPr lang="en-US" altLang="zh-CN" sz="2800" b="1" kern="1500" dirty="0" smtClean="0">
                <a:latin typeface="+mn-ea"/>
              </a:rPr>
              <a:t>____</a:t>
            </a:r>
            <a:r>
              <a:rPr lang="zh-CN" altLang="en-US" sz="2800" b="1" kern="1500" dirty="0" smtClean="0">
                <a:latin typeface="+mn-ea"/>
              </a:rPr>
              <a:t>米以上，是</a:t>
            </a:r>
            <a:r>
              <a:rPr lang="en-US" altLang="zh-CN" sz="2800" b="1" kern="1500" dirty="0" smtClean="0">
                <a:latin typeface="+mn-ea"/>
              </a:rPr>
              <a:t>________</a:t>
            </a:r>
            <a:r>
              <a:rPr lang="zh-CN" altLang="en-US" sz="2800" b="1" kern="1500" dirty="0" smtClean="0">
                <a:latin typeface="+mn-ea"/>
              </a:rPr>
              <a:t>的大高原，素有</a:t>
            </a:r>
            <a:r>
              <a:rPr lang="en-US" altLang="zh-CN" sz="2800" b="1" kern="1500" dirty="0" smtClean="0">
                <a:latin typeface="+mn-ea"/>
              </a:rPr>
              <a:t>_______</a:t>
            </a:r>
            <a:r>
              <a:rPr lang="zh-CN" altLang="en-US" sz="2800" b="1" kern="1500" dirty="0" smtClean="0">
                <a:latin typeface="+mn-ea"/>
              </a:rPr>
              <a:t>之称。________,_________是青藏高原地形的显著特征。</a:t>
            </a:r>
            <a:endParaRPr lang="zh-CN" altLang="en-US" sz="2400" b="1" kern="1500" dirty="0" smtClean="0">
              <a:latin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 smtClean="0">
                <a:latin typeface="+mn-ea"/>
                <a:ea typeface="+mn-ea"/>
              </a:rPr>
              <a:t>2.</a:t>
            </a:r>
            <a:r>
              <a:rPr lang="zh-CN" altLang="en-US" sz="2800" b="1" kern="1500" dirty="0" smtClean="0">
                <a:solidFill>
                  <a:srgbClr val="FF0000"/>
                </a:solidFill>
                <a:latin typeface="+mn-ea"/>
                <a:ea typeface="+mn-ea"/>
              </a:rPr>
              <a:t>河流</a:t>
            </a:r>
            <a:r>
              <a:rPr lang="zh-CN" altLang="en-US" sz="2800" b="1" kern="1500" dirty="0" smtClean="0">
                <a:latin typeface="+mn-ea"/>
                <a:ea typeface="+mn-ea"/>
              </a:rPr>
              <a:t>：多大江大河的</a:t>
            </a:r>
            <a:r>
              <a:rPr lang="en-US" altLang="zh-CN" sz="2800" b="1" kern="1500" dirty="0" smtClean="0">
                <a:latin typeface="+mn-ea"/>
                <a:ea typeface="+mn-ea"/>
              </a:rPr>
              <a:t>_______</a:t>
            </a:r>
            <a:r>
              <a:rPr lang="zh-CN" altLang="en-US" sz="2400" b="1" kern="1500" dirty="0" smtClean="0">
                <a:latin typeface="+mn-ea"/>
                <a:ea typeface="+mn-ea"/>
              </a:rPr>
              <a:t>。</a:t>
            </a:r>
            <a:endParaRPr lang="zh-CN" altLang="en-US" sz="24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 smtClean="0">
                <a:latin typeface="+mn-ea"/>
              </a:rPr>
              <a:t>3.</a:t>
            </a:r>
            <a:r>
              <a:rPr lang="zh-CN" altLang="en-US" sz="2800" b="1" kern="1500" dirty="0" smtClean="0">
                <a:solidFill>
                  <a:srgbClr val="FF0000"/>
                </a:solidFill>
                <a:latin typeface="+mn-ea"/>
              </a:rPr>
              <a:t>气候</a:t>
            </a:r>
            <a:r>
              <a:rPr lang="zh-CN" altLang="en-US" sz="2800" b="1" kern="1500" dirty="0" smtClean="0">
                <a:latin typeface="+mn-ea"/>
              </a:rPr>
              <a:t>：气候类型：以</a:t>
            </a:r>
            <a:r>
              <a:rPr lang="en-US" altLang="zh-CN" sz="2800" b="1" kern="1500" dirty="0" smtClean="0">
                <a:latin typeface="+mn-ea"/>
              </a:rPr>
              <a:t>________</a:t>
            </a:r>
            <a:r>
              <a:rPr lang="zh-CN" altLang="en-US" sz="2400" b="1" kern="1500" dirty="0" smtClean="0">
                <a:latin typeface="+mn-ea"/>
              </a:rPr>
              <a:t>为主，</a:t>
            </a:r>
            <a:endParaRPr lang="zh-CN" altLang="en-US" sz="2400" b="1" kern="1500" dirty="0" smtClean="0">
              <a:latin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kern="1500" dirty="0">
                <a:latin typeface="+mn-ea"/>
              </a:rPr>
              <a:t> </a:t>
            </a:r>
            <a:r>
              <a:rPr lang="en-US" altLang="zh-CN" sz="2800" b="1" kern="1500" dirty="0" smtClean="0">
                <a:latin typeface="+mn-ea"/>
              </a:rPr>
              <a:t>       </a:t>
            </a:r>
            <a:r>
              <a:rPr lang="zh-CN" altLang="en-US" sz="2800" b="1" kern="1500" dirty="0" smtClean="0">
                <a:latin typeface="+mn-ea"/>
              </a:rPr>
              <a:t>气候特征：冬</a:t>
            </a:r>
            <a:r>
              <a:rPr lang="en-US" altLang="zh-CN" sz="2800" b="1" kern="1500" dirty="0" smtClean="0">
                <a:latin typeface="+mn-ea"/>
              </a:rPr>
              <a:t>___</a:t>
            </a:r>
            <a:r>
              <a:rPr lang="zh-CN" altLang="en-US" sz="2800" b="1" kern="1500" dirty="0" smtClean="0">
                <a:latin typeface="+mn-ea"/>
              </a:rPr>
              <a:t>夏</a:t>
            </a:r>
            <a:r>
              <a:rPr lang="en-US" altLang="zh-CN" sz="2800" b="1" kern="1500" dirty="0" smtClean="0">
                <a:latin typeface="+mn-ea"/>
              </a:rPr>
              <a:t>___,</a:t>
            </a:r>
            <a:r>
              <a:rPr lang="zh-CN" altLang="en-US" sz="2800" b="1" kern="1500" dirty="0" smtClean="0">
                <a:latin typeface="+mn-ea"/>
              </a:rPr>
              <a:t>年温差</a:t>
            </a:r>
            <a:r>
              <a:rPr lang="en-US" altLang="zh-CN" sz="2800" b="1" kern="1500" dirty="0" smtClean="0">
                <a:latin typeface="+mn-ea"/>
              </a:rPr>
              <a:t>___,</a:t>
            </a:r>
            <a:r>
              <a:rPr lang="zh-CN" altLang="en-US" sz="2800" b="1" kern="1500" dirty="0" smtClean="0">
                <a:latin typeface="+mn-ea"/>
              </a:rPr>
              <a:t>日温差</a:t>
            </a:r>
            <a:r>
              <a:rPr lang="en-US" altLang="zh-CN" sz="2800" b="1" kern="1500" dirty="0" smtClean="0">
                <a:latin typeface="+mn-ea"/>
              </a:rPr>
              <a:t>__</a:t>
            </a:r>
            <a:r>
              <a:rPr lang="zh-CN" altLang="en-US" sz="2400" b="1" kern="1500" dirty="0" smtClean="0">
                <a:latin typeface="+mn-ea"/>
              </a:rPr>
              <a:t>。</a:t>
            </a:r>
            <a:endParaRPr lang="zh-CN" altLang="en-US" sz="2400" b="1" kern="1500" dirty="0" smtClean="0">
              <a:latin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kern="1500" dirty="0" smtClean="0">
                <a:latin typeface="+mn-ea"/>
                <a:ea typeface="+mn-ea"/>
              </a:rPr>
              <a:t>    由于海拔</a:t>
            </a:r>
            <a:r>
              <a:rPr lang="en-US" altLang="zh-CN" sz="2800" b="1" kern="1500" dirty="0" smtClean="0">
                <a:latin typeface="+mn-ea"/>
                <a:ea typeface="+mn-ea"/>
              </a:rPr>
              <a:t>___,</a:t>
            </a:r>
            <a:r>
              <a:rPr lang="zh-CN" altLang="en-US" sz="2800" b="1" kern="1500" dirty="0" smtClean="0">
                <a:latin typeface="+mn-ea"/>
                <a:ea typeface="+mn-ea"/>
              </a:rPr>
              <a:t>空气</a:t>
            </a:r>
            <a:r>
              <a:rPr lang="en-US" altLang="zh-CN" sz="2800" b="1" kern="1500" dirty="0" smtClean="0">
                <a:latin typeface="+mn-ea"/>
                <a:ea typeface="+mn-ea"/>
              </a:rPr>
              <a:t>___</a:t>
            </a:r>
            <a:r>
              <a:rPr lang="zh-CN" altLang="en-US" sz="2800" b="1" kern="1500" dirty="0" smtClean="0">
                <a:latin typeface="+mn-ea"/>
              </a:rPr>
              <a:t>，日照</a:t>
            </a:r>
            <a:r>
              <a:rPr lang="en-US" altLang="zh-CN" sz="2800" b="1" kern="1500" dirty="0" smtClean="0">
                <a:latin typeface="+mn-ea"/>
              </a:rPr>
              <a:t>___,</a:t>
            </a:r>
            <a:r>
              <a:rPr lang="zh-CN" altLang="en-US" sz="2800" b="1" kern="1500" dirty="0" smtClean="0">
                <a:latin typeface="+mn-ea"/>
              </a:rPr>
              <a:t>太阳辐射</a:t>
            </a:r>
            <a:r>
              <a:rPr lang="en-US" altLang="zh-CN" sz="2800" b="1" kern="1500" dirty="0" smtClean="0">
                <a:latin typeface="+mn-ea"/>
              </a:rPr>
              <a:t>___</a:t>
            </a:r>
            <a:r>
              <a:rPr lang="zh-CN" altLang="en-US" sz="2800" b="1" kern="1500" dirty="0" smtClean="0">
                <a:latin typeface="+mn-ea"/>
              </a:rPr>
              <a:t>。</a:t>
            </a:r>
            <a:endParaRPr lang="zh-CN" altLang="en-US" sz="2800" b="1" kern="1500" dirty="0" smtClean="0">
              <a:latin typeface="+mn-ea"/>
              <a:ea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zh-CN" altLang="en-US" sz="3000" b="1" kern="1500" dirty="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3750" y="249555"/>
            <a:ext cx="2895600" cy="57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（旅游攻略一）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74890" y="627604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时间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分钟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13120" y="104775"/>
            <a:ext cx="2895600" cy="57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（功课检验）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090" y="789305"/>
            <a:ext cx="8973185" cy="6125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235" y="789305"/>
            <a:ext cx="8597265" cy="20421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 kern="1500" dirty="0" smtClean="0">
                <a:latin typeface="+mn-ea"/>
                <a:sym typeface="+mn-ea"/>
              </a:rPr>
              <a:t>1.</a:t>
            </a:r>
            <a:r>
              <a:rPr lang="zh-CN" altLang="en-US" sz="3200" b="1" kern="1500" dirty="0" smtClean="0">
                <a:solidFill>
                  <a:srgbClr val="FF0000"/>
                </a:solidFill>
                <a:latin typeface="+mn-ea"/>
                <a:sym typeface="+mn-ea"/>
              </a:rPr>
              <a:t>位置</a:t>
            </a:r>
            <a:r>
              <a:rPr lang="zh-CN" altLang="en-US" sz="3200">
                <a:sym typeface="+mn-ea"/>
              </a:rPr>
              <a:t>：</a:t>
            </a:r>
            <a:r>
              <a:rPr lang="zh-CN" altLang="en-US" sz="3200" b="1" kern="1500" dirty="0" smtClean="0">
                <a:latin typeface="+mn-ea"/>
                <a:sym typeface="+mn-ea"/>
              </a:rPr>
              <a:t>青藏</a:t>
            </a:r>
            <a:r>
              <a:rPr lang="zh-CN" altLang="en-US" sz="3200" b="1" kern="1500" dirty="0">
                <a:latin typeface="+mn-ea"/>
                <a:sym typeface="+mn-ea"/>
              </a:rPr>
              <a:t>地区位于我国</a:t>
            </a:r>
            <a:r>
              <a:rPr lang="en-US" altLang="zh-CN" sz="3200" b="1" kern="1500" dirty="0">
                <a:latin typeface="+mn-ea"/>
                <a:sym typeface="+mn-ea"/>
              </a:rPr>
              <a:t>___</a:t>
            </a:r>
            <a:r>
              <a:rPr lang="zh-CN" altLang="en-US" sz="3200" b="1" kern="1500" dirty="0">
                <a:latin typeface="+mn-ea"/>
                <a:sym typeface="+mn-ea"/>
              </a:rPr>
              <a:t>部，主要</a:t>
            </a:r>
            <a:r>
              <a:rPr lang="zh-CN" altLang="en-US" sz="3200" b="1" kern="1500" dirty="0" smtClean="0">
                <a:latin typeface="+mn-ea"/>
                <a:sym typeface="+mn-ea"/>
              </a:rPr>
              <a:t>位于我国地势第</a:t>
            </a:r>
            <a:r>
              <a:rPr lang="en-US" altLang="zh-CN" sz="3200" b="1" kern="1500" dirty="0">
                <a:latin typeface="+mn-ea"/>
                <a:sym typeface="+mn-ea"/>
              </a:rPr>
              <a:t>____</a:t>
            </a:r>
            <a:r>
              <a:rPr lang="zh-CN" altLang="en-US" sz="3200" b="1" kern="1500" dirty="0">
                <a:latin typeface="+mn-ea"/>
                <a:sym typeface="+mn-ea"/>
              </a:rPr>
              <a:t>级阶梯，</a:t>
            </a:r>
            <a:r>
              <a:rPr lang="en-US" altLang="zh-CN" sz="3200" b="1" kern="1500" dirty="0">
                <a:latin typeface="+mn-ea"/>
                <a:sym typeface="+mn-ea"/>
              </a:rPr>
              <a:t>____</a:t>
            </a:r>
            <a:r>
              <a:rPr lang="zh-CN" altLang="en-US" sz="3200" b="1" kern="1500" dirty="0">
                <a:latin typeface="+mn-ea"/>
                <a:sym typeface="+mn-ea"/>
              </a:rPr>
              <a:t>山脉以西</a:t>
            </a:r>
            <a:r>
              <a:rPr lang="zh-CN" altLang="en-US" sz="3200" b="1" kern="1500" dirty="0" smtClean="0">
                <a:latin typeface="+mn-ea"/>
                <a:sym typeface="+mn-ea"/>
              </a:rPr>
              <a:t>，</a:t>
            </a:r>
            <a:r>
              <a:rPr lang="en-US" altLang="zh-CN" sz="3200" b="1" kern="1500" dirty="0" smtClean="0">
                <a:latin typeface="+mn-ea"/>
                <a:sym typeface="+mn-ea"/>
              </a:rPr>
              <a:t>_____________________</a:t>
            </a:r>
            <a:r>
              <a:rPr lang="zh-CN" altLang="en-US" sz="3200" b="1" kern="1500" dirty="0">
                <a:latin typeface="+mn-ea"/>
                <a:sym typeface="+mn-ea"/>
              </a:rPr>
              <a:t>山脉以南，南至</a:t>
            </a:r>
            <a:r>
              <a:rPr lang="en-US" altLang="zh-CN" sz="3200" b="1" kern="1500" dirty="0">
                <a:latin typeface="+mn-ea"/>
                <a:sym typeface="+mn-ea"/>
              </a:rPr>
              <a:t>____</a:t>
            </a:r>
            <a:r>
              <a:rPr lang="zh-CN" altLang="en-US" sz="3200" b="1" kern="1500" dirty="0" smtClean="0">
                <a:latin typeface="+mn-ea"/>
                <a:sym typeface="+mn-ea"/>
              </a:rPr>
              <a:t>。</a:t>
            </a:r>
            <a:endParaRPr lang="zh-CN" altLang="en-US" sz="3200" b="1" kern="1500" dirty="0" smtClean="0">
              <a:latin typeface="+mn-ea"/>
              <a:sym typeface="+mn-ea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848995" y="3015615"/>
            <a:ext cx="3625850" cy="2216785"/>
            <a:chOff x="0" y="0"/>
            <a:chExt cx="1920" cy="1280"/>
          </a:xfrm>
        </p:grpSpPr>
        <p:sp>
          <p:nvSpPr>
            <p:cNvPr id="7177" name="Line 21"/>
            <p:cNvSpPr/>
            <p:nvPr/>
          </p:nvSpPr>
          <p:spPr>
            <a:xfrm flipH="1">
              <a:off x="57" y="87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78" name="Line 22"/>
            <p:cNvSpPr/>
            <p:nvPr/>
          </p:nvSpPr>
          <p:spPr>
            <a:xfrm flipH="1">
              <a:off x="144" y="192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79" name="Line 23"/>
            <p:cNvSpPr/>
            <p:nvPr/>
          </p:nvSpPr>
          <p:spPr>
            <a:xfrm flipH="1">
              <a:off x="144" y="256"/>
              <a:ext cx="288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0" name="Line 24"/>
            <p:cNvSpPr/>
            <p:nvPr/>
          </p:nvSpPr>
          <p:spPr>
            <a:xfrm flipH="1">
              <a:off x="96" y="320"/>
              <a:ext cx="480" cy="32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1" name="Line 25"/>
            <p:cNvSpPr/>
            <p:nvPr/>
          </p:nvSpPr>
          <p:spPr>
            <a:xfrm flipH="1">
              <a:off x="192" y="288"/>
              <a:ext cx="672" cy="44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2" name="Line 26"/>
            <p:cNvSpPr/>
            <p:nvPr/>
          </p:nvSpPr>
          <p:spPr>
            <a:xfrm flipH="1">
              <a:off x="288" y="224"/>
              <a:ext cx="912" cy="60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3" name="Line 27"/>
            <p:cNvSpPr/>
            <p:nvPr/>
          </p:nvSpPr>
          <p:spPr>
            <a:xfrm flipH="1">
              <a:off x="384" y="224"/>
              <a:ext cx="1056" cy="70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4" name="Line 28"/>
            <p:cNvSpPr/>
            <p:nvPr/>
          </p:nvSpPr>
          <p:spPr>
            <a:xfrm flipH="1">
              <a:off x="480" y="288"/>
              <a:ext cx="1104" cy="73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5" name="Line 29"/>
            <p:cNvSpPr/>
            <p:nvPr/>
          </p:nvSpPr>
          <p:spPr>
            <a:xfrm flipH="1">
              <a:off x="624" y="352"/>
              <a:ext cx="1104" cy="73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6" name="Line 30"/>
            <p:cNvSpPr/>
            <p:nvPr/>
          </p:nvSpPr>
          <p:spPr>
            <a:xfrm flipH="1">
              <a:off x="816" y="448"/>
              <a:ext cx="1008" cy="67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7" name="Line 31"/>
            <p:cNvSpPr/>
            <p:nvPr/>
          </p:nvSpPr>
          <p:spPr>
            <a:xfrm flipH="1">
              <a:off x="960" y="576"/>
              <a:ext cx="912" cy="60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8" name="Line 32"/>
            <p:cNvSpPr/>
            <p:nvPr/>
          </p:nvSpPr>
          <p:spPr>
            <a:xfrm flipH="1">
              <a:off x="1056" y="704"/>
              <a:ext cx="864" cy="5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89" name="Line 33"/>
            <p:cNvSpPr/>
            <p:nvPr/>
          </p:nvSpPr>
          <p:spPr>
            <a:xfrm flipH="1">
              <a:off x="1392" y="848"/>
              <a:ext cx="528" cy="3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0" name="Line 34"/>
            <p:cNvSpPr/>
            <p:nvPr/>
          </p:nvSpPr>
          <p:spPr>
            <a:xfrm flipH="1">
              <a:off x="1584" y="1056"/>
              <a:ext cx="288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1" name="Line 35"/>
            <p:cNvSpPr/>
            <p:nvPr/>
          </p:nvSpPr>
          <p:spPr>
            <a:xfrm flipH="1">
              <a:off x="0" y="0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</p:grpSp>
      <p:grpSp>
        <p:nvGrpSpPr>
          <p:cNvPr id="8" name="Group 4"/>
          <p:cNvGrpSpPr/>
          <p:nvPr/>
        </p:nvGrpSpPr>
        <p:grpSpPr>
          <a:xfrm>
            <a:off x="1030605" y="3015615"/>
            <a:ext cx="3263265" cy="2263140"/>
            <a:chOff x="0" y="0"/>
            <a:chExt cx="1920" cy="1280"/>
          </a:xfrm>
        </p:grpSpPr>
        <p:sp>
          <p:nvSpPr>
            <p:cNvPr id="7192" name="Line 5"/>
            <p:cNvSpPr/>
            <p:nvPr/>
          </p:nvSpPr>
          <p:spPr>
            <a:xfrm flipH="1">
              <a:off x="57" y="87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3" name="Line 6"/>
            <p:cNvSpPr/>
            <p:nvPr/>
          </p:nvSpPr>
          <p:spPr>
            <a:xfrm flipH="1">
              <a:off x="144" y="192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4" name="Line 7"/>
            <p:cNvSpPr/>
            <p:nvPr/>
          </p:nvSpPr>
          <p:spPr>
            <a:xfrm flipH="1">
              <a:off x="144" y="256"/>
              <a:ext cx="288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5" name="Line 8"/>
            <p:cNvSpPr/>
            <p:nvPr/>
          </p:nvSpPr>
          <p:spPr>
            <a:xfrm flipH="1">
              <a:off x="96" y="320"/>
              <a:ext cx="480" cy="32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6" name="Line 9"/>
            <p:cNvSpPr/>
            <p:nvPr/>
          </p:nvSpPr>
          <p:spPr>
            <a:xfrm flipH="1">
              <a:off x="192" y="288"/>
              <a:ext cx="672" cy="44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7" name="Line 10"/>
            <p:cNvSpPr/>
            <p:nvPr/>
          </p:nvSpPr>
          <p:spPr>
            <a:xfrm flipH="1">
              <a:off x="288" y="224"/>
              <a:ext cx="912" cy="60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8" name="Line 11"/>
            <p:cNvSpPr/>
            <p:nvPr/>
          </p:nvSpPr>
          <p:spPr>
            <a:xfrm flipH="1">
              <a:off x="384" y="224"/>
              <a:ext cx="1056" cy="70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199" name="Line 12"/>
            <p:cNvSpPr/>
            <p:nvPr/>
          </p:nvSpPr>
          <p:spPr>
            <a:xfrm flipH="1">
              <a:off x="480" y="288"/>
              <a:ext cx="1104" cy="73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0" name="Line 13"/>
            <p:cNvSpPr/>
            <p:nvPr/>
          </p:nvSpPr>
          <p:spPr>
            <a:xfrm flipH="1">
              <a:off x="624" y="352"/>
              <a:ext cx="1104" cy="73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1" name="Line 14"/>
            <p:cNvSpPr/>
            <p:nvPr/>
          </p:nvSpPr>
          <p:spPr>
            <a:xfrm flipH="1">
              <a:off x="816" y="448"/>
              <a:ext cx="1008" cy="67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2" name="Line 15"/>
            <p:cNvSpPr/>
            <p:nvPr/>
          </p:nvSpPr>
          <p:spPr>
            <a:xfrm flipH="1">
              <a:off x="960" y="576"/>
              <a:ext cx="912" cy="60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3" name="Line 16"/>
            <p:cNvSpPr/>
            <p:nvPr/>
          </p:nvSpPr>
          <p:spPr>
            <a:xfrm flipH="1">
              <a:off x="1056" y="704"/>
              <a:ext cx="864" cy="57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4" name="Line 17"/>
            <p:cNvSpPr/>
            <p:nvPr/>
          </p:nvSpPr>
          <p:spPr>
            <a:xfrm flipH="1">
              <a:off x="1392" y="848"/>
              <a:ext cx="528" cy="3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5" name="Line 18"/>
            <p:cNvSpPr/>
            <p:nvPr/>
          </p:nvSpPr>
          <p:spPr>
            <a:xfrm flipH="1">
              <a:off x="1584" y="1056"/>
              <a:ext cx="288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  <p:sp>
          <p:nvSpPr>
            <p:cNvPr id="7206" name="Line 19"/>
            <p:cNvSpPr/>
            <p:nvPr/>
          </p:nvSpPr>
          <p:spPr>
            <a:xfrm flipH="1">
              <a:off x="0" y="0"/>
              <a:ext cx="144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sp>
      </p:grpSp>
      <p:sp>
        <p:nvSpPr>
          <p:cNvPr id="9" name="文本框 8"/>
          <p:cNvSpPr txBox="1"/>
          <p:nvPr/>
        </p:nvSpPr>
        <p:spPr>
          <a:xfrm>
            <a:off x="5130800" y="789305"/>
            <a:ext cx="1282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西南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51705" y="1307465"/>
            <a:ext cx="1282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横断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7600" y="1307465"/>
            <a:ext cx="1282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465" y="2313305"/>
            <a:ext cx="1282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国界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855" y="1733550"/>
            <a:ext cx="476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昆仑山</a:t>
            </a:r>
            <a:r>
              <a:rPr lang="en-US" altLang="zh-CN" sz="2800" b="1">
                <a:solidFill>
                  <a:srgbClr val="FF0000"/>
                </a:solidFill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阿尔金山</a:t>
            </a:r>
            <a:r>
              <a:rPr lang="en-US" altLang="zh-CN" sz="2800" b="1">
                <a:solidFill>
                  <a:srgbClr val="FF0000"/>
                </a:solidFill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祁连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青藏地区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1000" y="1143000"/>
            <a:ext cx="8389938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971800" y="3978275"/>
            <a:ext cx="20748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西藏自治区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715000" y="2530475"/>
            <a:ext cx="15033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青海省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7620000" y="4283075"/>
            <a:ext cx="12160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四川省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2149475"/>
            <a:ext cx="32210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新疆维吾尔自治区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172200" y="1371600"/>
            <a:ext cx="15033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甘肃省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980157">
            <a:off x="7377113" y="5889625"/>
            <a:ext cx="12017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</a:rPr>
              <a:t>云南省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543560" y="447040"/>
            <a:ext cx="4876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青藏地区的行政范围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50" name="Picture 4" descr="E:\李燃\教师教学用书\2012人教教师用书项目\ppt\地理\dl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4850" y="0"/>
            <a:ext cx="81915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动作按钮: 后退或前一项 4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10325"/>
            <a:ext cx="357188" cy="219075"/>
          </a:xfrm>
          <a:prstGeom prst="actionButtonBackPrevious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1132" t="5939" r="7047" b="5252"/>
          <a:stretch>
            <a:fillRect/>
          </a:stretch>
        </p:blipFill>
        <p:spPr>
          <a:xfrm>
            <a:off x="10160" y="45085"/>
            <a:ext cx="9123680" cy="6767830"/>
          </a:xfrm>
          <a:prstGeom prst="rect">
            <a:avLst/>
          </a:prstGeom>
        </p:spPr>
      </p:pic>
      <p:sp>
        <p:nvSpPr>
          <p:cNvPr id="3077" name="Text Box 6"/>
          <p:cNvSpPr txBox="1"/>
          <p:nvPr/>
        </p:nvSpPr>
        <p:spPr>
          <a:xfrm rot="780000">
            <a:off x="1957705" y="2499360"/>
            <a:ext cx="5674995" cy="1615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342900" lvl="0" indent="-342900" algn="ctr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去青藏高原旅游，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lvl="0" indent="-342900" algn="ctr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你打算带些什么？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21"/>
          <p:cNvGrpSpPr/>
          <p:nvPr/>
        </p:nvGrpSpPr>
        <p:grpSpPr>
          <a:xfrm>
            <a:off x="5036820" y="857885"/>
            <a:ext cx="1905000" cy="2519363"/>
            <a:chOff x="5029200" y="1219200"/>
            <a:chExt cx="1905000" cy="2519065"/>
          </a:xfrm>
        </p:grpSpPr>
        <p:pic>
          <p:nvPicPr>
            <p:cNvPr id="80908" name="Picture 12" descr="1323160381527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029200" y="1219200"/>
              <a:ext cx="1828800" cy="21945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096" name="TextBox 15"/>
            <p:cNvSpPr txBox="1"/>
            <p:nvPr/>
          </p:nvSpPr>
          <p:spPr>
            <a:xfrm>
              <a:off x="5105400" y="32766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C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、防晒霜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75" name="组合 23"/>
          <p:cNvGrpSpPr/>
          <p:nvPr/>
        </p:nvGrpSpPr>
        <p:grpSpPr>
          <a:xfrm>
            <a:off x="3200400" y="3965575"/>
            <a:ext cx="2438400" cy="2438420"/>
            <a:chOff x="228600" y="6099175"/>
            <a:chExt cx="2438400" cy="2438420"/>
          </a:xfrm>
        </p:grpSpPr>
        <p:pic>
          <p:nvPicPr>
            <p:cNvPr id="3093" name="Picture 20" descr="013000002444791236319296696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6099175"/>
              <a:ext cx="2438400" cy="2438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4" name="TextBox 17"/>
            <p:cNvSpPr txBox="1"/>
            <p:nvPr/>
          </p:nvSpPr>
          <p:spPr>
            <a:xfrm>
              <a:off x="533400" y="807593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E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、氧气袋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3076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8" name="组合 13"/>
          <p:cNvGrpSpPr/>
          <p:nvPr/>
        </p:nvGrpSpPr>
        <p:grpSpPr>
          <a:xfrm>
            <a:off x="152400" y="762000"/>
            <a:ext cx="2438400" cy="2900363"/>
            <a:chOff x="304800" y="1524000"/>
            <a:chExt cx="2438400" cy="2900065"/>
          </a:xfrm>
        </p:grpSpPr>
        <p:pic>
          <p:nvPicPr>
            <p:cNvPr id="80904" name="Picture 8" descr="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524000"/>
              <a:ext cx="2438400" cy="2438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092" name="TextBox 12"/>
            <p:cNvSpPr txBox="1"/>
            <p:nvPr/>
          </p:nvSpPr>
          <p:spPr>
            <a:xfrm>
              <a:off x="609600" y="39624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、防寒服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79" name="组合 20"/>
          <p:cNvGrpSpPr/>
          <p:nvPr/>
        </p:nvGrpSpPr>
        <p:grpSpPr>
          <a:xfrm>
            <a:off x="2758440" y="1219200"/>
            <a:ext cx="2579688" cy="1833563"/>
            <a:chOff x="2590800" y="1600200"/>
            <a:chExt cx="2579077" cy="1833265"/>
          </a:xfrm>
        </p:grpSpPr>
        <p:pic>
          <p:nvPicPr>
            <p:cNvPr id="3089" name="Picture 10" descr="3970232_142416039000_2"/>
            <p:cNvPicPr>
              <a:picLocks noChangeAspect="1"/>
            </p:cNvPicPr>
            <p:nvPr/>
          </p:nvPicPr>
          <p:blipFill>
            <a:blip r:embed="rId5"/>
            <a:srcRect b="13333"/>
            <a:stretch>
              <a:fillRect/>
            </a:stretch>
          </p:blipFill>
          <p:spPr>
            <a:xfrm>
              <a:off x="2590800" y="1600200"/>
              <a:ext cx="2579077" cy="1676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0" name="TextBox 14"/>
            <p:cNvSpPr txBox="1"/>
            <p:nvPr/>
          </p:nvSpPr>
          <p:spPr>
            <a:xfrm>
              <a:off x="2895600" y="29718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B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、护目镜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80" name="组合 22"/>
          <p:cNvGrpSpPr/>
          <p:nvPr/>
        </p:nvGrpSpPr>
        <p:grpSpPr>
          <a:xfrm>
            <a:off x="6941820" y="1104900"/>
            <a:ext cx="1905000" cy="2214563"/>
            <a:chOff x="7010400" y="1600200"/>
            <a:chExt cx="1905000" cy="2214265"/>
          </a:xfrm>
        </p:grpSpPr>
        <p:pic>
          <p:nvPicPr>
            <p:cNvPr id="3087" name="Picture 16" descr="thumb_700_700_4ff69bdb7f15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10400" y="1600200"/>
              <a:ext cx="1905000" cy="1905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8" name="TextBox 16"/>
            <p:cNvSpPr txBox="1"/>
            <p:nvPr/>
          </p:nvSpPr>
          <p:spPr>
            <a:xfrm>
              <a:off x="7010400" y="33528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、遮阳帽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82" name="组合 25"/>
          <p:cNvGrpSpPr/>
          <p:nvPr/>
        </p:nvGrpSpPr>
        <p:grpSpPr>
          <a:xfrm>
            <a:off x="5791200" y="4419600"/>
            <a:ext cx="2895600" cy="2138363"/>
            <a:chOff x="5791200" y="4419600"/>
            <a:chExt cx="2895600" cy="2138065"/>
          </a:xfrm>
        </p:grpSpPr>
        <p:pic>
          <p:nvPicPr>
            <p:cNvPr id="3083" name="Picture 24" descr="1263764_231320021454_2"/>
            <p:cNvPicPr>
              <a:picLocks noChangeAspect="1"/>
            </p:cNvPicPr>
            <p:nvPr/>
          </p:nvPicPr>
          <p:blipFill>
            <a:blip r:embed="rId7"/>
            <a:srcRect b="10001"/>
            <a:stretch>
              <a:fillRect/>
            </a:stretch>
          </p:blipFill>
          <p:spPr>
            <a:xfrm>
              <a:off x="5791200" y="4419600"/>
              <a:ext cx="2895600" cy="1737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4" name="TextBox 19"/>
            <p:cNvSpPr txBox="1"/>
            <p:nvPr/>
          </p:nvSpPr>
          <p:spPr>
            <a:xfrm>
              <a:off x="6324600" y="6096000"/>
              <a:ext cx="182880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dirty="0">
                  <a:latin typeface="Times New Roman" panose="02020603050405020304" pitchFamily="18" charset="0"/>
                  <a:ea typeface="楷体_GB2312" pitchFamily="49" charset="-122"/>
                </a:rPr>
                <a:t>G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、照相机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592445" y="182880"/>
            <a:ext cx="2895600" cy="57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（旅游攻略二）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 r="45020"/>
          <a:stretch>
            <a:fillRect/>
          </a:stretch>
        </p:blipFill>
        <p:spPr>
          <a:xfrm>
            <a:off x="255905" y="3657600"/>
            <a:ext cx="2502535" cy="28479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2071</Words>
  <Application>WPS 演示</Application>
  <PresentationFormat>全屏显示(4:3)</PresentationFormat>
  <Paragraphs>246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华文琥珀</vt:lpstr>
      <vt:lpstr>Times New Roman</vt:lpstr>
      <vt:lpstr>楷体_GB2312</vt:lpstr>
      <vt:lpstr>黑体</vt:lpstr>
      <vt:lpstr>Calibri</vt:lpstr>
      <vt:lpstr>微软雅黑</vt:lpstr>
      <vt:lpstr>Arial Unicode MS</vt:lpstr>
      <vt:lpstr>新宋体</vt:lpstr>
      <vt:lpstr>Office 主题</vt:lpstr>
      <vt:lpstr>PowerPoint 演示文稿</vt:lpstr>
      <vt:lpstr>青藏高原</vt:lpstr>
      <vt:lpstr>学习目标</vt:lpstr>
      <vt:lpstr>你打算为这场朝圣之旅 做哪些准备？</vt:lpstr>
      <vt:lpstr>自学提纲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总结收获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青藏高原</dc:title>
  <dc:creator>gff</dc:creator>
  <cp:lastModifiedBy>淡淡风铃</cp:lastModifiedBy>
  <cp:revision>10</cp:revision>
  <dcterms:created xsi:type="dcterms:W3CDTF">2017-05-08T12:09:00Z</dcterms:created>
  <dcterms:modified xsi:type="dcterms:W3CDTF">2018-03-22T00:56:27Z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