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59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8AEB7-05C1-4096-B483-40BEE028ED31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95E8E-2EC5-42EA-B26C-A07173B0CD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721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95E8E-2EC5-42EA-B26C-A07173B0CDE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57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1916832"/>
            <a:ext cx="6696744" cy="707886"/>
          </a:xfrm>
          <a:prstGeom prst="rect">
            <a:avLst/>
          </a:prstGeom>
          <a:solidFill>
            <a:schemeClr val="bg1"/>
          </a:solidFill>
          <a:ln w="38100">
            <a:solidFill>
              <a:srgbClr val="00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Arial" pitchFamily="34" charset="0"/>
              </a:rPr>
              <a:t>2017</a:t>
            </a:r>
            <a:r>
              <a:rPr lang="zh-CN" altLang="en-US" sz="4000" b="1" dirty="0" smtClean="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Arial" pitchFamily="34" charset="0"/>
              </a:rPr>
              <a:t>年无锡市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中考第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itchFamily="34" charset="0"/>
                <a:ea typeface="黑体" pitchFamily="2" charset="-122"/>
                <a:cs typeface="Arial" pitchFamily="34" charset="0"/>
              </a:rPr>
              <a:t>17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题</a:t>
            </a:r>
            <a:endParaRPr lang="zh-CN" altLang="en-US" sz="40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9792" y="4077072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扬州中学教育集团   王珠</a:t>
            </a:r>
            <a:endParaRPr lang="zh-CN" altLang="en-US" sz="3600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357298"/>
            <a:ext cx="77867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满分解答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（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）检验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洗涤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已洗净的方法是</a:t>
            </a:r>
            <a:r>
              <a:rPr lang="zh-CN" alt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3200" b="1" u="sng" dirty="0" smtClean="0">
                <a:solidFill>
                  <a:srgbClr val="00FFFF"/>
                </a:solidFill>
                <a:latin typeface="黑体" pitchFamily="49" charset="-122"/>
                <a:ea typeface="黑体" pitchFamily="49" charset="-122"/>
              </a:rPr>
              <a:t>取最后一次洗涤液少量，滴加氯化钡溶液（或稀盐酸、氯化钙溶液），无明显现象，则已洗涤干净</a:t>
            </a:r>
            <a:r>
              <a:rPr lang="en-US" sz="3200" b="1" u="sng" dirty="0" smtClean="0">
                <a:solidFill>
                  <a:srgbClr val="00FFFF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b="1" u="sng" dirty="0" smtClean="0">
                <a:solidFill>
                  <a:srgbClr val="00FFFF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3200" b="1" dirty="0" smtClean="0">
                <a:solidFill>
                  <a:srgbClr val="00FFFF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200" b="1" dirty="0">
              <a:solidFill>
                <a:srgbClr val="00FF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428736"/>
            <a:ext cx="7786742" cy="3357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满分解答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（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酸浸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的化学方程式为</a:t>
            </a:r>
            <a:r>
              <a:rPr lang="zh-CN" alt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</a:t>
            </a:r>
            <a:endParaRPr lang="en-US" altLang="zh-CN" sz="32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sz="32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     </a:t>
            </a:r>
            <a:r>
              <a:rPr lang="pt-BR" sz="3200" b="1" u="sng" smtClean="0">
                <a:solidFill>
                  <a:srgbClr val="00FFFF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CuO+2HCl=CuCl</a:t>
            </a:r>
            <a:r>
              <a:rPr lang="pt-BR" sz="3200" b="1" u="sng" baseline="-25000" smtClean="0">
                <a:solidFill>
                  <a:srgbClr val="00FFFF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2</a:t>
            </a:r>
            <a:r>
              <a:rPr lang="pt-BR" sz="3200" b="1" u="sng" smtClean="0">
                <a:solidFill>
                  <a:srgbClr val="00FFFF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+H</a:t>
            </a:r>
            <a:r>
              <a:rPr lang="pt-BR" sz="3200" b="1" u="sng" baseline="-25000" smtClean="0">
                <a:solidFill>
                  <a:srgbClr val="00FFFF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2</a:t>
            </a:r>
            <a:r>
              <a:rPr lang="pt-BR" sz="3200" b="1" u="sng" smtClean="0">
                <a:solidFill>
                  <a:srgbClr val="00FFFF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O</a:t>
            </a:r>
            <a:r>
              <a:rPr lang="en-US" sz="3200" b="1" u="sng" smtClean="0">
                <a:solidFill>
                  <a:srgbClr val="00FFFF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 </a:t>
            </a:r>
            <a:r>
              <a:rPr lang="en-US" sz="3200" b="1" u="sng" smtClean="0">
                <a:solidFill>
                  <a:srgbClr val="00FFFF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 dirty="0" smtClean="0">
                <a:solidFill>
                  <a:srgbClr val="00FFFF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</a:t>
            </a:r>
            <a:endParaRPr lang="en-US" altLang="zh-CN" sz="32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碱浸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的化学方程式为</a:t>
            </a:r>
            <a:r>
              <a:rPr lang="zh-CN" alt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 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</a:t>
            </a:r>
            <a:endParaRPr lang="en-US" altLang="zh-CN" sz="32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pt-BR" sz="3200" b="1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         </a:t>
            </a:r>
            <a:r>
              <a:rPr lang="pt-BR" sz="3200" b="1" u="sng" dirty="0" smtClean="0">
                <a:solidFill>
                  <a:srgbClr val="00FFFF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SiO</a:t>
            </a:r>
            <a:r>
              <a:rPr lang="pt-BR" sz="3200" b="1" u="sng" baseline="-25000" dirty="0" smtClean="0">
                <a:solidFill>
                  <a:srgbClr val="00FFFF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2</a:t>
            </a:r>
            <a:r>
              <a:rPr lang="pt-BR" sz="3200" b="1" u="sng" dirty="0" smtClean="0">
                <a:solidFill>
                  <a:srgbClr val="00FFFF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+2NaOH=H</a:t>
            </a:r>
            <a:r>
              <a:rPr lang="pt-BR" sz="3200" b="1" u="sng" baseline="-25000" dirty="0" smtClean="0">
                <a:solidFill>
                  <a:srgbClr val="00FFFF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2</a:t>
            </a:r>
            <a:r>
              <a:rPr lang="pt-BR" sz="3200" b="1" u="sng" dirty="0" smtClean="0">
                <a:solidFill>
                  <a:srgbClr val="00FFFF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O+Na</a:t>
            </a:r>
            <a:r>
              <a:rPr lang="pt-BR" sz="3200" b="1" u="sng" baseline="-25000" dirty="0" smtClean="0">
                <a:solidFill>
                  <a:srgbClr val="00FFFF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2</a:t>
            </a:r>
            <a:r>
              <a:rPr lang="pt-BR" sz="3200" b="1" u="sng" dirty="0" smtClean="0">
                <a:solidFill>
                  <a:srgbClr val="00FFFF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SiO</a:t>
            </a:r>
            <a:r>
              <a:rPr lang="pt-BR" sz="3200" b="1" u="sng" baseline="-25000" dirty="0" smtClean="0">
                <a:solidFill>
                  <a:srgbClr val="00FFFF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3</a:t>
            </a:r>
            <a:r>
              <a:rPr lang="en-US" sz="3200" b="1" u="sng" dirty="0" smtClean="0">
                <a:solidFill>
                  <a:srgbClr val="00FFFF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 </a:t>
            </a:r>
            <a:r>
              <a:rPr lang="zh-CN" altLang="en-US" sz="3200" b="1" dirty="0" smtClean="0">
                <a:solidFill>
                  <a:srgbClr val="00FFFF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。</a:t>
            </a:r>
            <a:endParaRPr lang="zh-CN" altLang="en-US" sz="32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1428736"/>
            <a:ext cx="6429420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满分解答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操作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包含蒸发浓缩、</a:t>
            </a:r>
            <a:r>
              <a:rPr lang="zh-CN" alt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3200" b="1" u="sng" dirty="0" smtClean="0">
                <a:solidFill>
                  <a:srgbClr val="00FFFF"/>
                </a:solidFill>
                <a:latin typeface="黑体" pitchFamily="49" charset="-122"/>
                <a:ea typeface="黑体" pitchFamily="49" charset="-122"/>
              </a:rPr>
              <a:t>降温结晶　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、过滤、洗涤、干燥等一系列操作。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94692"/>
            <a:ext cx="821537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硅酸钠（</a:t>
            </a:r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Na</a:t>
            </a:r>
            <a:r>
              <a:rPr lang="en-US" sz="3200" b="1" baseline="-25000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2</a:t>
            </a:r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SiO</a:t>
            </a:r>
            <a:r>
              <a:rPr lang="en-US" sz="3200" b="1" baseline="-25000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3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）是我国优先发展的精细化学品，用某种石英砂矿石（主要成分是</a:t>
            </a:r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SiO</a:t>
            </a:r>
            <a:r>
              <a:rPr lang="en-US" sz="3200" b="1" baseline="-25000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2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，还含有少量的</a:t>
            </a:r>
            <a:r>
              <a:rPr lang="en-US" sz="3200" b="1" dirty="0" err="1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CuO</a:t>
            </a:r>
            <a:r>
              <a:rPr lang="zh-CN" altLang="en-US" sz="3200" b="1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、</a:t>
            </a:r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Na</a:t>
            </a:r>
            <a:r>
              <a:rPr lang="en-US" sz="3200" b="1" baseline="-25000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2</a:t>
            </a:r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SO</a:t>
            </a:r>
            <a:r>
              <a:rPr lang="en-US" sz="3200" b="1" baseline="-25000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4</a:t>
            </a:r>
            <a:r>
              <a:rPr lang="zh-CN" altLang="en-US" sz="3200" b="1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、</a:t>
            </a:r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Na</a:t>
            </a:r>
            <a:r>
              <a:rPr lang="en-US" sz="3200" b="1" baseline="-25000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2</a:t>
            </a:r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CO</a:t>
            </a:r>
            <a:r>
              <a:rPr lang="en-US" sz="3200" b="1" baseline="-25000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3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），制备硅酸钠（</a:t>
            </a:r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Na</a:t>
            </a:r>
            <a:r>
              <a:rPr lang="en-US" sz="3200" b="1" baseline="-25000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2</a:t>
            </a:r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SiO</a:t>
            </a:r>
            <a:r>
              <a:rPr lang="en-US" sz="3200" b="1" baseline="-25000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3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）的流程如下：</a:t>
            </a:r>
          </a:p>
          <a:p>
            <a:endParaRPr lang="en-US" altLang="zh-CN" sz="32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2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资料：</a:t>
            </a:r>
            <a:r>
              <a:rPr lang="en-US" sz="3200" b="1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SiO</a:t>
            </a:r>
            <a:r>
              <a:rPr lang="en-US" sz="3200" b="1" baseline="-25000" dirty="0" smtClean="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Arial" pitchFamily="34" charset="0"/>
              </a:rPr>
              <a:t>2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既不溶于水，也不与盐酸反应。</a:t>
            </a:r>
          </a:p>
          <a:p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071810"/>
            <a:ext cx="7858180" cy="1947872"/>
          </a:xfrm>
          <a:prstGeom prst="rect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16"/>
            <a:ext cx="8572560" cy="2876566"/>
          </a:xfrm>
          <a:prstGeom prst="rect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  <a:effectLst/>
        </p:spPr>
      </p:pic>
      <p:sp>
        <p:nvSpPr>
          <p:cNvPr id="3" name="圆角矩形标注 2"/>
          <p:cNvSpPr/>
          <p:nvPr/>
        </p:nvSpPr>
        <p:spPr>
          <a:xfrm>
            <a:off x="357158" y="0"/>
            <a:ext cx="1714512" cy="1928802"/>
          </a:xfrm>
          <a:prstGeom prst="wedgeRoundRectCallout">
            <a:avLst>
              <a:gd name="adj1" fmla="val -18626"/>
              <a:gd name="adj2" fmla="val 6822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SiO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CuO</a:t>
            </a:r>
            <a:endParaRPr lang="en-US" sz="2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SO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CO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zh-CN" altLang="en-US" sz="2800" b="1" baseline="-25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643042" y="5286388"/>
            <a:ext cx="1643074" cy="1285884"/>
          </a:xfrm>
          <a:prstGeom prst="wedgeRoundRectCallout">
            <a:avLst>
              <a:gd name="adj1" fmla="val -8511"/>
              <a:gd name="adj2" fmla="val -723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除去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SO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CO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zh-CN" altLang="en-US" sz="2800" b="1" baseline="-25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428860" y="1714488"/>
            <a:ext cx="1214446" cy="1357322"/>
          </a:xfrm>
          <a:prstGeom prst="wedgeRoundRectCallout">
            <a:avLst>
              <a:gd name="adj1" fmla="val -18626"/>
              <a:gd name="adj2" fmla="val 763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SiO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CuO</a:t>
            </a:r>
            <a:endParaRPr lang="en-US" sz="2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357686" y="5357826"/>
            <a:ext cx="1428760" cy="1071570"/>
          </a:xfrm>
          <a:prstGeom prst="wedgeRoundRectCallout">
            <a:avLst>
              <a:gd name="adj1" fmla="val -39397"/>
              <a:gd name="adj2" fmla="val -904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除去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CuO</a:t>
            </a:r>
            <a:endParaRPr lang="en-US" sz="2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072198" y="2714620"/>
            <a:ext cx="1214446" cy="571504"/>
          </a:xfrm>
          <a:prstGeom prst="wedgeRoundRectCallout">
            <a:avLst>
              <a:gd name="adj1" fmla="val -18626"/>
              <a:gd name="adj2" fmla="val 763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SiO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8" name="圆角矩形标注 7"/>
          <p:cNvSpPr/>
          <p:nvPr/>
        </p:nvSpPr>
        <p:spPr>
          <a:xfrm>
            <a:off x="5715008" y="4000504"/>
            <a:ext cx="1785950" cy="642942"/>
          </a:xfrm>
          <a:prstGeom prst="wedgeRoundRectCallout">
            <a:avLst>
              <a:gd name="adj1" fmla="val 33192"/>
              <a:gd name="adj2" fmla="val -70247"/>
              <a:gd name="adj3" fmla="val 16667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altLang="zh-CN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altLang="zh-CN" sz="2800" b="1" baseline="-25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SiO</a:t>
            </a:r>
            <a:r>
              <a:rPr lang="en-US" sz="2800" b="1" baseline="-25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8572560" cy="2376500"/>
          </a:xfrm>
          <a:prstGeom prst="rect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14282" y="3571876"/>
            <a:ext cx="864399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研磨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的目的是</a:t>
            </a:r>
            <a:r>
              <a:rPr lang="zh-CN" alt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      </a:t>
            </a:r>
            <a:r>
              <a:rPr lang="zh-CN" alt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7158" y="1643050"/>
            <a:ext cx="1214446" cy="8572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214414" y="4429132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FFFF"/>
                </a:solidFill>
                <a:latin typeface="黑体" pitchFamily="49" charset="-122"/>
                <a:ea typeface="黑体" pitchFamily="49" charset="-122"/>
              </a:rPr>
              <a:t>增大物质间接触面积，加快反应速率</a:t>
            </a:r>
            <a:endParaRPr lang="zh-CN" altLang="en-US" sz="3200" b="1" dirty="0">
              <a:solidFill>
                <a:srgbClr val="00FF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85852" y="5357826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FFFF"/>
                </a:solidFill>
                <a:latin typeface="黑体" pitchFamily="49" charset="-122"/>
                <a:ea typeface="黑体" pitchFamily="49" charset="-122"/>
              </a:rPr>
              <a:t>充分接触，充分反应</a:t>
            </a:r>
            <a:endParaRPr lang="zh-CN" altLang="en-US" sz="3200" b="1" dirty="0">
              <a:solidFill>
                <a:srgbClr val="00FF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16"/>
            <a:ext cx="8572560" cy="2876566"/>
          </a:xfrm>
          <a:prstGeom prst="rect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  <a:effectLst/>
        </p:spPr>
      </p:pic>
      <p:sp>
        <p:nvSpPr>
          <p:cNvPr id="3" name="圆角矩形标注 2"/>
          <p:cNvSpPr/>
          <p:nvPr/>
        </p:nvSpPr>
        <p:spPr>
          <a:xfrm>
            <a:off x="357158" y="0"/>
            <a:ext cx="1714512" cy="1928802"/>
          </a:xfrm>
          <a:prstGeom prst="wedgeRoundRectCallout">
            <a:avLst>
              <a:gd name="adj1" fmla="val -18626"/>
              <a:gd name="adj2" fmla="val 6822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SiO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CuO</a:t>
            </a:r>
            <a:endParaRPr lang="en-US" sz="2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SO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CO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zh-CN" altLang="en-US" sz="2800" b="1" baseline="-25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643042" y="5286388"/>
            <a:ext cx="1643074" cy="1285884"/>
          </a:xfrm>
          <a:prstGeom prst="wedgeRoundRectCallout">
            <a:avLst>
              <a:gd name="adj1" fmla="val -8511"/>
              <a:gd name="adj2" fmla="val -723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除去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US" sz="2800" b="1" baseline="-25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SO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US" sz="2800" b="1" baseline="-25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CO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zh-CN" altLang="en-US" sz="2800" b="1" baseline="-25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428860" y="1714488"/>
            <a:ext cx="1214446" cy="1357322"/>
          </a:xfrm>
          <a:prstGeom prst="wedgeRoundRectCallout">
            <a:avLst>
              <a:gd name="adj1" fmla="val -18626"/>
              <a:gd name="adj2" fmla="val 763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SiO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CuO</a:t>
            </a:r>
            <a:endParaRPr lang="en-US" sz="2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428604"/>
            <a:ext cx="60722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）检验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洗涤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已洗净的方法是</a:t>
            </a:r>
            <a:r>
              <a:rPr lang="zh-CN" alt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                      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2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286248" y="5429264"/>
            <a:ext cx="3786214" cy="1000132"/>
          </a:xfrm>
          <a:prstGeom prst="wedgeRoundRectCallout">
            <a:avLst>
              <a:gd name="adj1" fmla="val -75338"/>
              <a:gd name="adj2" fmla="val -13271"/>
              <a:gd name="adj3" fmla="val 16667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</a:t>
            </a:r>
            <a:r>
              <a:rPr lang="en-US" altLang="zh-CN" sz="3200" b="1" baseline="30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en-US" altLang="zh-CN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Ca</a:t>
            </a:r>
            <a:r>
              <a:rPr lang="en-US" altLang="zh-CN" sz="3200" b="1" baseline="30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2+    </a:t>
            </a:r>
            <a:r>
              <a:rPr lang="en-US" altLang="zh-CN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Ba</a:t>
            </a:r>
            <a:r>
              <a:rPr lang="en-US" altLang="zh-CN" sz="3200" b="1" baseline="30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2+</a:t>
            </a:r>
            <a:endParaRPr lang="zh-CN" altLang="en-US" sz="3200" b="1" baseline="30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16"/>
            <a:ext cx="8572560" cy="2876566"/>
          </a:xfrm>
          <a:prstGeom prst="rect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2428860" y="1714488"/>
            <a:ext cx="1214446" cy="1357322"/>
          </a:xfrm>
          <a:prstGeom prst="wedgeRoundRectCallout">
            <a:avLst>
              <a:gd name="adj1" fmla="val -18626"/>
              <a:gd name="adj2" fmla="val 763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SiO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CuO</a:t>
            </a:r>
            <a:endParaRPr lang="en-US" sz="2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357686" y="5357826"/>
            <a:ext cx="1428760" cy="1071570"/>
          </a:xfrm>
          <a:prstGeom prst="wedgeRoundRectCallout">
            <a:avLst>
              <a:gd name="adj1" fmla="val -39397"/>
              <a:gd name="adj2" fmla="val -9042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  <a:cs typeface="Arial" pitchFamily="34" charset="0"/>
              </a:rPr>
              <a:t>除去</a:t>
            </a:r>
            <a:r>
              <a:rPr lang="en-US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CuO</a:t>
            </a:r>
            <a:endParaRPr lang="en-US" sz="2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857232"/>
            <a:ext cx="807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酸浸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的化学方程式为</a:t>
            </a:r>
            <a:r>
              <a:rPr lang="zh-CN" alt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 </a:t>
            </a:r>
            <a:r>
              <a:rPr 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2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16"/>
            <a:ext cx="8572560" cy="2876566"/>
          </a:xfrm>
          <a:prstGeom prst="rect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  <a:effectLst/>
        </p:spPr>
      </p:pic>
      <p:sp>
        <p:nvSpPr>
          <p:cNvPr id="7" name="圆角矩形标注 6"/>
          <p:cNvSpPr/>
          <p:nvPr/>
        </p:nvSpPr>
        <p:spPr>
          <a:xfrm>
            <a:off x="6072198" y="2714620"/>
            <a:ext cx="1214446" cy="571504"/>
          </a:xfrm>
          <a:prstGeom prst="wedgeRoundRectCallout">
            <a:avLst>
              <a:gd name="adj1" fmla="val -18626"/>
              <a:gd name="adj2" fmla="val 763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SiO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8" name="圆角矩形标注 7"/>
          <p:cNvSpPr/>
          <p:nvPr/>
        </p:nvSpPr>
        <p:spPr>
          <a:xfrm>
            <a:off x="5715008" y="4000504"/>
            <a:ext cx="1785950" cy="642942"/>
          </a:xfrm>
          <a:prstGeom prst="wedgeRoundRectCallout">
            <a:avLst>
              <a:gd name="adj1" fmla="val 33192"/>
              <a:gd name="adj2" fmla="val -70247"/>
              <a:gd name="adj3" fmla="val 16667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altLang="zh-CN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altLang="zh-CN" sz="2800" b="1" baseline="-25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SiO</a:t>
            </a:r>
            <a:r>
              <a:rPr lang="en-US" sz="2800" b="1" baseline="-25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58" y="1000108"/>
            <a:ext cx="87868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碱浸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的化学方程式为</a:t>
            </a:r>
            <a:r>
              <a:rPr lang="zh-CN" alt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   </a:t>
            </a:r>
            <a:r>
              <a:rPr lang="zh-CN" alt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endParaRPr lang="zh-CN" altLang="en-US" sz="32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16"/>
            <a:ext cx="8572560" cy="2876566"/>
          </a:xfrm>
          <a:prstGeom prst="rect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  <a:effectLst/>
        </p:spPr>
      </p:pic>
      <p:sp>
        <p:nvSpPr>
          <p:cNvPr id="7" name="圆角矩形标注 6"/>
          <p:cNvSpPr/>
          <p:nvPr/>
        </p:nvSpPr>
        <p:spPr>
          <a:xfrm>
            <a:off x="6072198" y="2714620"/>
            <a:ext cx="1214446" cy="571504"/>
          </a:xfrm>
          <a:prstGeom prst="wedgeRoundRectCallout">
            <a:avLst>
              <a:gd name="adj1" fmla="val -18626"/>
              <a:gd name="adj2" fmla="val 7635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SiO</a:t>
            </a:r>
            <a:r>
              <a:rPr lang="en-US" sz="2800" b="1" baseline="-25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8" name="圆角矩形标注 7"/>
          <p:cNvSpPr/>
          <p:nvPr/>
        </p:nvSpPr>
        <p:spPr>
          <a:xfrm>
            <a:off x="5715008" y="4000504"/>
            <a:ext cx="1785950" cy="642942"/>
          </a:xfrm>
          <a:prstGeom prst="wedgeRoundRectCallout">
            <a:avLst>
              <a:gd name="adj1" fmla="val 33192"/>
              <a:gd name="adj2" fmla="val -70247"/>
              <a:gd name="adj3" fmla="val 16667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altLang="zh-CN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altLang="zh-CN" sz="2800" b="1" baseline="-25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SiO</a:t>
            </a:r>
            <a:r>
              <a:rPr lang="en-US" sz="2800" b="1" baseline="-25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596" y="714356"/>
            <a:ext cx="821537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操作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a”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包含蒸发浓缩、</a:t>
            </a:r>
            <a:r>
              <a:rPr lang="zh-CN" alt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b="1" u="sng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、过滤、洗涤、干燥等一系列操作。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428736"/>
            <a:ext cx="8001056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满分解答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（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研磨</a:t>
            </a:r>
            <a:r>
              <a:rPr 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的目的是</a:t>
            </a:r>
            <a:endParaRPr lang="en-US" altLang="zh-CN" sz="32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3200" b="1" u="sng" dirty="0" smtClean="0">
                <a:solidFill>
                  <a:srgbClr val="00FFFF"/>
                </a:solidFill>
                <a:latin typeface="黑体" pitchFamily="49" charset="-122"/>
                <a:ea typeface="黑体" pitchFamily="49" charset="-122"/>
              </a:rPr>
              <a:t>增大物质间接触面积，加快反应速率 </a:t>
            </a:r>
            <a:r>
              <a:rPr lang="zh-CN" altLang="en-US" sz="3200" b="1" dirty="0" smtClean="0">
                <a:solidFill>
                  <a:srgbClr val="00FFFF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200" b="1" dirty="0" smtClean="0">
              <a:solidFill>
                <a:srgbClr val="00FF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FFFF"/>
                </a:solidFill>
                <a:latin typeface="黑体" pitchFamily="49" charset="-122"/>
                <a:ea typeface="黑体" pitchFamily="49" charset="-122"/>
              </a:rPr>
              <a:t>    （或充分接触，充分反应）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341</Words>
  <Application>Microsoft Office PowerPoint</Application>
  <PresentationFormat>全屏显示(4:3)</PresentationFormat>
  <Paragraphs>53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黑体</vt:lpstr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chuchenglian</cp:lastModifiedBy>
  <dcterms:modified xsi:type="dcterms:W3CDTF">2017-08-18T08:28:06Z</dcterms:modified>
</cp:coreProperties>
</file>