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363" r:id="rId2"/>
    <p:sldId id="413" r:id="rId3"/>
    <p:sldId id="294" r:id="rId4"/>
    <p:sldId id="500" r:id="rId5"/>
    <p:sldId id="501" r:id="rId6"/>
    <p:sldId id="365" r:id="rId7"/>
    <p:sldId id="502" r:id="rId8"/>
    <p:sldId id="503" r:id="rId9"/>
    <p:sldId id="430" r:id="rId10"/>
    <p:sldId id="504" r:id="rId11"/>
    <p:sldId id="303" r:id="rId12"/>
    <p:sldId id="418" r:id="rId13"/>
    <p:sldId id="417" r:id="rId14"/>
    <p:sldId id="300" r:id="rId15"/>
    <p:sldId id="390" r:id="rId16"/>
    <p:sldId id="415" r:id="rId17"/>
    <p:sldId id="420" r:id="rId18"/>
    <p:sldId id="463" r:id="rId19"/>
    <p:sldId id="394" r:id="rId20"/>
    <p:sldId id="464" r:id="rId21"/>
    <p:sldId id="465" r:id="rId22"/>
    <p:sldId id="309" r:id="rId23"/>
    <p:sldId id="466" r:id="rId24"/>
    <p:sldId id="467" r:id="rId25"/>
    <p:sldId id="468" r:id="rId26"/>
    <p:sldId id="473" r:id="rId27"/>
    <p:sldId id="471" r:id="rId28"/>
    <p:sldId id="469" r:id="rId29"/>
    <p:sldId id="475" r:id="rId30"/>
    <p:sldId id="488" r:id="rId31"/>
    <p:sldId id="474" r:id="rId32"/>
    <p:sldId id="472" r:id="rId33"/>
    <p:sldId id="324" r:id="rId34"/>
    <p:sldId id="393" r:id="rId35"/>
    <p:sldId id="313" r:id="rId36"/>
    <p:sldId id="489" r:id="rId37"/>
    <p:sldId id="319" r:id="rId38"/>
    <p:sldId id="419" r:id="rId39"/>
    <p:sldId id="416" r:id="rId40"/>
    <p:sldId id="377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CC"/>
    <a:srgbClr val="0000FF"/>
    <a:srgbClr val="0066FF"/>
    <a:srgbClr val="0033CC"/>
    <a:srgbClr val="0066CC"/>
    <a:srgbClr val="3333FF"/>
    <a:srgbClr val="08CDE8"/>
    <a:srgbClr val="009900"/>
    <a:srgbClr val="99CC00"/>
    <a:srgbClr val="9E9A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 varScale="1">
        <p:scale>
          <a:sx n="66" d="100"/>
          <a:sy n="66" d="100"/>
        </p:scale>
        <p:origin x="-1698" y="-96"/>
      </p:cViewPr>
      <p:guideLst>
        <p:guide orient="horz" pos="2160"/>
        <p:guide orient="horz" pos="4010"/>
        <p:guide pos="2810"/>
        <p:guide pos="4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hyperlink" Target="&#35838;&#25991;&#26391;&#35835;&#12289;&#23383;&#35789;&#21548;&#20889;&#12289;&#29983;&#23383;&#35270;&#39057;&#8212;&#28784;&#38592;/&#35838;&#25991;&#26391;&#35835;%20%20&#20154;&#25945;&#29256;-&#19977;&#19978;-26-&#28784;&#38592;.mp4" TargetMode="Externa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1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5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6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6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6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7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8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29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0.png"/><Relationship Id="rId4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1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26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灰雀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71550" y="2369185"/>
            <a:ext cx="7056755" cy="293624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475785" y="321889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惜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667665" y="3167767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组词：可惜  爱惜  怜香惜玉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19445" y="264298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xī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475785" y="444303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667665" y="444333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组词：诚实  诚信  诚心诚意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286905" y="3910527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chén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504782" y="202007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仰望：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抬着头向上看。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严寒：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极冷。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4348" y="4345940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欢蹦乱跳：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形容健康活泼、无忧无虑的样子。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4528" y="5013176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诚实：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言行跟内心思想一致。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婉转：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声音委婉而动听。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自然自语：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自己对自己说话。</a:t>
            </a: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84098" y="2518048"/>
            <a:ext cx="7572071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听到一阵（    ）的鸟叫声，我抬头向树梢（    ），看到一只（          ）的小鸟。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91813" y="313683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活蹦乱跳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92098" y="255339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57599" y="313683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仰望</a:t>
            </a: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一三字相同的成语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自言自语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花开花落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古香古色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不知不觉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大摇大摆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无穷无尽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高大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143504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婉转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162158" y="177281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疼爱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62554" y="176654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诚实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守信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高大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矮小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厌恶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143108" y="37107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严寒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37107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43504" y="37107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诚实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43702" y="37107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虚假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2332132" y="4608051"/>
            <a:ext cx="5766098" cy="922215"/>
            <a:chOff x="2910550" y="3573016"/>
            <a:chExt cx="5766098" cy="922215"/>
          </a:xfrm>
        </p:grpSpPr>
        <p:sp>
          <p:nvSpPr>
            <p:cNvPr id="55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56" name="文本框 64"/>
            <p:cNvSpPr txBox="1"/>
            <p:nvPr/>
          </p:nvSpPr>
          <p:spPr>
            <a:xfrm>
              <a:off x="2910550" y="3662359"/>
              <a:ext cx="52019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宁</a:t>
              </a:r>
            </a:p>
          </p:txBody>
        </p:sp>
        <p:sp>
          <p:nvSpPr>
            <p:cNvPr id="57" name="文本框 65"/>
            <p:cNvSpPr txBox="1"/>
            <p:nvPr/>
          </p:nvSpPr>
          <p:spPr>
            <a:xfrm>
              <a:off x="3563888" y="3631135"/>
              <a:ext cx="14898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níng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（宁静）</a:t>
              </a:r>
            </a:p>
          </p:txBody>
        </p:sp>
        <p:sp>
          <p:nvSpPr>
            <p:cNvPr id="58" name="文本框 66"/>
            <p:cNvSpPr txBox="1"/>
            <p:nvPr/>
          </p:nvSpPr>
          <p:spPr>
            <a:xfrm>
              <a:off x="3565481" y="4000467"/>
              <a:ext cx="15850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nìng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（宁可）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9"/>
          <p:cNvSpPr txBox="1"/>
          <p:nvPr/>
        </p:nvSpPr>
        <p:spPr>
          <a:xfrm>
            <a:off x="4572000" y="4763750"/>
            <a:ext cx="35719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爷爷宁（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nìng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肯生活在农村，也不愿意来城里，因为他喜欢宁（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níng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静。</a:t>
            </a: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1565" y="2222208"/>
            <a:ext cx="666743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课文主要写了一件什么事？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473200" y="3168015"/>
            <a:ext cx="640588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课文讲的是列宁教育一个小男孩把灰雀放回树林的故事。</a:t>
            </a: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8500" y="2783840"/>
            <a:ext cx="760603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第一部分（第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自然段）：列宁每天散步都会遇到三只灰雀，十分喜欢。</a:t>
            </a: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第二部分（第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2-10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自然段）列宁发现一只灰雀不见了。</a:t>
            </a: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第三部分（第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11-13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自然段）灰雀回来了。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4850" y="2395220"/>
            <a:ext cx="5194935" cy="39008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475078" y="2054769"/>
            <a:ext cx="6685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从哪里可以看出列宁对灰雀的喜爱？</a:t>
            </a: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7425" y="2272665"/>
            <a:ext cx="71685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两只胸脯是</a:t>
            </a:r>
            <a:r>
              <a:rPr lang="zh-CN" altLang="en-US" sz="3200">
                <a:solidFill>
                  <a:srgbClr val="FF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粉红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的，一只胸脯是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深红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830" y="3987800"/>
            <a:ext cx="2679065" cy="2570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63160" y="3181350"/>
            <a:ext cx="3812540" cy="28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115" y="3081020"/>
            <a:ext cx="2482215" cy="238188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589405" y="1119505"/>
            <a:ext cx="6080125" cy="1153160"/>
            <a:chOff x="2503" y="1763"/>
            <a:chExt cx="9575" cy="1816"/>
          </a:xfrm>
        </p:grpSpPr>
        <p:sp>
          <p:nvSpPr>
            <p:cNvPr id="17" name="矩形 16"/>
            <p:cNvSpPr/>
            <p:nvPr/>
          </p:nvSpPr>
          <p:spPr>
            <a:xfrm>
              <a:off x="4034" y="2212"/>
              <a:ext cx="8044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 样子惹人喜爱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flipH="1">
              <a:off x="2503" y="1763"/>
              <a:ext cx="2581" cy="18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00735" y="4942840"/>
            <a:ext cx="758380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你留心过身边的小鸟吗？你聆听过它们的叫声吗？你知道小鸟也有家吗？让我们跟着列宁，去听一个和灰雀有关的故事吧！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65960" y="1002665"/>
            <a:ext cx="5253355" cy="3940175"/>
          </a:xfrm>
          <a:prstGeom prst="roundRect">
            <a:avLst/>
          </a:prstGeom>
          <a:effectLst>
            <a:glow>
              <a:schemeClr val="accent1">
                <a:satMod val="175000"/>
                <a:alpha val="36000"/>
              </a:schemeClr>
            </a:glow>
            <a:reflection stA="22000" endPos="32000" dist="177800" dir="5400000" sy="-100000" algn="bl" rotWithShape="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3000" y="3018155"/>
            <a:ext cx="7325360" cy="2159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列宁每次走到白桦树下，都要停下来，仰望这三只欢快的灰雀，还经常给它们带来面包渣和谷粒。</a:t>
            </a:r>
          </a:p>
        </p:txBody>
      </p:sp>
      <p:sp>
        <p:nvSpPr>
          <p:cNvPr id="23" name="矩形 22"/>
          <p:cNvSpPr/>
          <p:nvPr/>
        </p:nvSpPr>
        <p:spPr>
          <a:xfrm>
            <a:off x="2815610" y="3176902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0355" y="3176902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8350" y="3845557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42440" y="1341755"/>
            <a:ext cx="6080125" cy="1153160"/>
            <a:chOff x="2503" y="1763"/>
            <a:chExt cx="9575" cy="1816"/>
          </a:xfrm>
        </p:grpSpPr>
        <p:sp>
          <p:nvSpPr>
            <p:cNvPr id="2" name="矩形 1"/>
            <p:cNvSpPr/>
            <p:nvPr/>
          </p:nvSpPr>
          <p:spPr>
            <a:xfrm>
              <a:off x="4034" y="2212"/>
              <a:ext cx="8044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 行动流露喜爱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flipH="1">
              <a:off x="2503" y="1763"/>
              <a:ext cx="2581" cy="18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690" y="2447290"/>
            <a:ext cx="5161915" cy="3537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一天，列宁又来到公园，走到白桦树下，发现那只胸脯深红的灰雀不见了。他在周围的树林中找遍了，也没有找到。</a:t>
            </a:r>
          </a:p>
        </p:txBody>
      </p:sp>
      <p:sp>
        <p:nvSpPr>
          <p:cNvPr id="4" name="矩形 3"/>
          <p:cNvSpPr/>
          <p:nvPr/>
        </p:nvSpPr>
        <p:spPr>
          <a:xfrm>
            <a:off x="2602250" y="4654547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48180" y="1087120"/>
            <a:ext cx="6080125" cy="1153160"/>
            <a:chOff x="2503" y="1763"/>
            <a:chExt cx="9575" cy="1816"/>
          </a:xfrm>
        </p:grpSpPr>
        <p:sp>
          <p:nvSpPr>
            <p:cNvPr id="2" name="矩形 1"/>
            <p:cNvSpPr/>
            <p:nvPr/>
          </p:nvSpPr>
          <p:spPr>
            <a:xfrm>
              <a:off x="4034" y="2212"/>
              <a:ext cx="8044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 细心观察显示喜爱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flipH="1">
              <a:off x="2503" y="1763"/>
              <a:ext cx="2581" cy="1816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06720" y="2413000"/>
            <a:ext cx="2967355" cy="3952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02250" y="3964302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602078" y="1929039"/>
            <a:ext cx="7498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你从列宁和男孩之间的对话体会到什么？</a:t>
            </a: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8250" y="2670175"/>
            <a:ext cx="2889885" cy="394779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3000" y="2414270"/>
            <a:ext cx="67995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“孩子，你看见过一只深红色胸脯的灰雀吗？”</a:t>
            </a: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8530" y="4236720"/>
            <a:ext cx="1010285" cy="1381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55825" y="4356735"/>
            <a:ext cx="5872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男孩说：“没……我没看见。”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4316730" y="4396105"/>
            <a:ext cx="314960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4218305" y="1029970"/>
            <a:ext cx="3346450" cy="116395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语言描写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31410" y="5445125"/>
            <a:ext cx="3011170" cy="1182370"/>
            <a:chOff x="7766" y="8575"/>
            <a:chExt cx="4742" cy="1862"/>
          </a:xfrm>
        </p:grpSpPr>
        <p:sp>
          <p:nvSpPr>
            <p:cNvPr id="9" name="云形标注 8"/>
            <p:cNvSpPr/>
            <p:nvPr/>
          </p:nvSpPr>
          <p:spPr>
            <a:xfrm>
              <a:off x="7766" y="8575"/>
              <a:ext cx="4742" cy="1862"/>
            </a:xfrm>
            <a:prstGeom prst="cloudCallout">
              <a:avLst>
                <a:gd name="adj1" fmla="val -21425"/>
                <a:gd name="adj2" fmla="val -8381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90" y="8756"/>
              <a:ext cx="2968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/>
                <a:t>    </a:t>
              </a:r>
              <a:r>
                <a:rPr lang="zh-CN" altLang="en-US" sz="2800"/>
                <a:t>为什么吞吞吐吐？</a:t>
              </a: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530" y="2677160"/>
            <a:ext cx="67995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列宁说：“一定是飞走了或者是冻死了。天气严寒，它怕冷。”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3843020" y="2677160"/>
            <a:ext cx="95948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4218305" y="1743710"/>
            <a:ext cx="2209165" cy="68834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猜测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43000" y="4365625"/>
            <a:ext cx="4577715" cy="1790065"/>
            <a:chOff x="1800" y="6875"/>
            <a:chExt cx="7209" cy="281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0" y="7520"/>
              <a:ext cx="1591" cy="2175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4267" y="6875"/>
              <a:ext cx="4743" cy="1862"/>
              <a:chOff x="7766" y="8575"/>
              <a:chExt cx="4743" cy="1862"/>
            </a:xfrm>
          </p:grpSpPr>
          <p:sp>
            <p:nvSpPr>
              <p:cNvPr id="5" name="云形标注 4"/>
              <p:cNvSpPr/>
              <p:nvPr/>
            </p:nvSpPr>
            <p:spPr>
              <a:xfrm>
                <a:off x="7766" y="8575"/>
                <a:ext cx="4742" cy="1862"/>
              </a:xfrm>
              <a:prstGeom prst="cloudCallout">
                <a:avLst>
                  <a:gd name="adj1" fmla="val -66786"/>
                  <a:gd name="adj2" fmla="val 11493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8790" y="8756"/>
                <a:ext cx="3719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   </a:t>
                </a:r>
                <a:r>
                  <a:rPr lang="zh-CN" altLang="en-US" sz="2800">
                    <a:latin typeface="楷体" panose="02010609060101010101" pitchFamily="49" charset="-122"/>
                    <a:ea typeface="楷体" panose="02010609060101010101" pitchFamily="49" charset="-122"/>
                  </a:rPr>
                  <a:t>不，不是这样的</a:t>
                </a:r>
                <a:r>
                  <a:rPr lang="en-US" altLang="zh-CN" sz="280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5340" y="2390775"/>
            <a:ext cx="77450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列宁自言自语地说：“多好的灰雀呀，可惜再也飞不回来了。”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2557145" y="2390775"/>
            <a:ext cx="166179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38250" y="4298950"/>
            <a:ext cx="1010285" cy="1381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51735" y="4298950"/>
            <a:ext cx="61087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</a:rPr>
              <a:t>  “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会飞回来的，一定会飞回来的。它还活着。</a:t>
            </a: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2" name="矩形 1"/>
          <p:cNvSpPr/>
          <p:nvPr/>
        </p:nvSpPr>
        <p:spPr>
          <a:xfrm>
            <a:off x="814705" y="2894965"/>
            <a:ext cx="89662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云形标注 8"/>
          <p:cNvSpPr/>
          <p:nvPr/>
        </p:nvSpPr>
        <p:spPr>
          <a:xfrm>
            <a:off x="4329430" y="1002030"/>
            <a:ext cx="3011170" cy="1182370"/>
          </a:xfrm>
          <a:prstGeom prst="cloudCallout">
            <a:avLst>
              <a:gd name="adj1" fmla="val -50948"/>
              <a:gd name="adj2" fmla="val 5177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是在自言自语吗？</a:t>
            </a:r>
          </a:p>
        </p:txBody>
      </p:sp>
      <p:sp>
        <p:nvSpPr>
          <p:cNvPr id="10" name="矩形 9"/>
          <p:cNvSpPr/>
          <p:nvPr/>
        </p:nvSpPr>
        <p:spPr>
          <a:xfrm>
            <a:off x="5604510" y="4298950"/>
            <a:ext cx="95948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云形 12"/>
          <p:cNvSpPr/>
          <p:nvPr/>
        </p:nvSpPr>
        <p:spPr>
          <a:xfrm>
            <a:off x="5604510" y="4991735"/>
            <a:ext cx="2209165" cy="68834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确定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animBg="1"/>
      <p:bldP spid="10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3935" y="1473200"/>
            <a:ext cx="774509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列宁问：“会飞回来？”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“一定会飞回来！”男孩肯定地说。</a:t>
            </a:r>
          </a:p>
        </p:txBody>
      </p:sp>
      <p:sp>
        <p:nvSpPr>
          <p:cNvPr id="2" name="矩形 1"/>
          <p:cNvSpPr/>
          <p:nvPr/>
        </p:nvSpPr>
        <p:spPr>
          <a:xfrm>
            <a:off x="2120900" y="2279650"/>
            <a:ext cx="89662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云形 12"/>
          <p:cNvSpPr/>
          <p:nvPr/>
        </p:nvSpPr>
        <p:spPr>
          <a:xfrm>
            <a:off x="1003935" y="3084830"/>
            <a:ext cx="2670175" cy="68834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十分肯定</a:t>
            </a:r>
          </a:p>
        </p:txBody>
      </p:sp>
      <p:grpSp>
        <p:nvGrpSpPr>
          <p:cNvPr id="12" name="组合 11"/>
          <p:cNvGrpSpPr/>
          <p:nvPr/>
        </p:nvGrpSpPr>
        <p:grpSpPr>
          <a:xfrm flipH="1">
            <a:off x="3996055" y="4143375"/>
            <a:ext cx="4592320" cy="2152015"/>
            <a:chOff x="1800" y="6875"/>
            <a:chExt cx="7209" cy="281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0" y="7520"/>
              <a:ext cx="1591" cy="2175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4267" y="6875"/>
              <a:ext cx="4743" cy="1862"/>
              <a:chOff x="7766" y="8575"/>
              <a:chExt cx="4743" cy="1862"/>
            </a:xfrm>
          </p:grpSpPr>
          <p:sp>
            <p:nvSpPr>
              <p:cNvPr id="6" name="云形标注 5"/>
              <p:cNvSpPr/>
              <p:nvPr/>
            </p:nvSpPr>
            <p:spPr>
              <a:xfrm>
                <a:off x="7766" y="8575"/>
                <a:ext cx="4742" cy="1862"/>
              </a:xfrm>
              <a:prstGeom prst="cloudCallout">
                <a:avLst>
                  <a:gd name="adj1" fmla="val -66786"/>
                  <a:gd name="adj2" fmla="val 11493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790" y="8756"/>
                <a:ext cx="3719" cy="1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  </a:t>
                </a:r>
                <a:r>
                  <a:rPr lang="en-US" altLang="zh-CN" sz="2400"/>
                  <a:t> </a:t>
                </a:r>
                <a:r>
                  <a:rPr lang="zh-CN" altLang="en-US" sz="2400"/>
                  <a:t>我会把它放了的</a:t>
                </a:r>
                <a:r>
                  <a:rPr lang="en-US" altLang="zh-CN" sz="2400"/>
                  <a:t>……</a:t>
                </a:r>
                <a:endParaRPr lang="en-US" altLang="zh-CN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44523" y="1929039"/>
            <a:ext cx="7904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为什么列宁不直接问小男孩灰雀的下落呢？</a:t>
            </a: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35530" y="2626995"/>
            <a:ext cx="4472940" cy="335788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8815" y="1695450"/>
            <a:ext cx="1174115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列宁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64555" y="1695450"/>
            <a:ext cx="1174115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男孩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34210" y="2869565"/>
            <a:ext cx="1188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怕冷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38470" y="2869565"/>
            <a:ext cx="2284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吞吞吐吐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70355" y="3925570"/>
            <a:ext cx="2425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死了，可惜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22925" y="3925570"/>
            <a:ext cx="1858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它还活着</a:t>
            </a: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3262630" y="3140710"/>
            <a:ext cx="1885315" cy="27305"/>
          </a:xfrm>
          <a:prstGeom prst="straightConnector1">
            <a:avLst/>
          </a:prstGeom>
          <a:ln w="28575" cap="rnd" cmpd="sng">
            <a:solidFill>
              <a:schemeClr val="accent1">
                <a:shade val="50000"/>
              </a:schemeClr>
            </a:soli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3996055" y="4220845"/>
            <a:ext cx="1368425" cy="10160"/>
          </a:xfrm>
          <a:prstGeom prst="straightConnector1">
            <a:avLst/>
          </a:prstGeom>
          <a:ln w="28575" cap="rnd" cmpd="sng">
            <a:solidFill>
              <a:schemeClr val="accent1">
                <a:shade val="50000"/>
              </a:schemeClr>
            </a:soli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" name="左大括号 10"/>
          <p:cNvSpPr/>
          <p:nvPr/>
        </p:nvSpPr>
        <p:spPr>
          <a:xfrm rot="16200000">
            <a:off x="4373880" y="2583180"/>
            <a:ext cx="351155" cy="4922520"/>
          </a:xfrm>
          <a:prstGeom prst="leftBrace">
            <a:avLst>
              <a:gd name="adj1" fmla="val 8333"/>
              <a:gd name="adj2" fmla="val 49683"/>
            </a:avLst>
          </a:prstGeom>
          <a:ln w="28575" cap="rnd" cmpd="sng">
            <a:solidFill>
              <a:schemeClr val="accent1">
                <a:shade val="50000"/>
              </a:schemeClr>
            </a:soli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46475" y="5572760"/>
            <a:ext cx="1817370" cy="5835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循循善诱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84625" y="3403600"/>
            <a:ext cx="1174115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感染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370445" y="3956050"/>
            <a:ext cx="1680210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认识错误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/>
      <p:bldP spid="4" grpId="0"/>
      <p:bldP spid="5" grpId="0"/>
      <p:bldP spid="6" grpId="0"/>
      <p:bldP spid="11" grpId="0" animBg="1"/>
      <p:bldP spid="13" grpId="0" animBg="1"/>
      <p:bldP spid="14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432533" y="1908084"/>
            <a:ext cx="627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灰雀回来了吗？列宁是怎么说的？</a:t>
            </a: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61565" y="2987040"/>
            <a:ext cx="4632325" cy="330898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580" y="1641475"/>
            <a:ext cx="45720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羽色多样，鸣声悦耳，喜欢群栖在河谷、溪流、树林中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，也可以笼养观赏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喜欢吃烨树、榆树、柳树的嫩叶和种子。   </a:t>
            </a: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    本文中说的灰雀是红腹灰雀。在我国东北小兴安岭、乌苏里江一带和辽宁、河北等部分地区都能见到。</a:t>
            </a:r>
          </a:p>
          <a:p>
            <a:r>
              <a:rPr lang="zh-CN" altLang="en-US" sz="2800"/>
              <a:t>　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52340" y="2377440"/>
            <a:ext cx="4140835" cy="2555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95805" y="1057910"/>
            <a:ext cx="1226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灰雀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44550" y="1929130"/>
            <a:ext cx="7402195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第二天，列宁来到白桦树下，果然又看到那只灰雀欢蹦乱跳地在枝头歌唱。那个男孩站在白桦树旁，低着头。</a:t>
            </a: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4635" y="3176905"/>
            <a:ext cx="125222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4525" y="2023745"/>
            <a:ext cx="103441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云形 12"/>
          <p:cNvSpPr/>
          <p:nvPr/>
        </p:nvSpPr>
        <p:spPr>
          <a:xfrm>
            <a:off x="5545455" y="764540"/>
            <a:ext cx="2235835" cy="118300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表示意料之中</a:t>
            </a:r>
          </a:p>
        </p:txBody>
      </p:sp>
      <p:sp>
        <p:nvSpPr>
          <p:cNvPr id="5" name="云形 4"/>
          <p:cNvSpPr/>
          <p:nvPr/>
        </p:nvSpPr>
        <p:spPr>
          <a:xfrm>
            <a:off x="6653530" y="3470910"/>
            <a:ext cx="1716405" cy="113284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292225" y="4204970"/>
            <a:ext cx="4767580" cy="2204720"/>
            <a:chOff x="1800" y="6875"/>
            <a:chExt cx="7209" cy="281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0" y="7520"/>
              <a:ext cx="1591" cy="2175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4267" y="6875"/>
              <a:ext cx="4743" cy="1862"/>
              <a:chOff x="7766" y="8575"/>
              <a:chExt cx="4743" cy="1862"/>
            </a:xfrm>
          </p:grpSpPr>
          <p:sp>
            <p:nvSpPr>
              <p:cNvPr id="8" name="云形标注 7"/>
              <p:cNvSpPr/>
              <p:nvPr/>
            </p:nvSpPr>
            <p:spPr>
              <a:xfrm>
                <a:off x="7766" y="8575"/>
                <a:ext cx="4742" cy="1862"/>
              </a:xfrm>
              <a:prstGeom prst="cloudCallout">
                <a:avLst>
                  <a:gd name="adj1" fmla="val -66786"/>
                  <a:gd name="adj2" fmla="val 11493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790" y="8756"/>
                <a:ext cx="3719" cy="1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/>
                  <a:t>  </a:t>
                </a:r>
                <a:r>
                  <a:rPr lang="en-US" altLang="zh-CN" sz="2400"/>
                  <a:t> </a:t>
                </a:r>
                <a:r>
                  <a:rPr lang="zh-CN" altLang="en-US" sz="2400"/>
                  <a:t>我昨天不该把它抓走。</a:t>
                </a: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 bldLvl="0" animBg="1"/>
      <p:bldP spid="4" grpId="0" bldLvl="0" animBg="1"/>
      <p:bldP spid="13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5340" y="2390775"/>
            <a:ext cx="77450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列宁看看男孩，又看看灰雀，微笑着说：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你好！灰雀，昨天你到哪儿去了？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4" name="矩形 3"/>
          <p:cNvSpPr/>
          <p:nvPr/>
        </p:nvSpPr>
        <p:spPr>
          <a:xfrm>
            <a:off x="7040880" y="2390775"/>
            <a:ext cx="77279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120900" y="2894965"/>
            <a:ext cx="89662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云形标注 8"/>
          <p:cNvSpPr/>
          <p:nvPr/>
        </p:nvSpPr>
        <p:spPr>
          <a:xfrm>
            <a:off x="5549265" y="4178935"/>
            <a:ext cx="3011170" cy="1182370"/>
          </a:xfrm>
          <a:prstGeom prst="cloudCallout">
            <a:avLst>
              <a:gd name="adj1" fmla="val -21425"/>
              <a:gd name="adj2" fmla="val -9001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列宁为什么这么说呢？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28800" y="4178935"/>
            <a:ext cx="195072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喜爱喜鹊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28800" y="5042535"/>
            <a:ext cx="195072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爱护孩子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94385" y="2208530"/>
            <a:ext cx="7554595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当然，灰雀没有告诉列宁昨天它去哪儿了。列宁也没再问那个男孩，因为他已经知道，男孩是诚实的。</a:t>
            </a: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3" name="矩形 2"/>
          <p:cNvSpPr/>
          <p:nvPr/>
        </p:nvSpPr>
        <p:spPr>
          <a:xfrm>
            <a:off x="3727450" y="3486785"/>
            <a:ext cx="89662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3996055" y="4220845"/>
            <a:ext cx="360045" cy="504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04795" y="4921250"/>
            <a:ext cx="3175000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/>
              <a:t>“一定会飞回来！”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 bldLvl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70660" y="2098675"/>
            <a:ext cx="74231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语言描写是指人物的独白和对话。本课中，通过对列宁和男孩对话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描写，表现了列宁对孩子的尊重和男孩的天真可爱。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75656" y="4800054"/>
            <a:ext cx="715168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通过描写人物的语言，可以形象地表现人物的性格特点，让故事更生动有趣。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8810" y="479976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143000" y="2895600"/>
            <a:ext cx="104521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6710680" y="4561840"/>
            <a:ext cx="113093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男孩</a:t>
            </a: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3642360" y="5391785"/>
            <a:ext cx="1758315" cy="7372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知错就改</a:t>
            </a: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763645" y="971550"/>
            <a:ext cx="125920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灰雀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385820" y="1801495"/>
            <a:ext cx="2014855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（惹人喜爱）</a:t>
            </a: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1868805" y="2708910"/>
            <a:ext cx="1263015" cy="2026285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75055" y="4561840"/>
            <a:ext cx="118173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列宁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2713990" y="4735195"/>
            <a:ext cx="3714750" cy="27305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 flipV="1">
            <a:off x="2576830" y="5250180"/>
            <a:ext cx="3632835" cy="12065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 flipV="1">
            <a:off x="5631180" y="2646680"/>
            <a:ext cx="1367790" cy="2088515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941445" y="3824605"/>
            <a:ext cx="904240" cy="7372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教育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209665" y="2708910"/>
            <a:ext cx="104521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792470" y="3413760"/>
            <a:ext cx="104521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863715" y="5391785"/>
            <a:ext cx="825500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诚实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6" grpId="0"/>
      <p:bldP spid="48" grpId="0" bldLvl="0" animBg="1"/>
      <p:bldP spid="2" grpId="0"/>
      <p:bldP spid="3" grpId="0" bldLvl="0" animBg="1"/>
      <p:bldP spid="5" grpId="0"/>
      <p:bldP spid="9" grpId="0" bldLvl="0" animBg="1"/>
      <p:bldP spid="10" grpId="0"/>
      <p:bldP spid="11" grpId="0"/>
      <p:bldP spid="1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1775" y="2890520"/>
            <a:ext cx="61404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       </a:t>
            </a:r>
            <a:r>
              <a:rPr lang="zh-CN" altLang="en-US" sz="3200"/>
              <a:t>《世界保护益鸟公约》规定每年的4月1日为“国际爱鸟日”。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80745" y="1254125"/>
            <a:ext cx="6080125" cy="1361440"/>
            <a:chOff x="2503" y="1763"/>
            <a:chExt cx="9575" cy="2144"/>
          </a:xfrm>
        </p:grpSpPr>
        <p:sp>
          <p:nvSpPr>
            <p:cNvPr id="3" name="矩形 2"/>
            <p:cNvSpPr/>
            <p:nvPr/>
          </p:nvSpPr>
          <p:spPr>
            <a:xfrm>
              <a:off x="4034" y="2212"/>
              <a:ext cx="8044" cy="1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200" b="1" dirty="0">
                  <a:latin typeface="宋体" panose="02010600030101010101" pitchFamily="2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国际爱鸟日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flipH="1">
              <a:off x="2503" y="1763"/>
              <a:ext cx="2581" cy="18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1040" y="2158365"/>
            <a:ext cx="3407410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谁道群生性命微，一般骨肉一般皮。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劝君莫打枝头鸟，子在巢中望母归。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69110" y="1326515"/>
            <a:ext cx="828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69765" y="2009140"/>
            <a:ext cx="4423410" cy="294894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12040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选词填空。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90066" y="1476529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</a:p>
        </p:txBody>
      </p:sp>
      <p:sp>
        <p:nvSpPr>
          <p:cNvPr id="38" name="矩形 37"/>
          <p:cNvSpPr/>
          <p:nvPr/>
        </p:nvSpPr>
        <p:spPr>
          <a:xfrm>
            <a:off x="414020" y="2206625"/>
            <a:ext cx="8478520" cy="2159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）妈妈让我带伞，今天（    ）下雨了。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）早晨还是晴天，现在（    ）下雨了。</a:t>
            </a:r>
          </a:p>
          <a:p>
            <a:pPr>
              <a:lnSpc>
                <a:spcPct val="14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）早晨就在下雨，现在（    ）在下。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067944" y="1476073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居然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77625" y="233340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477232" y="2994912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居然</a:t>
            </a: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8"/>
          <p:cNvSpPr txBox="1"/>
          <p:nvPr/>
        </p:nvSpPr>
        <p:spPr>
          <a:xfrm>
            <a:off x="5477644" y="1476073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</a:t>
            </a:r>
          </a:p>
        </p:txBody>
      </p:sp>
      <p:sp>
        <p:nvSpPr>
          <p:cNvPr id="3" name="TextBox 40"/>
          <p:cNvSpPr txBox="1"/>
          <p:nvPr/>
        </p:nvSpPr>
        <p:spPr>
          <a:xfrm>
            <a:off x="5477232" y="3720717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36" grpId="0"/>
      <p:bldP spid="38" grpId="0"/>
      <p:bldP spid="39" grpId="0"/>
      <p:bldP spid="40" grpId="0"/>
      <p:bldP spid="41" grpId="0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971614" y="1476708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你觉得列宁是个什么样的人？</a:t>
            </a:r>
          </a:p>
        </p:txBody>
      </p:sp>
      <p:sp>
        <p:nvSpPr>
          <p:cNvPr id="19" name="矩形 18"/>
          <p:cNvSpPr/>
          <p:nvPr/>
        </p:nvSpPr>
        <p:spPr>
          <a:xfrm>
            <a:off x="971600" y="2196153"/>
            <a:ext cx="7904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列宁是一位爱动物，也懂得爱护孩子的人。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6691003" y="476536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2979" y="4918719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971614" y="3000708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男孩是个什么样的人呢？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988745" y="3755078"/>
            <a:ext cx="546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天真、可爱、知错就改、诚实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" grpId="0" build="p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384921" y="1912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观察一下身边的小鸟的样子，用几句话写下来。</a:t>
            </a:r>
          </a:p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写三条和保护鸟类有关的标语。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486473" y="389304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lì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粒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雀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21141" y="1628655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jiāo</a:t>
            </a: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郊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982642" y="1624441"/>
            <a:ext cx="1198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yǎn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养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7070090" y="1694815"/>
            <a:ext cx="1358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fěn</a:t>
            </a: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粉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211083" y="39060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nán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男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110883" y="3878200"/>
            <a:ext cx="954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huò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002269" y="38610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zhě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28" y="1628800"/>
            <a:ext cx="121444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què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63" grpId="0"/>
      <p:bldP spid="68" grpId="0"/>
      <p:bldP spid="69" grpId="0"/>
      <p:bldP spid="74" grpId="0"/>
      <p:bldP spid="75" grpId="0"/>
      <p:bldP spid="80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42877" y="243398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冻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37650" y="1636346"/>
            <a:ext cx="690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xī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2974349" y="243534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惜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103015" y="1655082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kěn</a:t>
            </a: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8834" y="2394071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肯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700795" y="1691912"/>
            <a:ext cx="1452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chén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84266" y="2435673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59080" y="1628730"/>
            <a:ext cx="121444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dòn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55" grpId="0"/>
      <p:bldP spid="56" grpId="0"/>
      <p:bldP spid="61" grpId="0"/>
      <p:bldP spid="6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7461885" y="4827270"/>
            <a:ext cx="814070" cy="1377950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985" y="5176520"/>
            <a:ext cx="1145540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16560" y="2093595"/>
            <a:ext cx="86010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或：不要丢了右部的一撇。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冻：右半部分是“冫”，不要写成“氵”。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组词：列宁  宁静  不得安宁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99568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nín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胸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组词：胸脯  胸口  挺胸抬头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28615" y="3279257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xiōn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脯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组词：胸脯  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93825" y="4507865"/>
            <a:ext cx="1125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pú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惹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惹事  招惹  惹人喜爱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rě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仰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仰望  敬仰  人仰马翻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5300" y="328687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yǎnɡ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459910" y="501326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渣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煤渣  豆渣  沉渣泛起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zhā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01040" y="2357755"/>
            <a:ext cx="7056755" cy="295910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205275" y="323032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30" y="3168015"/>
            <a:ext cx="50628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组词：或者  间或   不可或缺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48935" y="265441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huò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3545" y="438080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9350" y="4380865"/>
            <a:ext cx="52489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组词：或者  记者   来者不善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268490" y="389147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zhě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1302</Words>
  <Application>Microsoft Office PowerPoint</Application>
  <PresentationFormat>全屏显示(4:3)</PresentationFormat>
  <Paragraphs>251</Paragraphs>
  <Slides>40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1109</cp:revision>
  <dcterms:created xsi:type="dcterms:W3CDTF">2017-05-17T10:13:00Z</dcterms:created>
  <dcterms:modified xsi:type="dcterms:W3CDTF">2018-10-28T05:32:41Z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