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148" r:id="rId3"/>
    <p:sldId id="1256" r:id="rId5"/>
    <p:sldId id="1005" r:id="rId6"/>
    <p:sldId id="462" r:id="rId7"/>
    <p:sldId id="1242" r:id="rId8"/>
    <p:sldId id="1258" r:id="rId9"/>
    <p:sldId id="1243" r:id="rId10"/>
    <p:sldId id="1172" r:id="rId11"/>
    <p:sldId id="1259" r:id="rId12"/>
    <p:sldId id="1244" r:id="rId13"/>
    <p:sldId id="1246" r:id="rId14"/>
    <p:sldId id="1247" r:id="rId15"/>
    <p:sldId id="1248" r:id="rId16"/>
    <p:sldId id="1249" r:id="rId17"/>
    <p:sldId id="1250" r:id="rId18"/>
    <p:sldId id="1206" r:id="rId19"/>
    <p:sldId id="1207" r:id="rId20"/>
    <p:sldId id="1225" r:id="rId21"/>
    <p:sldId id="1226" r:id="rId22"/>
    <p:sldId id="1227" r:id="rId23"/>
    <p:sldId id="1228" r:id="rId24"/>
    <p:sldId id="1257" r:id="rId25"/>
    <p:sldId id="1229" r:id="rId26"/>
    <p:sldId id="1007" r:id="rId27"/>
    <p:sldId id="1235" r:id="rId28"/>
    <p:sldId id="1236" r:id="rId29"/>
    <p:sldId id="1237" r:id="rId30"/>
  </p:sldIdLst>
  <p:sldSz cx="9144000" cy="5143500" type="screen16x9"/>
  <p:notesSz cx="6858000" cy="9144000"/>
  <p:embeddedFontLst>
    <p:embeddedFont>
      <p:font typeface="微软雅黑" panose="020B0503020204020204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黑体" panose="02010609060101010101" pitchFamily="49" charset="-122"/>
      <p:regular r:id="rId39"/>
    </p:embeddedFont>
    <p:embeddedFont>
      <p:font typeface="楷体" panose="02010609060101010101" pitchFamily="49" charset="-122"/>
      <p:regular r:id="rId40"/>
    </p:embeddedFont>
    <p:embeddedFont>
      <p:font typeface="幼圆" panose="02010509060101010101" pitchFamily="49" charset="-122"/>
      <p:regular r:id="rId4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33"/>
    <a:srgbClr val="FFCC00"/>
    <a:srgbClr val="FFFFCC"/>
    <a:srgbClr val="FFFF99"/>
    <a:srgbClr val="FFCC99"/>
    <a:srgbClr val="FFCC66"/>
    <a:srgbClr val="7EB2E4"/>
    <a:srgbClr val="FFFFFF"/>
    <a:srgbClr val="005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05" autoAdjust="0"/>
    <p:restoredTop sz="99221" autoAdjust="0"/>
  </p:normalViewPr>
  <p:slideViewPr>
    <p:cSldViewPr>
      <p:cViewPr>
        <p:scale>
          <a:sx n="80" d="100"/>
          <a:sy n="80" d="100"/>
        </p:scale>
        <p:origin x="-1320" y="-726"/>
      </p:cViewPr>
      <p:guideLst>
        <p:guide orient="horz" pos="12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543050" indent="-17145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858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287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3716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>
            <a:lvl1pPr marL="1714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>
              <a:lnSpc>
                <a:spcPct val="130000"/>
              </a:lnSpc>
              <a:buFont typeface="Wingdings" panose="05000000000000000000" pitchFamily="2" charset="2"/>
              <a:buChar char="l"/>
              <a:defRPr sz="12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lnSpc>
                <a:spcPct val="13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8448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tags" Target="../tags/tag62.xml"/><Relationship Id="rId42" Type="http://schemas.openxmlformats.org/officeDocument/2006/relationships/tags" Target="../tags/tag61.xml"/><Relationship Id="rId41" Type="http://schemas.openxmlformats.org/officeDocument/2006/relationships/tags" Target="../tags/tag60.xml"/><Relationship Id="rId40" Type="http://schemas.openxmlformats.org/officeDocument/2006/relationships/tags" Target="../tags/tag59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58.xml"/><Relationship Id="rId38" Type="http://schemas.openxmlformats.org/officeDocument/2006/relationships/tags" Target="../tags/tag57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8"/>
            </p:custDataLst>
          </p:nvPr>
        </p:nvSpPr>
        <p:spPr>
          <a:xfrm>
            <a:off x="456300" y="456300"/>
            <a:ext cx="8226900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9"/>
            </p:custDataLst>
          </p:nvPr>
        </p:nvSpPr>
        <p:spPr>
          <a:xfrm>
            <a:off x="456300" y="1136700"/>
            <a:ext cx="8226900" cy="355266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0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1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2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4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4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6.xml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1.png"/><Relationship Id="rId5" Type="http://schemas.openxmlformats.org/officeDocument/2006/relationships/slide" Target="slide25.xml"/><Relationship Id="rId4" Type="http://schemas.openxmlformats.org/officeDocument/2006/relationships/image" Target="../media/image9.png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3.xml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35.png"/><Relationship Id="rId6" Type="http://schemas.microsoft.com/office/2007/relationships/hdphoto" Target="../media/image34.wdp"/><Relationship Id="rId5" Type="http://schemas.openxmlformats.org/officeDocument/2006/relationships/image" Target="../media/image33.png"/><Relationship Id="rId4" Type="http://schemas.microsoft.com/office/2007/relationships/hdphoto" Target="../media/image32.wdp"/><Relationship Id="rId3" Type="http://schemas.openxmlformats.org/officeDocument/2006/relationships/image" Target="../media/image31.png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31.xml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32.xml"/><Relationship Id="rId5" Type="http://schemas.microsoft.com/office/2007/relationships/hdphoto" Target="../media/image45.wdp"/><Relationship Id="rId4" Type="http://schemas.openxmlformats.org/officeDocument/2006/relationships/image" Target="../media/image44.png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5.xml"/><Relationship Id="rId4" Type="http://schemas.openxmlformats.org/officeDocument/2006/relationships/image" Target="../media/image52.png"/><Relationship Id="rId3" Type="http://schemas.microsoft.com/office/2007/relationships/hdphoto" Target="../media/image51.wdp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18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115616" y="4026382"/>
            <a:ext cx="703113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我们每天都来学校上学，你是怎样来学校上学的呢？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0298" y="544159"/>
            <a:ext cx="441267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72" y="698972"/>
            <a:ext cx="328614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太阳当空照，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花儿对我笑。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小鸟说：“早，早，早，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你为什么背上小书包？”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786314" y="627534"/>
            <a:ext cx="35719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我去上学校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84711" y="3890406"/>
            <a:ext cx="357190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你上的是哪个学校？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7544" y="1324818"/>
            <a:ext cx="2160241" cy="1814441"/>
            <a:chOff x="2967959" y="2038373"/>
            <a:chExt cx="3203017" cy="2270434"/>
          </a:xfrm>
        </p:grpSpPr>
        <p:pic>
          <p:nvPicPr>
            <p:cNvPr id="8198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967959" y="2038373"/>
              <a:ext cx="3068917" cy="214824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3340362" y="3182317"/>
              <a:ext cx="2830614" cy="112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dirty="0" smtClean="0">
                  <a:solidFill>
                    <a:srgbClr val="FF0000"/>
                  </a:solidFill>
                  <a:effectLst>
                    <a:glow rad="1778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大门口</a:t>
              </a:r>
              <a:endPara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02800" y="267494"/>
            <a:ext cx="715357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你喜欢校园里的什么地方？为什么？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1843" y="1362327"/>
            <a:ext cx="4111628" cy="3075665"/>
            <a:chOff x="2142908" y="3087549"/>
            <a:chExt cx="5334000" cy="409634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2908" y="3087549"/>
              <a:ext cx="5334000" cy="406717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4255359" y="5984896"/>
              <a:ext cx="2380749" cy="1198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glow rad="1778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图书室</a:t>
              </a:r>
              <a:endPara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8928" y="2633336"/>
            <a:ext cx="3755644" cy="2164712"/>
            <a:chOff x="409991" y="1644189"/>
            <a:chExt cx="7236926" cy="3819745"/>
          </a:xfrm>
        </p:grpSpPr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9991" y="1644189"/>
              <a:ext cx="7236926" cy="3655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2675275" y="3875404"/>
              <a:ext cx="3340466" cy="1588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effectLst>
                    <a:glow rad="177800">
                      <a:schemeClr val="bg1"/>
                    </a:glo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操场</a:t>
              </a:r>
              <a:endParaRPr lang="zh-CN" altLang="en-US" sz="3600" b="1" dirty="0">
                <a:solidFill>
                  <a:srgbClr val="FF0000"/>
                </a:solidFill>
                <a:effectLst>
                  <a:glow rad="1778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894511" y="483518"/>
            <a:ext cx="2853951" cy="219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我喜欢校园里的操场。因为在那里我们能够锻炼身体，自由地游戏。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67544" y="3416304"/>
            <a:ext cx="5184576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我喜欢校园里的图书室。因为在那里我们能够学到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好多好多知识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2921"/>
            <a:ext cx="5715000" cy="2362200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374" y="2970658"/>
            <a:ext cx="2000564" cy="1977355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14282" y="555526"/>
            <a:ext cx="8750206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你们都知道自己是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小学的小学生，那么你们知道自己是哪个班级的小学生吗？一起来说一说吧！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131840" y="2905112"/>
            <a:ext cx="535785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我是一年级（    ）班的小学生。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17" b="100000" l="0" r="100000">
                        <a14:foregroundMark x1="52528" y1="53073" x2="52528" y2="53073"/>
                        <a14:foregroundMark x1="62360" y1="72905" x2="62360" y2="72905"/>
                        <a14:foregroundMark x1="54494" y1="62011" x2="54494" y2="62011"/>
                        <a14:foregroundMark x1="54494" y1="62011" x2="54494" y2="62011"/>
                        <a14:foregroundMark x1="51124" y1="64804" x2="51124" y2="64804"/>
                        <a14:foregroundMark x1="49438" y1="63128" x2="49438" y2="63128"/>
                        <a14:foregroundMark x1="48876" y1="62849" x2="48876" y2="62849"/>
                        <a14:foregroundMark x1="48596" y1="62011" x2="47472" y2="611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97" y="1762667"/>
            <a:ext cx="2987824" cy="300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3528" y="710315"/>
            <a:ext cx="835292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你知道吗？在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向别人介绍自己的时候，可以加上自己的学校和班级。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487548" y="2801242"/>
            <a:ext cx="640871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我是（    ）学校一年级（    ）班的（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17" b="100000" l="0" r="100000">
                        <a14:foregroundMark x1="52528" y1="53073" x2="52528" y2="53073"/>
                        <a14:foregroundMark x1="62360" y1="72905" x2="62360" y2="72905"/>
                        <a14:foregroundMark x1="54494" y1="62011" x2="54494" y2="62011"/>
                        <a14:foregroundMark x1="54494" y1="62011" x2="54494" y2="62011"/>
                        <a14:foregroundMark x1="51124" y1="64804" x2="51124" y2="64804"/>
                        <a14:foregroundMark x1="49438" y1="63128" x2="49438" y2="63128"/>
                        <a14:foregroundMark x1="48876" y1="62849" x2="48876" y2="62849"/>
                        <a14:foregroundMark x1="48596" y1="62011" x2="47472" y2="611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7560"/>
            <a:ext cx="2987824" cy="300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93646" y="411510"/>
            <a:ext cx="8236005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我们都是（    ）小学一年级（    ）班的小学生了，在班级里可以认识很多老师和同学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。大家举起小手说一说，自己都认识哪些老师吧！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可以用下面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的句式说哦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115616" y="3138522"/>
            <a:ext cx="178595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）老师，是我们的数学老师。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63888" y="3066514"/>
            <a:ext cx="178595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）老师，是我们的体育老师。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012160" y="2965094"/>
            <a:ext cx="178595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）老师，是我们的音乐老师。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93646" y="411510"/>
            <a:ext cx="8236005" cy="89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认识了我们的新老师后，我们再来认识一下旁边的同学吧！问一问你旁边的同学叫什么名字吧！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314056" y="1734418"/>
            <a:ext cx="225794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你叫什么名字？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47574" y="3219822"/>
            <a:ext cx="712879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我叫（      ），我是（  ）小学一年级（  ）班的小学生。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9116" y1="81159" x2="59116" y2="81159"/>
                        <a14:foregroundMark x1="78453" y1="80580" x2="78453" y2="80580"/>
                        <a14:foregroundMark x1="83978" y1="91884" x2="83978" y2="91884"/>
                        <a14:foregroundMark x1="51934" y1="92754" x2="51934" y2="927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433" y="1224509"/>
            <a:ext cx="862013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5534" y1="53401" x2="65534" y2="53401"/>
                        <a14:foregroundMark x1="69903" y1="54408" x2="69903" y2="54408"/>
                        <a14:foregroundMark x1="73786" y1="56171" x2="73786" y2="56171"/>
                        <a14:foregroundMark x1="70388" y1="55668" x2="70388" y2="55668"/>
                        <a14:foregroundMark x1="67476" y1="55416" x2="66505" y2="54408"/>
                        <a14:foregroundMark x1="65049" y1="54156" x2="65049" y2="54156"/>
                        <a14:foregroundMark x1="65049" y1="54156" x2="63107" y2="53652"/>
                        <a14:foregroundMark x1="63107" y1="53652" x2="63107" y2="53652"/>
                        <a14:foregroundMark x1="60680" y1="53401" x2="60680" y2="53401"/>
                        <a14:foregroundMark x1="59709" y1="53401" x2="59709" y2="53401"/>
                        <a14:foregroundMark x1="59709" y1="53401" x2="59709" y2="52393"/>
                        <a14:foregroundMark x1="63107" y1="56675" x2="63107" y2="56675"/>
                        <a14:foregroundMark x1="63107" y1="56675" x2="63107" y2="56675"/>
                        <a14:foregroundMark x1="63107" y1="56675" x2="63107" y2="56675"/>
                        <a14:foregroundMark x1="60680" y1="56675" x2="60680" y2="56675"/>
                        <a14:foregroundMark x1="69417" y1="52393" x2="69417" y2="52393"/>
                        <a14:foregroundMark x1="69903" y1="52141" x2="69903" y2="52141"/>
                        <a14:foregroundMark x1="69903" y1="52141" x2="69903" y2="52141"/>
                        <a14:foregroundMark x1="69417" y1="52141" x2="69417" y2="52141"/>
                        <a14:foregroundMark x1="33495" y1="34509" x2="33495" y2="34509"/>
                        <a14:foregroundMark x1="33495" y1="34509" x2="33495" y2="34509"/>
                        <a14:foregroundMark x1="33495" y1="34509" x2="33495" y2="34509"/>
                        <a14:foregroundMark x1="33495" y1="34509" x2="33495" y2="34509"/>
                        <a14:foregroundMark x1="33495" y1="34509" x2="33495" y2="34509"/>
                        <a14:foregroundMark x1="33495" y1="34509" x2="33495" y2="34509"/>
                        <a14:foregroundMark x1="33495" y1="34509" x2="33495" y2="34509"/>
                        <a14:foregroundMark x1="33010" y1="34509" x2="33010" y2="34509"/>
                        <a14:foregroundMark x1="50485" y1="49118" x2="50485" y2="49118"/>
                        <a14:foregroundMark x1="50485" y1="49118" x2="50485" y2="49118"/>
                        <a14:foregroundMark x1="50000" y1="45844" x2="50000" y2="45844"/>
                        <a14:foregroundMark x1="50000" y1="45844" x2="50000" y2="45844"/>
                        <a14:foregroundMark x1="50000" y1="45844" x2="50000" y2="45844"/>
                        <a14:foregroundMark x1="50000" y1="45844" x2="50000" y2="45844"/>
                        <a14:foregroundMark x1="39320" y1="38539" x2="39320" y2="38539"/>
                        <a14:foregroundMark x1="39320" y1="38539" x2="39320" y2="38539"/>
                        <a14:foregroundMark x1="35437" y1="37280" x2="35437" y2="37280"/>
                        <a14:foregroundMark x1="35437" y1="36524" x2="35437" y2="36524"/>
                        <a14:foregroundMark x1="35437" y1="36524" x2="35437" y2="36524"/>
                        <a14:foregroundMark x1="34466" y1="35264" x2="34466" y2="35264"/>
                        <a14:foregroundMark x1="32039" y1="33249" x2="32039" y2="33249"/>
                        <a14:foregroundMark x1="36893" y1="81108" x2="36893" y2="81108"/>
                        <a14:foregroundMark x1="35922" y1="77078" x2="35922" y2="77078"/>
                        <a14:foregroundMark x1="35922" y1="77078" x2="35922" y2="77078"/>
                        <a14:foregroundMark x1="35922" y1="76574" x2="35922" y2="76574"/>
                        <a14:foregroundMark x1="35922" y1="74307" x2="35922" y2="74307"/>
                        <a14:foregroundMark x1="35922" y1="74307" x2="35922" y2="74307"/>
                        <a14:foregroundMark x1="56796" y1="77582" x2="56796" y2="77582"/>
                        <a14:foregroundMark x1="56796" y1="77582" x2="56796" y2="77582"/>
                        <a14:foregroundMark x1="56796" y1="77582" x2="56796" y2="77582"/>
                        <a14:foregroundMark x1="56796" y1="81108" x2="56796" y2="81108"/>
                        <a14:foregroundMark x1="56796" y1="81108" x2="56796" y2="81108"/>
                        <a14:foregroundMark x1="58252" y1="83123" x2="58252" y2="84383"/>
                        <a14:foregroundMark x1="59709" y1="85642" x2="59709" y2="85642"/>
                        <a14:foregroundMark x1="59709" y1="85642" x2="59709" y2="86650"/>
                        <a14:foregroundMark x1="60194" y1="87406" x2="60194" y2="87406"/>
                        <a14:foregroundMark x1="60194" y1="87406" x2="60194" y2="87406"/>
                        <a14:foregroundMark x1="61650" y1="88161" x2="61650" y2="88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959" y="3435846"/>
            <a:ext cx="653692" cy="125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34941" y="267494"/>
            <a:ext cx="78488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祝贺大家成为一名光荣的小学生，接下来，我们将在学校里一起生活，一起学习，一起劳动，健康快乐地成长！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64714"/>
            <a:ext cx="3000177" cy="2457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5736"/>
            <a:ext cx="4761158" cy="2446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539552" y="1347614"/>
            <a:ext cx="8165771" cy="96141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上节课，我们一起学习了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上学歌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，让我们一起跟着音乐再唱一唱吧！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9535" y="2269648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花儿对我笑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70994" y="2269648"/>
            <a:ext cx="4125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早，早，早，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1047550" y="3629869"/>
            <a:ext cx="331236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7864" y="3633867"/>
            <a:ext cx="3765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儿童歌曲-上学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51576" y="3031786"/>
            <a:ext cx="6096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3" y="43029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4">
            <a:hlinkClick r:id="rId5" action="ppaction://hlinksldjump"/>
          </p:cNvPr>
          <p:cNvSpPr txBox="1"/>
          <p:nvPr/>
        </p:nvSpPr>
        <p:spPr>
          <a:xfrm>
            <a:off x="181449" y="444778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3764" y="857930"/>
            <a:ext cx="2237997" cy="561692"/>
            <a:chOff x="236194" y="411510"/>
            <a:chExt cx="2396697" cy="748922"/>
          </a:xfrm>
        </p:grpSpPr>
        <p:sp>
          <p:nvSpPr>
            <p:cNvPr id="12" name="文本框 14"/>
            <p:cNvSpPr txBox="1"/>
            <p:nvPr/>
          </p:nvSpPr>
          <p:spPr>
            <a:xfrm>
              <a:off x="701544" y="411510"/>
              <a:ext cx="1931347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512071"/>
              <a:ext cx="444046" cy="55235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65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899592" y="1563638"/>
            <a:ext cx="735811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天天上学不迟到。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811" y="3469326"/>
            <a:ext cx="2071702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爱学习。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381957" y="471250"/>
            <a:ext cx="8165771" cy="5493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学习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上学歌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，你觉得怎样才能当好小学生？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40417" y="3469326"/>
            <a:ext cx="2071702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爱劳动。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49" y="892450"/>
            <a:ext cx="2045419" cy="195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97516"/>
            <a:ext cx="2162790" cy="169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683" y="2873328"/>
            <a:ext cx="2395727" cy="2002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699792" y="843558"/>
            <a:ext cx="40005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我是自己一个人来上学的。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267744" y="2146448"/>
            <a:ext cx="40005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我是爸爸妈妈送我来上学的。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699792" y="3602939"/>
            <a:ext cx="400052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我是和好朋友一起来上学的。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5676" y1="18644" x2="35676" y2="18644"/>
                        <a14:foregroundMark x1="28378" y1="13277" x2="28378" y2="13277"/>
                        <a14:foregroundMark x1="30811" y1="27401" x2="30811" y2="27401"/>
                        <a14:foregroundMark x1="30811" y1="27401" x2="30811" y2="27401"/>
                        <a14:foregroundMark x1="20541" y1="31073" x2="20541" y2="31073"/>
                        <a14:foregroundMark x1="15676" y1="26836" x2="15676" y2="26836"/>
                        <a14:foregroundMark x1="29189" y1="35028" x2="29189" y2="35028"/>
                        <a14:foregroundMark x1="24054" y1="33333" x2="24054" y2="33333"/>
                        <a14:foregroundMark x1="73784" y1="74859" x2="73784" y2="74859"/>
                        <a14:foregroundMark x1="68919" y1="78249" x2="68919" y2="78249"/>
                        <a14:foregroundMark x1="59730" y1="78814" x2="59730" y2="78814"/>
                        <a14:foregroundMark x1="54865" y1="74294" x2="54865" y2="74294"/>
                        <a14:foregroundMark x1="61081" y1="73164" x2="61081" y2="73164"/>
                        <a14:foregroundMark x1="62162" y1="75424" x2="62162" y2="75424"/>
                        <a14:foregroundMark x1="68108" y1="81921" x2="68108" y2="81921"/>
                        <a14:foregroundMark x1="71622" y1="78814" x2="71622" y2="78814"/>
                        <a14:foregroundMark x1="71622" y1="78814" x2="71622" y2="7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1" y="2840506"/>
            <a:ext cx="2664296" cy="254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12176"/>
            <a:ext cx="2807966" cy="262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6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41" y="311275"/>
            <a:ext cx="11620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1520" y="1625180"/>
            <a:ext cx="385480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按时起床，不睡懒觉。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3528" y="2910924"/>
            <a:ext cx="242889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刷牙洗脸动作快，不拖拉。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438676" y="411510"/>
            <a:ext cx="8165771" cy="10295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小学生首先要做到上学不迟到，大家想一想，怎样才能不迟到呢？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593006" y="2308542"/>
            <a:ext cx="251549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上学路上不贪玩。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84332"/>
            <a:ext cx="1741910" cy="123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24" b="100000" l="0" r="100000">
                        <a14:foregroundMark x1="55652" y1="58841" x2="55652" y2="58841"/>
                        <a14:foregroundMark x1="65217" y1="57317" x2="65217" y2="57317"/>
                        <a14:foregroundMark x1="63768" y1="48171" x2="63768" y2="48171"/>
                        <a14:foregroundMark x1="63768" y1="48171" x2="63768" y2="48171"/>
                        <a14:foregroundMark x1="59130" y1="46951" x2="59130" y2="46951"/>
                        <a14:foregroundMark x1="61739" y1="41159" x2="61739" y2="41159"/>
                        <a14:foregroundMark x1="36232" y1="40549" x2="36232" y2="40549"/>
                        <a14:foregroundMark x1="39710" y1="65244" x2="39710" y2="65244"/>
                        <a14:foregroundMark x1="39710" y1="66463" x2="39710" y2="66463"/>
                        <a14:foregroundMark x1="38261" y1="58841" x2="38261" y2="58841"/>
                        <a14:foregroundMark x1="37681" y1="55183" x2="37681" y2="55183"/>
                        <a14:foregroundMark x1="36232" y1="52439" x2="36232" y2="52439"/>
                        <a14:foregroundMark x1="34783" y1="51829" x2="34783" y2="51829"/>
                        <a14:foregroundMark x1="34783" y1="51829" x2="34783" y2="51829"/>
                        <a14:foregroundMark x1="34203" y1="63110" x2="34203" y2="63110"/>
                        <a14:foregroundMark x1="33623" y1="60366" x2="36812" y2="59451"/>
                        <a14:foregroundMark x1="40870" y1="58841" x2="44348" y2="58841"/>
                        <a14:foregroundMark x1="48406" y1="58841" x2="48406" y2="58841"/>
                        <a14:foregroundMark x1="49565" y1="58841" x2="49565" y2="58841"/>
                        <a14:foregroundMark x1="52464" y1="58841" x2="52464" y2="58841"/>
                        <a14:foregroundMark x1="57681" y1="65244" x2="57681" y2="65244"/>
                        <a14:foregroundMark x1="53623" y1="66463" x2="53623" y2="66463"/>
                        <a14:foregroundMark x1="53043" y1="66463" x2="48986" y2="66463"/>
                        <a14:foregroundMark x1="48406" y1="65854" x2="47536" y2="63720"/>
                        <a14:foregroundMark x1="47536" y1="63720" x2="45507" y2="63720"/>
                        <a14:foregroundMark x1="45507" y1="63720" x2="45507" y2="63720"/>
                        <a14:foregroundMark x1="44348" y1="61585" x2="44348" y2="61585"/>
                        <a14:foregroundMark x1="43768" y1="59451" x2="43768" y2="59451"/>
                        <a14:foregroundMark x1="43768" y1="56707" x2="43768" y2="56707"/>
                        <a14:foregroundMark x1="43768" y1="55183" x2="43768" y2="51829"/>
                        <a14:foregroundMark x1="43768" y1="51829" x2="43768" y2="51829"/>
                        <a14:foregroundMark x1="43768" y1="51829" x2="43768" y2="51829"/>
                        <a14:foregroundMark x1="43768" y1="50305" x2="43768" y2="50305"/>
                        <a14:foregroundMark x1="55072" y1="52439" x2="55072" y2="52439"/>
                        <a14:foregroundMark x1="55072" y1="52439" x2="55072" y2="52439"/>
                        <a14:foregroundMark x1="56232" y1="52439" x2="56232" y2="52439"/>
                        <a14:foregroundMark x1="56232" y1="52439" x2="56232" y2="52439"/>
                        <a14:foregroundMark x1="57681" y1="52439" x2="57681" y2="52439"/>
                        <a14:foregroundMark x1="64348" y1="58232" x2="64348" y2="58232"/>
                        <a14:foregroundMark x1="64348" y1="58232" x2="64348" y2="58232"/>
                        <a14:foregroundMark x1="63188" y1="59451" x2="61159" y2="60366"/>
                        <a14:foregroundMark x1="60290" y1="60366" x2="58261" y2="60366"/>
                        <a14:foregroundMark x1="57681" y1="59451" x2="57681" y2="59451"/>
                        <a14:foregroundMark x1="57101" y1="58841" x2="57101" y2="58841"/>
                        <a14:foregroundMark x1="61159" y1="56098" x2="61159" y2="56098"/>
                        <a14:foregroundMark x1="61159" y1="56098" x2="61159" y2="56098"/>
                        <a14:foregroundMark x1="61159" y1="56098" x2="61159" y2="56098"/>
                        <a14:foregroundMark x1="63768" y1="53049" x2="63768" y2="53049"/>
                        <a14:foregroundMark x1="65217" y1="53049" x2="67246" y2="53049"/>
                        <a14:foregroundMark x1="67826" y1="51829" x2="67826" y2="51829"/>
                        <a14:foregroundMark x1="67826" y1="50915" x2="67826" y2="50915"/>
                        <a14:foregroundMark x1="49565" y1="53049" x2="49565" y2="53049"/>
                        <a14:foregroundMark x1="50435" y1="50305" x2="50435" y2="50305"/>
                        <a14:foregroundMark x1="75942" y1="73780" x2="75942" y2="73780"/>
                        <a14:foregroundMark x1="73913" y1="68598" x2="73913" y2="685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815" y="2931790"/>
            <a:ext cx="1866691" cy="177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2716" y1="88587" x2="52716" y2="88587"/>
                        <a14:foregroundMark x1="68371" y1="86957" x2="68371" y2="86957"/>
                        <a14:foregroundMark x1="69968" y1="84239" x2="69968" y2="84239"/>
                        <a14:foregroundMark x1="69968" y1="84239" x2="70927" y2="81522"/>
                        <a14:foregroundMark x1="78275" y1="77989" x2="78275" y2="77989"/>
                        <a14:foregroundMark x1="46645" y1="90489" x2="46645" y2="90489"/>
                        <a14:foregroundMark x1="36741" y1="90489" x2="36741" y2="90489"/>
                        <a14:foregroundMark x1="33546" y1="87772" x2="30990" y2="87772"/>
                        <a14:foregroundMark x1="27796" y1="85598" x2="27796" y2="85598"/>
                        <a14:foregroundMark x1="23642" y1="80707" x2="23642" y2="80707"/>
                        <a14:foregroundMark x1="23642" y1="80707" x2="23642" y2="80707"/>
                        <a14:foregroundMark x1="25240" y1="80707" x2="25240" y2="80707"/>
                        <a14:foregroundMark x1="48562" y1="89130" x2="48562" y2="89130"/>
                        <a14:foregroundMark x1="62620" y1="90489" x2="61661" y2="93478"/>
                        <a14:foregroundMark x1="60064" y1="93478" x2="60064" y2="93478"/>
                        <a14:foregroundMark x1="54952" y1="94022" x2="52716" y2="94022"/>
                        <a14:foregroundMark x1="51757" y1="94022" x2="49201" y2="94837"/>
                        <a14:foregroundMark x1="49201" y1="94837" x2="49201" y2="94837"/>
                        <a14:foregroundMark x1="48562" y1="95652" x2="48562" y2="95652"/>
                        <a14:foregroundMark x1="46006" y1="95652" x2="40256" y2="95652"/>
                        <a14:foregroundMark x1="40256" y1="95652" x2="40256" y2="95652"/>
                        <a14:foregroundMark x1="63259" y1="92120" x2="63259" y2="92120"/>
                        <a14:foregroundMark x1="78275" y1="82880" x2="78275" y2="82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310" y="2994568"/>
            <a:ext cx="1281499" cy="1506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105" y="2931790"/>
            <a:ext cx="1612342" cy="1837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08701" y="483518"/>
            <a:ext cx="8136904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同学们，刚才唱了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，知道了小学生到学校里除了不迟到，还要爱学习。你们已经学习过什么？成为小学生后，还想学习什么？</a:t>
            </a:r>
            <a:endParaRPr lang="en-US" altLang="zh-CN" sz="2400" b="1" dirty="0" smtClean="0">
              <a:solidFill>
                <a:srgbClr val="FF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923" b="100000" l="777" r="100000">
                        <a14:foregroundMark x1="82718" y1="82933" x2="82718" y2="82933"/>
                        <a14:foregroundMark x1="81942" y1="75721" x2="81942" y2="75721"/>
                        <a14:foregroundMark x1="81553" y1="75481" x2="81553" y2="75481"/>
                        <a14:foregroundMark x1="79417" y1="74038" x2="79417" y2="74038"/>
                        <a14:foregroundMark x1="77864" y1="73558" x2="77864" y2="73558"/>
                        <a14:foregroundMark x1="77864" y1="73558" x2="77864" y2="73558"/>
                        <a14:foregroundMark x1="75534" y1="75000" x2="75534" y2="75000"/>
                        <a14:foregroundMark x1="75534" y1="78125" x2="75534" y2="78125"/>
                        <a14:foregroundMark x1="75728" y1="81010" x2="75728" y2="81010"/>
                        <a14:foregroundMark x1="76505" y1="82452" x2="76505" y2="82452"/>
                        <a14:foregroundMark x1="79417" y1="84375" x2="79417" y2="84375"/>
                        <a14:foregroundMark x1="79417" y1="84375" x2="79417" y2="84375"/>
                        <a14:foregroundMark x1="79612" y1="84375" x2="79612" y2="83173"/>
                        <a14:foregroundMark x1="80583" y1="79327" x2="80583" y2="79327"/>
                        <a14:foregroundMark x1="80583" y1="78606" x2="80583" y2="78606"/>
                        <a14:foregroundMark x1="80583" y1="76202" x2="80583" y2="76202"/>
                        <a14:foregroundMark x1="80388" y1="74038" x2="80388" y2="74038"/>
                        <a14:foregroundMark x1="79417" y1="74038" x2="79417" y2="74038"/>
                        <a14:foregroundMark x1="77864" y1="79087" x2="77864" y2="79087"/>
                        <a14:foregroundMark x1="77864" y1="79087" x2="77864" y2="79087"/>
                        <a14:foregroundMark x1="77864" y1="79087" x2="77864" y2="79087"/>
                        <a14:foregroundMark x1="77864" y1="79087" x2="77864" y2="79087"/>
                        <a14:foregroundMark x1="83107" y1="78606" x2="84078" y2="78846"/>
                        <a14:foregroundMark x1="84078" y1="78846" x2="84078" y2="78846"/>
                        <a14:foregroundMark x1="84660" y1="79808" x2="84660" y2="79808"/>
                        <a14:foregroundMark x1="85243" y1="79808" x2="85243" y2="79808"/>
                        <a14:foregroundMark x1="86214" y1="77644" x2="86214" y2="77644"/>
                        <a14:foregroundMark x1="86214" y1="75721" x2="86214" y2="75721"/>
                        <a14:foregroundMark x1="86214" y1="75721" x2="86214" y2="75721"/>
                        <a14:foregroundMark x1="86214" y1="74519" x2="85825" y2="73558"/>
                        <a14:foregroundMark x1="81359" y1="68510" x2="81359" y2="68510"/>
                        <a14:foregroundMark x1="81359" y1="68510" x2="81359" y2="68510"/>
                        <a14:foregroundMark x1="83883" y1="74519" x2="83883" y2="74519"/>
                        <a14:foregroundMark x1="83883" y1="73077" x2="83883" y2="73077"/>
                        <a14:foregroundMark x1="86408" y1="72596" x2="86408" y2="72596"/>
                        <a14:foregroundMark x1="86602" y1="70433" x2="86602" y2="70433"/>
                        <a14:foregroundMark x1="86408" y1="68750" x2="86408" y2="68750"/>
                        <a14:foregroundMark x1="86408" y1="68750" x2="86408" y2="68750"/>
                        <a14:foregroundMark x1="87379" y1="80288" x2="87379" y2="80288"/>
                        <a14:foregroundMark x1="87379" y1="80288" x2="87379" y2="80288"/>
                        <a14:foregroundMark x1="87379" y1="80288" x2="87379" y2="80288"/>
                        <a14:foregroundMark x1="87379" y1="80288" x2="87379" y2="80288"/>
                        <a14:foregroundMark x1="87379" y1="81971" x2="87379" y2="81971"/>
                        <a14:foregroundMark x1="87379" y1="83413" x2="87379" y2="83413"/>
                        <a14:foregroundMark x1="86602" y1="84135" x2="84854" y2="84135"/>
                        <a14:foregroundMark x1="84854" y1="84135" x2="84854" y2="84135"/>
                        <a14:foregroundMark x1="83689" y1="83894" x2="82330" y2="83413"/>
                        <a14:foregroundMark x1="82136" y1="83413" x2="80583" y2="83413"/>
                        <a14:foregroundMark x1="78252" y1="84375" x2="78252" y2="84375"/>
                        <a14:foregroundMark x1="78252" y1="84375" x2="78252" y2="84375"/>
                        <a14:foregroundMark x1="78252" y1="84375" x2="77670" y2="85096"/>
                        <a14:foregroundMark x1="76311" y1="85577" x2="76311" y2="85577"/>
                        <a14:foregroundMark x1="75340" y1="84135" x2="75340" y2="84135"/>
                        <a14:foregroundMark x1="75728" y1="81010" x2="75728" y2="81010"/>
                        <a14:foregroundMark x1="75728" y1="79327" x2="75728" y2="79327"/>
                        <a14:foregroundMark x1="76117" y1="78846" x2="76117" y2="78846"/>
                        <a14:foregroundMark x1="76117" y1="77163" x2="76117" y2="77163"/>
                        <a14:foregroundMark x1="76117" y1="76202" x2="76117" y2="76202"/>
                        <a14:foregroundMark x1="75728" y1="73798" x2="75728" y2="73798"/>
                        <a14:foregroundMark x1="75146" y1="73558" x2="75146" y2="73558"/>
                        <a14:foregroundMark x1="75146" y1="73558" x2="75146" y2="73558"/>
                        <a14:foregroundMark x1="73010" y1="72837" x2="73010" y2="72837"/>
                        <a14:foregroundMark x1="73010" y1="72837" x2="73010" y2="72837"/>
                        <a14:foregroundMark x1="73010" y1="73798" x2="73010" y2="73798"/>
                        <a14:foregroundMark x1="72039" y1="78125" x2="72039" y2="78125"/>
                        <a14:foregroundMark x1="73204" y1="78846" x2="73204" y2="78846"/>
                        <a14:foregroundMark x1="73204" y1="78846" x2="73204" y2="78846"/>
                        <a14:foregroundMark x1="73786" y1="79087" x2="73786" y2="79087"/>
                        <a14:foregroundMark x1="73786" y1="81010" x2="73786" y2="81010"/>
                        <a14:foregroundMark x1="78641" y1="86538" x2="78641" y2="86538"/>
                        <a14:foregroundMark x1="78641" y1="86538" x2="80194" y2="87019"/>
                        <a14:foregroundMark x1="80777" y1="87019" x2="80777" y2="87019"/>
                        <a14:foregroundMark x1="81165" y1="87019" x2="81942" y2="87019"/>
                        <a14:foregroundMark x1="83301" y1="70673" x2="83301" y2="70673"/>
                        <a14:foregroundMark x1="82913" y1="69471" x2="82913" y2="69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89" y="2243863"/>
            <a:ext cx="2898410" cy="2341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0793" y1="82051" x2="40793" y2="82051"/>
                        <a14:foregroundMark x1="38462" y1="75641" x2="38462" y2="75641"/>
                        <a14:foregroundMark x1="53147" y1="73077" x2="53147" y2="73077"/>
                        <a14:foregroundMark x1="57576" y1="83761" x2="57576" y2="83761"/>
                        <a14:foregroundMark x1="47786" y1="72650" x2="47786" y2="72650"/>
                        <a14:foregroundMark x1="38928" y1="73504" x2="38928" y2="73504"/>
                        <a14:foregroundMark x1="41725" y1="75000" x2="41725" y2="75000"/>
                        <a14:foregroundMark x1="40093" y1="75855" x2="40093" y2="75855"/>
                        <a14:foregroundMark x1="38462" y1="75641" x2="38462" y2="75641"/>
                        <a14:foregroundMark x1="38462" y1="73718" x2="38462" y2="73718"/>
                        <a14:foregroundMark x1="37296" y1="72863" x2="37296" y2="72863"/>
                        <a14:foregroundMark x1="36597" y1="72863" x2="36597" y2="72863"/>
                        <a14:foregroundMark x1="52448" y1="74786" x2="52448" y2="74786"/>
                        <a14:foregroundMark x1="52448" y1="74786" x2="52448" y2="74786"/>
                        <a14:foregroundMark x1="53380" y1="75214" x2="53380" y2="75214"/>
                        <a14:foregroundMark x1="54079" y1="74359" x2="54079" y2="74359"/>
                        <a14:foregroundMark x1="50816" y1="73077" x2="50816" y2="73077"/>
                        <a14:foregroundMark x1="50816" y1="73077" x2="50816" y2="73077"/>
                        <a14:foregroundMark x1="50816" y1="73077" x2="50816" y2="730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43863"/>
            <a:ext cx="2175127" cy="237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6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87462"/>
            <a:ext cx="2069376" cy="2485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62786" y="411509"/>
            <a:ext cx="7358114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讨论：怎样做才是爱学习呢？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1520" y="1275606"/>
            <a:ext cx="3714776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上课认真听讲。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07504" y="3335460"/>
            <a:ext cx="3357586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爱读书。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930841" y="2395105"/>
            <a:ext cx="3357586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不懂就要问。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310" y="1056760"/>
            <a:ext cx="1933269" cy="151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69636"/>
            <a:ext cx="2033588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" b="100000" l="0" r="100000">
                        <a14:foregroundMark x1="27206" y1="90258" x2="27206" y2="90258"/>
                        <a14:foregroundMark x1="30637" y1="83668" x2="30637" y2="83668"/>
                        <a14:foregroundMark x1="31618" y1="77650" x2="31618" y2="77650"/>
                        <a14:foregroundMark x1="25490" y1="79656" x2="25490" y2="79656"/>
                        <a14:foregroundMark x1="23775" y1="88252" x2="23775" y2="88252"/>
                        <a14:foregroundMark x1="28186" y1="90831" x2="29902" y2="90831"/>
                        <a14:foregroundMark x1="50490" y1="88252" x2="50490" y2="88252"/>
                        <a14:foregroundMark x1="52206" y1="86246" x2="52206" y2="86246"/>
                        <a14:foregroundMark x1="75490" y1="84241" x2="75490" y2="84241"/>
                        <a14:foregroundMark x1="80147" y1="84241" x2="81127" y2="86246"/>
                        <a14:foregroundMark x1="80637" y1="79656" x2="80637" y2="79656"/>
                        <a14:foregroundMark x1="69853" y1="79656" x2="69853" y2="79656"/>
                        <a14:foregroundMark x1="70343" y1="87679" x2="70343" y2="87679"/>
                        <a14:foregroundMark x1="70343" y1="91691" x2="70343" y2="91691"/>
                        <a14:foregroundMark x1="70343" y1="94842" x2="70343" y2="94842"/>
                        <a14:foregroundMark x1="70343" y1="94842" x2="70343" y2="94842"/>
                        <a14:foregroundMark x1="75980" y1="81662" x2="75980" y2="81662"/>
                        <a14:foregroundMark x1="73775" y1="81662" x2="73775" y2="81662"/>
                        <a14:foregroundMark x1="72549" y1="80802" x2="72549" y2="80802"/>
                        <a14:foregroundMark x1="72549" y1="80802" x2="72549" y2="80802"/>
                        <a14:foregroundMark x1="72549" y1="80802" x2="72549" y2="80802"/>
                        <a14:foregroundMark x1="84069" y1="86819" x2="84069" y2="86819"/>
                        <a14:foregroundMark x1="84069" y1="86819" x2="84069" y2="86819"/>
                        <a14:foregroundMark x1="84069" y1="86819" x2="84069" y2="86819"/>
                        <a14:foregroundMark x1="64706" y1="42980" x2="64706" y2="42980"/>
                        <a14:foregroundMark x1="64216" y1="40974" x2="66422" y2="40401"/>
                        <a14:foregroundMark x1="68137" y1="39542" x2="68137" y2="39542"/>
                        <a14:foregroundMark x1="69853" y1="38395" x2="69853" y2="38395"/>
                        <a14:foregroundMark x1="69853" y1="38395" x2="69853" y2="38395"/>
                        <a14:foregroundMark x1="60049" y1="81662" x2="60049" y2="81662"/>
                        <a14:foregroundMark x1="60049" y1="81662" x2="60049" y2="81662"/>
                        <a14:foregroundMark x1="54412" y1="84814" x2="54412" y2="86819"/>
                        <a14:foregroundMark x1="54412" y1="90258" x2="54412" y2="90258"/>
                        <a14:foregroundMark x1="54412" y1="90258" x2="54412" y2="90258"/>
                        <a14:foregroundMark x1="53186" y1="90258" x2="53186" y2="902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84" y="3107892"/>
            <a:ext cx="2085841" cy="178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71472" y="571486"/>
            <a:ext cx="781467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上课是学习的重要方式，怎样上课呢？我们一起来学习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上课歌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 smtClean="0">
              <a:solidFill>
                <a:srgbClr val="FF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71472" y="2214560"/>
            <a:ext cx="7358114" cy="201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上课歌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丁零零，上课了，快进教室来坐好，书本文具放整齐。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老师说话认真听，回答问题声音响，大家夸我做得好。</a:t>
            </a:r>
            <a:endParaRPr lang="en-US" altLang="zh-CN" sz="3600" b="1" dirty="0" smtClean="0">
              <a:solidFill>
                <a:srgbClr val="FF99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899592" y="411510"/>
            <a:ext cx="5797878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你来听老师的指令，做动作吧！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2941466" y="1275606"/>
            <a:ext cx="314327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快进教室来坐好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2941466" y="2061424"/>
            <a:ext cx="314327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书本文具放整齐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9"/>
          <p:cNvSpPr>
            <a:spLocks noChangeArrowheads="1"/>
          </p:cNvSpPr>
          <p:nvPr/>
        </p:nvSpPr>
        <p:spPr bwMode="auto">
          <a:xfrm>
            <a:off x="3012904" y="2847242"/>
            <a:ext cx="314327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老师说话认真听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/>
        </p:nvSpPr>
        <p:spPr bwMode="auto">
          <a:xfrm>
            <a:off x="2941466" y="3561622"/>
            <a:ext cx="314327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回答问题声音响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42084"/>
            <a:ext cx="1987804" cy="215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8" y="963470"/>
            <a:ext cx="1754585" cy="201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476" y="3349956"/>
            <a:ext cx="2400251" cy="1438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55576" y="1801063"/>
            <a:ext cx="314327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我自己叠被子。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483595" y="627534"/>
            <a:ext cx="8165771" cy="10295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上学歌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告诉我们，小学生不仅要爱学习，还要爱劳动，你们爱劳动吗？你在家里做过什么劳动？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2803473"/>
            <a:ext cx="314327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我帮妈妈拖地板。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755576" y="3711531"/>
            <a:ext cx="314327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我帮妈妈擦桌子。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831" y="1674846"/>
            <a:ext cx="1794548" cy="172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5880" y1="93976" x2="35880" y2="93976"/>
                        <a14:foregroundMark x1="78472" y1="72771" x2="78472" y2="72771"/>
                        <a14:foregroundMark x1="73843" y1="71325" x2="73843" y2="71325"/>
                        <a14:foregroundMark x1="67824" y1="72048" x2="67824" y2="72048"/>
                        <a14:foregroundMark x1="71759" y1="74217" x2="71759" y2="74217"/>
                        <a14:foregroundMark x1="71759" y1="76145" x2="71759" y2="76145"/>
                        <a14:foregroundMark x1="72454" y1="82410" x2="72454" y2="82410"/>
                        <a14:foregroundMark x1="72454" y1="82410" x2="72454" y2="82410"/>
                        <a14:foregroundMark x1="75231" y1="81687" x2="75231" y2="81687"/>
                        <a14:foregroundMark x1="77778" y1="79518" x2="77778" y2="79518"/>
                        <a14:foregroundMark x1="77778" y1="79518" x2="77778" y2="79518"/>
                        <a14:foregroundMark x1="78472" y1="76145" x2="78472" y2="76145"/>
                        <a14:foregroundMark x1="79167" y1="70843" x2="79167" y2="70843"/>
                        <a14:foregroundMark x1="72454" y1="74217" x2="72454" y2="74217"/>
                        <a14:foregroundMark x1="67824" y1="76145" x2="67824" y2="76145"/>
                        <a14:foregroundMark x1="67824" y1="76145" x2="67824" y2="76145"/>
                        <a14:foregroundMark x1="71296" y1="79518" x2="71296" y2="79518"/>
                        <a14:foregroundMark x1="35185" y1="89880" x2="35185" y2="89880"/>
                        <a14:foregroundMark x1="29398" y1="89157" x2="29398" y2="89157"/>
                        <a14:foregroundMark x1="29398" y1="89157" x2="29398" y2="89157"/>
                        <a14:foregroundMark x1="28704" y1="89157" x2="28704" y2="89157"/>
                        <a14:foregroundMark x1="37269" y1="94458" x2="37269" y2="94458"/>
                        <a14:foregroundMark x1="38426" y1="94458" x2="41204" y2="94458"/>
                        <a14:foregroundMark x1="43056" y1="94458" x2="43056" y2="94458"/>
                        <a14:foregroundMark x1="45602" y1="94458" x2="45602" y2="94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99457"/>
            <a:ext cx="1816185" cy="1744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981" y="3642943"/>
            <a:ext cx="1824187" cy="138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13029" y="555526"/>
            <a:ext cx="792961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在教室里，我们可以做哪些劳动呢？</a:t>
            </a:r>
            <a:endParaRPr lang="en-US" altLang="zh-CN" sz="2400" dirty="0" smtClean="0">
              <a:solidFill>
                <a:srgbClr val="FF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14348" y="2071684"/>
            <a:ext cx="242889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打扫教室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14348" y="2714626"/>
            <a:ext cx="2428892" cy="53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擦黑板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21571" y="3507854"/>
            <a:ext cx="121444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擦玻璃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09682"/>
            <a:ext cx="4271789" cy="2946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1472" y="2036767"/>
            <a:ext cx="328614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太阳当空照，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花儿对我笑。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小鸟说：“早，早，早，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你为什么背上小书包？”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4786314" y="1965329"/>
            <a:ext cx="3571900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86798" y="555526"/>
            <a:ext cx="792961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从现在开始，我们是小学生啦。我们要天天上学不迟到，爱学习、爱劳动，长大要为祖国立功劳。让我们再一起读一读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上学歌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  <a:endParaRPr lang="en-US" altLang="zh-CN" sz="2400" b="1" dirty="0" smtClean="0">
              <a:solidFill>
                <a:srgbClr val="FF9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323528" y="494143"/>
            <a:ext cx="474625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看，这些小朋友也来上学了！仔细看图片，他们是怎样上学的？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539552" y="1419622"/>
            <a:ext cx="40719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他们背着书包去上学。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504594" y="1982399"/>
            <a:ext cx="464347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他们和好朋友手拉手去上学。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504594" y="2708720"/>
            <a:ext cx="464347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上学的路上，有太阳，有小鸟，有鲜花，他们一边欣赏美景，一边走向学校。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94143"/>
            <a:ext cx="3024336" cy="4453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35496" y="3939902"/>
            <a:ext cx="503429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这幅上学图就藏在我们的课本里，我们一起来学习吧！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"/>
          <p:cNvSpPr txBox="1"/>
          <p:nvPr/>
        </p:nvSpPr>
        <p:spPr>
          <a:xfrm>
            <a:off x="2483767" y="1887528"/>
            <a:ext cx="4752529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我是小学生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273" y="123478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97342" y="123478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语文  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794" y="446173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7131500" y="4021208"/>
            <a:ext cx="1662877" cy="398780"/>
            <a:chOff x="7275010" y="4062328"/>
            <a:chExt cx="1662877" cy="3987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4069434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文本框 15">
              <a:hlinkClick r:id="" action="ppaction://hlinkshowjump?jump=nextslide"/>
            </p:cNvPr>
            <p:cNvSpPr txBox="1"/>
            <p:nvPr/>
          </p:nvSpPr>
          <p:spPr>
            <a:xfrm>
              <a:off x="7275010" y="4062328"/>
              <a:ext cx="12314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4">
            <a:hlinkClick r:id="rId2" action="ppaction://hlinksldjump"/>
          </p:cNvPr>
          <p:cNvSpPr txBox="1"/>
          <p:nvPr/>
        </p:nvSpPr>
        <p:spPr>
          <a:xfrm>
            <a:off x="7131500" y="4476214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899592" y="1491630"/>
            <a:ext cx="7200800" cy="243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请小朋友们听老师读一读儿歌，一边听一边用手在图片上指出儿歌里说到的内容吧！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37" y="402170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11"/>
          <p:cNvSpPr txBox="1"/>
          <p:nvPr/>
        </p:nvSpPr>
        <p:spPr>
          <a:xfrm>
            <a:off x="129121" y="394118"/>
            <a:ext cx="92361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第一课时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3764" y="843558"/>
            <a:ext cx="2165988" cy="561692"/>
            <a:chOff x="236194" y="411510"/>
            <a:chExt cx="2319582" cy="74892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9" y="411510"/>
              <a:ext cx="1931347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6734196" y="999374"/>
            <a:ext cx="17281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太阳当空照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730" y="339502"/>
            <a:ext cx="3024336" cy="4453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479499" y="1596089"/>
            <a:ext cx="509395" cy="717940"/>
          </a:xfrm>
          <a:prstGeom prst="rect">
            <a:avLst/>
          </a:prstGeom>
        </p:spPr>
      </p:pic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7164288" y="4189412"/>
            <a:ext cx="172819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花儿对我笑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6572466" y="4347545"/>
            <a:ext cx="509395" cy="717940"/>
          </a:xfrm>
          <a:prstGeom prst="rect">
            <a:avLst/>
          </a:prstGeom>
        </p:spPr>
      </p:pic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250362" y="630043"/>
            <a:ext cx="331236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小鸟说：早，早，早，你为什么背上小书包？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3076290" y="1811434"/>
            <a:ext cx="509395" cy="717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2924096" y="3910691"/>
            <a:ext cx="509395" cy="717940"/>
          </a:xfrm>
          <a:prstGeom prst="rect">
            <a:avLst/>
          </a:prstGeom>
        </p:spPr>
      </p:pic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250362" y="2477945"/>
            <a:ext cx="331236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7077">
            <a:off x="3058435" y="2892263"/>
            <a:ext cx="509395" cy="717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379197" y="395685"/>
            <a:ext cx="811413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听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老师读前两句，说一说：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你能回答小鸟儿的问题吗？你为什么背上小书包？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148064" y="1144100"/>
            <a:ext cx="3025871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+mn-ea"/>
                <a:ea typeface="+mn-ea"/>
              </a:rPr>
              <a:t>  原来这些小朋友和我们</a:t>
            </a:r>
            <a:r>
              <a:rPr lang="zh-CN" altLang="en-US" sz="2400" b="1" dirty="0" smtClean="0">
                <a:latin typeface="+mn-ea"/>
                <a:ea typeface="+mn-ea"/>
              </a:rPr>
              <a:t>一样，背上小书包，要去上学啦！我们有一样的身份，我们都是</a:t>
            </a:r>
            <a:r>
              <a:rPr lang="en-US" altLang="zh-CN" sz="2400" b="1" dirty="0" smtClean="0">
                <a:latin typeface="+mn-ea"/>
                <a:ea typeface="+mn-ea"/>
              </a:rPr>
              <a:t>——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354878" y="3986090"/>
            <a:ext cx="65213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+mn-ea"/>
                <a:ea typeface="+mn-ea"/>
              </a:rPr>
              <a:t>请同学们自豪地一起读：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40152" y="3100630"/>
            <a:ext cx="187220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1259924"/>
            <a:ext cx="4032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花儿对我笑。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早，早，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39952" y="3892718"/>
            <a:ext cx="292895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我是小学生。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1004914" y="627534"/>
            <a:ext cx="811413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老师读一句，你来读一句，要带着快乐的心情去朗读哦！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9535" y="1549568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花儿对我笑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5050" y="1549568"/>
            <a:ext cx="4125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早，早，早，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1047550" y="3125813"/>
            <a:ext cx="331236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7058" y="3129811"/>
            <a:ext cx="3765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>
            <a:spLocks noChangeArrowheads="1"/>
          </p:cNvSpPr>
          <p:nvPr/>
        </p:nvSpPr>
        <p:spPr bwMode="auto">
          <a:xfrm>
            <a:off x="1004914" y="627534"/>
            <a:ext cx="6231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接下来，我们跟着音乐一起来唱唱这首歌吧！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9535" y="1549568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太阳当空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花儿对我笑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5050" y="1549568"/>
            <a:ext cx="41253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小鸟说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早，早，早，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你为什么背上小书包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1047550" y="3125813"/>
            <a:ext cx="331236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我去上学校，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天天不迟到。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7058" y="3129811"/>
            <a:ext cx="37653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爱学习，爱劳动，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长大要为祖国立功劳。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儿童歌曲-上学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956376" y="263622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1914</Words>
  <Application>WPS 演示</Application>
  <PresentationFormat>全屏显示(16:9)</PresentationFormat>
  <Paragraphs>222</Paragraphs>
  <Slides>27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黑体</vt:lpstr>
      <vt:lpstr>楷体</vt:lpstr>
      <vt:lpstr>幼圆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qwe</cp:lastModifiedBy>
  <cp:revision>338</cp:revision>
  <dcterms:created xsi:type="dcterms:W3CDTF">2017-03-17T02:28:00Z</dcterms:created>
  <dcterms:modified xsi:type="dcterms:W3CDTF">2021-07-29T05:18:46Z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