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305" r:id="rId3"/>
    <p:sldId id="291" r:id="rId4"/>
    <p:sldId id="292" r:id="rId5"/>
    <p:sldId id="294" r:id="rId6"/>
    <p:sldId id="306" r:id="rId7"/>
    <p:sldId id="307" r:id="rId8"/>
    <p:sldId id="308" r:id="rId9"/>
    <p:sldId id="301" r:id="rId10"/>
    <p:sldId id="303" r:id="rId11"/>
    <p:sldId id="304" r:id="rId12"/>
    <p:sldId id="311" r:id="rId13"/>
    <p:sldId id="312" r:id="rId14"/>
    <p:sldId id="302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i shaomeng" initials="p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AD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4660"/>
  </p:normalViewPr>
  <p:slideViewPr>
    <p:cSldViewPr>
      <p:cViewPr varScale="1">
        <p:scale>
          <a:sx n="82" d="100"/>
          <a:sy n="82" d="100"/>
        </p:scale>
        <p:origin x="-763" y="-91"/>
      </p:cViewPr>
      <p:guideLst>
        <p:guide orient="horz" pos="219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29ADF-8BFC-43BE-A39A-77E56BA580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F535E-CEF4-4627-BFFC-609EF5EFDC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7392"/>
          </a:xfrm>
          <a:prstGeom prst="rect">
            <a:avLst/>
          </a:prstGeom>
        </p:spPr>
      </p:pic>
      <p:sp>
        <p:nvSpPr>
          <p:cNvPr id="4" name="标题 1"/>
          <p:cNvSpPr txBox="1"/>
          <p:nvPr/>
        </p:nvSpPr>
        <p:spPr bwMode="auto">
          <a:xfrm>
            <a:off x="2639616" y="1916832"/>
            <a:ext cx="7776864" cy="11979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9600" dirty="0">
                <a:latin typeface="黑体" panose="02010609060101010101" pitchFamily="2" charset="-122"/>
                <a:ea typeface="黑体" panose="02010609060101010101" pitchFamily="2" charset="-122"/>
              </a:rPr>
              <a:t>2 </a:t>
            </a:r>
            <a:r>
              <a:rPr lang="en-US" altLang="zh-CN" sz="9600" dirty="0" err="1">
                <a:latin typeface="黑体" panose="02010609060101010101" pitchFamily="2" charset="-122"/>
                <a:ea typeface="黑体" panose="02010609060101010101" pitchFamily="2" charset="-122"/>
              </a:rPr>
              <a:t>i</a:t>
            </a:r>
            <a:r>
              <a:rPr lang="en-US" altLang="zh-CN" sz="9600" dirty="0">
                <a:latin typeface="黑体" panose="02010609060101010101" pitchFamily="2" charset="-122"/>
                <a:ea typeface="黑体" panose="02010609060101010101" pitchFamily="2" charset="-122"/>
              </a:rPr>
              <a:t> u ü y w</a:t>
            </a:r>
            <a:endParaRPr lang="zh-CN" altLang="en-US" sz="96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087888" y="2557039"/>
          <a:ext cx="4098255" cy="123200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98255"/>
              </a:tblGrid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199456" y="4581128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写法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四笔写成，占中格和上格。书写时要注意两点的位置略微向中间靠拢。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" t="4071" r="87616" b="6400"/>
          <a:stretch>
            <a:fillRect/>
          </a:stretch>
        </p:blipFill>
        <p:spPr bwMode="auto">
          <a:xfrm>
            <a:off x="1669980" y="1645927"/>
            <a:ext cx="1840686" cy="2195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08"/>
          <a:stretch>
            <a:fillRect/>
          </a:stretch>
        </p:blipFill>
        <p:spPr bwMode="auto">
          <a:xfrm>
            <a:off x="5375920" y="2912383"/>
            <a:ext cx="28416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957" y="2912383"/>
            <a:ext cx="4175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771457" y="2524081"/>
            <a:ext cx="1216025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ü</a:t>
            </a:r>
            <a:endParaRPr lang="zh-CN" altLang="en-US" sz="6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932" y="2912383"/>
            <a:ext cx="4175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087888" y="2557039"/>
          <a:ext cx="4098255" cy="123200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98255"/>
              </a:tblGrid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199456" y="4581128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写法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两笔写成，占中格和下格。书写时要注意左斜要长一些，伸到下格的一半处。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" t="4047" r="86691" b="4459"/>
          <a:stretch>
            <a:fillRect/>
          </a:stretch>
        </p:blipFill>
        <p:spPr bwMode="auto">
          <a:xfrm>
            <a:off x="1775520" y="1968499"/>
            <a:ext cx="1584176" cy="1738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005637" y="2469476"/>
            <a:ext cx="1216025" cy="1229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y</a:t>
            </a:r>
            <a:endParaRPr lang="en-US" altLang="zh-CN" sz="7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87" y="2910483"/>
            <a:ext cx="37941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087888" y="2557039"/>
          <a:ext cx="4098255" cy="133325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98255"/>
              </a:tblGrid>
              <a:tr h="511921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199456" y="4581128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写法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两笔写成，占中格。书写时要注意“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”不要写得太宽。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t="4909" r="86856" b="6161"/>
          <a:stretch>
            <a:fillRect/>
          </a:stretch>
        </p:blipFill>
        <p:spPr bwMode="auto">
          <a:xfrm>
            <a:off x="1556404" y="1844824"/>
            <a:ext cx="2112309" cy="220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591944" y="2581406"/>
            <a:ext cx="1216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v</a:t>
            </a:r>
            <a:endParaRPr lang="zh-CN" altLang="en-US" sz="72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423919" y="2581406"/>
            <a:ext cx="12176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w</a:t>
            </a:r>
            <a:endParaRPr lang="zh-CN" altLang="en-US" sz="72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99856" y="1340768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读儿歌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23592" y="2459504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嘴型细，竖上圆点对整齐。</a:t>
            </a:r>
            <a:endParaRPr lang="en-US" altLang="zh-CN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合拢嘴，画个茶杯露个尾。</a:t>
            </a:r>
            <a:endParaRPr lang="en-US" altLang="zh-CN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嘴</a:t>
            </a:r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伸出，写上两点小水珠。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63352" y="2420888"/>
            <a:ext cx="6480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的发音和衣服的“衣”相同，牙齿对齐，舌尖抵着下牙齿，嘴唇微微张开，让气流呼出。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12776"/>
            <a:ext cx="4509571" cy="38082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7365211" y="1490256"/>
            <a:ext cx="936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err="1">
                <a:solidFill>
                  <a:srgbClr val="FF0000"/>
                </a:solidFill>
                <a:latin typeface="Comic Sans MS" panose="030F0702030302020204" pitchFamily="66" charset="0"/>
                <a:ea typeface="黑体" panose="02010609060101010101" pitchFamily="2" charset="-122"/>
              </a:rPr>
              <a:t>i</a:t>
            </a:r>
            <a:endParaRPr lang="zh-CN" altLang="en-US" sz="7200" b="1" dirty="0">
              <a:solidFill>
                <a:srgbClr val="FF0000"/>
              </a:solidFill>
              <a:latin typeface="Comic Sans MS" panose="030F0702030302020204" pitchFamily="66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295800" y="2616682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u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的发音和乌鸦的“乌”相同。读的时候，嘴唇收拢成一个小圆孔，气流呼出读“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u”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49" y="1196752"/>
            <a:ext cx="3185205" cy="388843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35847" y="3977188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</a:t>
            </a:r>
            <a:endParaRPr lang="zh-CN" altLang="en-US" sz="6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7368" y="5445224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一只乌鸦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980002" y="2348880"/>
            <a:ext cx="50845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的发音和小鱼的“鱼”相似。读时舌头稍微卷一点。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7448" y="2135212"/>
            <a:ext cx="3707101" cy="2559974"/>
          </a:xfrm>
          <a:prstGeom prst="ellipse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27448" y="4941168"/>
            <a:ext cx="45260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小鱼吐泡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03612" y="768186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</a:t>
            </a:r>
            <a:endParaRPr lang="zh-CN" altLang="en-US" sz="9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399" y="2204864"/>
            <a:ext cx="3810741" cy="2592288"/>
          </a:xfrm>
          <a:prstGeom prst="teardrop">
            <a:avLst>
              <a:gd name="adj" fmla="val 109044"/>
            </a:avLst>
          </a:prstGeom>
        </p:spPr>
      </p:pic>
      <p:sp>
        <p:nvSpPr>
          <p:cNvPr id="3" name="文本框 2"/>
          <p:cNvSpPr txBox="1"/>
          <p:nvPr/>
        </p:nvSpPr>
        <p:spPr>
          <a:xfrm>
            <a:off x="1487488" y="2705725"/>
            <a:ext cx="12241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8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endParaRPr lang="zh-CN" altLang="en-US" sz="8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9936" y="2705725"/>
            <a:ext cx="54006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y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的发音同韵母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，要读得轻短。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5400" y="4797152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像个树杈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519936" y="2705725"/>
            <a:ext cx="54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w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的发音同韵母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，要读得轻短。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27447" y="5019273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两座房屋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7" y="1484784"/>
            <a:ext cx="4128459" cy="29523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31704" y="804927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b="1" dirty="0">
                <a:latin typeface="宋体" panose="02010600030101010101" pitchFamily="2" charset="-122"/>
                <a:ea typeface="宋体" panose="02010600030101010101" pitchFamily="2" charset="-122"/>
              </a:rPr>
              <a:t>整体认读音节</a:t>
            </a:r>
            <a:endParaRPr lang="zh-CN" altLang="en-US" sz="6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Line 2"/>
          <p:cNvSpPr>
            <a:spLocks noChangeShapeType="1"/>
          </p:cNvSpPr>
          <p:nvPr/>
        </p:nvSpPr>
        <p:spPr bwMode="auto">
          <a:xfrm>
            <a:off x="2783632" y="3229917"/>
            <a:ext cx="755921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7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783632" y="3661717"/>
            <a:ext cx="755921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7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2783632" y="4149080"/>
            <a:ext cx="7570609" cy="7937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7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2793157" y="2744142"/>
            <a:ext cx="755921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7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115419" y="2755572"/>
            <a:ext cx="161671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7200" b="1" dirty="0" err="1">
                <a:solidFill>
                  <a:srgbClr val="FF0000"/>
                </a:solidFill>
                <a:latin typeface="宋体" panose="02010600030101010101" pitchFamily="2" charset="-122"/>
              </a:rPr>
              <a:t>yi</a:t>
            </a:r>
            <a:endParaRPr lang="en-US" altLang="zh-CN" sz="7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417294" y="2749222"/>
            <a:ext cx="161481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7200" b="1" dirty="0" err="1">
                <a:solidFill>
                  <a:srgbClr val="FF0000"/>
                </a:solidFill>
                <a:latin typeface="宋体" panose="02010600030101010101" pitchFamily="2" charset="-122"/>
              </a:rPr>
              <a:t>wu</a:t>
            </a:r>
            <a:endParaRPr lang="en-US" altLang="zh-CN" sz="7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749332" y="2741285"/>
            <a:ext cx="1326044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7200" b="1">
                <a:solidFill>
                  <a:srgbClr val="FF0000"/>
                </a:solidFill>
                <a:latin typeface="宋体" panose="02010600030101010101" pitchFamily="2" charset="-122"/>
              </a:rPr>
              <a:t>yu</a:t>
            </a:r>
            <a:endParaRPr lang="zh-CN" altLang="en-US" sz="7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2615" y="4319044"/>
            <a:ext cx="11521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yi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wu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yu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是整体认读音节，不用拼读，整体识记。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星形: 五角 10"/>
          <p:cNvSpPr/>
          <p:nvPr/>
        </p:nvSpPr>
        <p:spPr>
          <a:xfrm>
            <a:off x="119336" y="4509120"/>
            <a:ext cx="360040" cy="352277"/>
          </a:xfrm>
          <a:prstGeom prst="star5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42615" y="5141903"/>
            <a:ext cx="11521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见大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，擦掉眼泪笑嘻嘻；小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见大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 去掉两点还读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ü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星形: 五角 12"/>
          <p:cNvSpPr/>
          <p:nvPr/>
        </p:nvSpPr>
        <p:spPr>
          <a:xfrm>
            <a:off x="119336" y="5331979"/>
            <a:ext cx="360040" cy="352277"/>
          </a:xfrm>
          <a:prstGeom prst="star5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087888" y="2557039"/>
          <a:ext cx="4098255" cy="123200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98255"/>
              </a:tblGrid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199456" y="4581128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写法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两笔写成，占中格和上格。书写时注意圆点不要过大。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" t="4359" r="89366" b="4617"/>
          <a:stretch>
            <a:fillRect/>
          </a:stretch>
        </p:blipFill>
        <p:spPr bwMode="auto">
          <a:xfrm>
            <a:off x="1661691" y="1361189"/>
            <a:ext cx="1344166" cy="272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104112" y="2532288"/>
            <a:ext cx="1216025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6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238106" y="2988853"/>
            <a:ext cx="0" cy="3681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087888" y="2557039"/>
          <a:ext cx="4098255" cy="123200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98255"/>
              </a:tblGrid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0667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5" marR="91445" marT="31218" marB="3121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199456" y="4581128"/>
            <a:ext cx="89289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写法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两笔写成，占中格。书写时要注意占满格。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550" y="1988840"/>
            <a:ext cx="2073394" cy="2122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08"/>
          <a:stretch>
            <a:fillRect/>
          </a:stretch>
        </p:blipFill>
        <p:spPr bwMode="auto">
          <a:xfrm>
            <a:off x="6088987" y="2943225"/>
            <a:ext cx="2841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587" y="2943225"/>
            <a:ext cx="4175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蓝白</Template>
  <TotalTime>0</TotalTime>
  <Words>506</Words>
  <Application>WPS 演示</Application>
  <PresentationFormat>自定义</PresentationFormat>
  <Paragraphs>66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Times New Roman</vt:lpstr>
      <vt:lpstr>黑体</vt:lpstr>
      <vt:lpstr>Comic Sans MS</vt:lpstr>
      <vt:lpstr>Calibri</vt:lpstr>
      <vt:lpstr>楷体</vt:lpstr>
      <vt:lpstr>Arial Unicode MS</vt:lpstr>
      <vt:lpstr>等线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qwe</cp:lastModifiedBy>
  <cp:revision>256</cp:revision>
  <dcterms:created xsi:type="dcterms:W3CDTF">2019-01-14T01:33:00Z</dcterms:created>
  <dcterms:modified xsi:type="dcterms:W3CDTF">2021-07-29T22:28:24Z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