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61" r:id="rId4"/>
    <p:sldId id="263" r:id="rId6"/>
    <p:sldId id="256" r:id="rId7"/>
    <p:sldId id="262" r:id="rId8"/>
    <p:sldId id="258" r:id="rId9"/>
    <p:sldId id="259" r:id="rId10"/>
    <p:sldId id="264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64" autoAdjust="0"/>
  </p:normalViewPr>
  <p:slideViewPr>
    <p:cSldViewPr>
      <p:cViewPr varScale="1">
        <p:scale>
          <a:sx n="95" d="100"/>
          <a:sy n="95" d="100"/>
        </p:scale>
        <p:origin x="82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4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4" qsCatId="simple" csTypeId="urn:microsoft.com/office/officeart/2005/8/colors/colorful5#4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689E102B-E340-43BF-A4E1-0EA315D8E458}" type="presOf" srcId="{5CBB7CE5-C92F-46EB-BF11-93A21D2FF561}" destId="{FAE70EB4-13DE-4207-8EEE-64892F90D980}" srcOrd="0" destOrd="0" presId="urn:microsoft.com/office/officeart/2005/8/layout/process1"/>
    <dgm:cxn modelId="{6405472D-9FB0-4BBE-BB8C-9330299B4FFD}" type="presOf" srcId="{B8B470CB-DF17-4CB3-90CB-F1BF4FDB0D59}" destId="{2D20D324-F089-495B-A6AB-B3CA71D2E04A}" srcOrd="0" destOrd="0" presId="urn:microsoft.com/office/officeart/2005/8/layout/process1"/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D01E0471-A92A-4F50-8957-F841829ABC05}" type="presOf" srcId="{A3CED38E-EB10-4769-9108-B2573FA8FBE4}" destId="{655E6FA8-D806-4120-92B4-695524B5F569}" srcOrd="1" destOrd="0" presId="urn:microsoft.com/office/officeart/2005/8/layout/process1"/>
    <dgm:cxn modelId="{7C4C0352-E689-4EF2-9E74-5CE7193A1692}" type="presOf" srcId="{A71BEDD8-220D-4CBD-929B-E387BF7E5B89}" destId="{C31FA319-1B76-4D24-8E64-6A83C1E0D876}" srcOrd="0" destOrd="0" presId="urn:microsoft.com/office/officeart/2005/8/layout/process1"/>
    <dgm:cxn modelId="{492A955A-9E3B-47C4-BF5C-93FD336EEEF6}" type="presOf" srcId="{5E6590A4-9632-4481-B10E-4DC4F3CF4B7D}" destId="{946525A1-11BE-4473-BD1E-5A02F57FAFE1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21C16699-A827-4610-B8DF-BBE824AAA73B}" type="presOf" srcId="{715DB15F-B18C-408D-AF4D-0B689BA0E58F}" destId="{A363207B-3AD6-472F-AB35-5DE074AB6BC2}" srcOrd="0" destOrd="0" presId="urn:microsoft.com/office/officeart/2005/8/layout/process1"/>
    <dgm:cxn modelId="{D20A51A6-04FF-4216-97B7-2B8B13E5480C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B596AFC0-EA74-47D8-AF7E-9EA3B4013BB8}" type="presOf" srcId="{F01835B3-05F2-46DA-BD7C-EE7438DAD7CE}" destId="{41B76FD1-4D28-4EF4-BF3A-265F6D2C909C}" srcOrd="0" destOrd="0" presId="urn:microsoft.com/office/officeart/2005/8/layout/process1"/>
    <dgm:cxn modelId="{73F526CE-FDCB-455A-97A6-BD85AE68973A}" type="presOf" srcId="{F01835B3-05F2-46DA-BD7C-EE7438DAD7CE}" destId="{D789DD17-C468-41E2-88AD-4B7F7990EB39}" srcOrd="1" destOrd="0" presId="urn:microsoft.com/office/officeart/2005/8/layout/process1"/>
    <dgm:cxn modelId="{952206E1-3A07-44A3-92E5-6DCC749AA408}" type="presOf" srcId="{A3CED38E-EB10-4769-9108-B2573FA8FBE4}" destId="{15B0F1CA-E9C1-436F-A000-48C2317E1AEE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AEBC24F1-7E51-4256-AD04-DD086BFB5F4A}" type="presOf" srcId="{7D8D6538-FFA5-4057-BF95-1F41051BDCCD}" destId="{6BE8C442-C27B-4EE9-A58B-9E5BDD49A0C6}" srcOrd="0" destOrd="0" presId="urn:microsoft.com/office/officeart/2005/8/layout/process1"/>
    <dgm:cxn modelId="{141833C5-5A11-4B3B-BD79-0DC9F4011FC7}" type="presParOf" srcId="{946525A1-11BE-4473-BD1E-5A02F57FAFE1}" destId="{6BE8C442-C27B-4EE9-A58B-9E5BDD49A0C6}" srcOrd="0" destOrd="0" presId="urn:microsoft.com/office/officeart/2005/8/layout/process1"/>
    <dgm:cxn modelId="{63C30273-6B8D-4D1F-9A07-9DA96971C796}" type="presParOf" srcId="{946525A1-11BE-4473-BD1E-5A02F57FAFE1}" destId="{15B0F1CA-E9C1-436F-A000-48C2317E1AEE}" srcOrd="1" destOrd="0" presId="urn:microsoft.com/office/officeart/2005/8/layout/process1"/>
    <dgm:cxn modelId="{EBC9F370-613E-454C-90DE-9DA7CF059F90}" type="presParOf" srcId="{15B0F1CA-E9C1-436F-A000-48C2317E1AEE}" destId="{655E6FA8-D806-4120-92B4-695524B5F569}" srcOrd="0" destOrd="0" presId="urn:microsoft.com/office/officeart/2005/8/layout/process1"/>
    <dgm:cxn modelId="{DBBCFDEA-A62E-4089-A76C-4162032858A1}" type="presParOf" srcId="{946525A1-11BE-4473-BD1E-5A02F57FAFE1}" destId="{FAE70EB4-13DE-4207-8EEE-64892F90D980}" srcOrd="2" destOrd="0" presId="urn:microsoft.com/office/officeart/2005/8/layout/process1"/>
    <dgm:cxn modelId="{1C85A4A8-DCBA-4418-9574-2EEFDC5E9A29}" type="presParOf" srcId="{946525A1-11BE-4473-BD1E-5A02F57FAFE1}" destId="{41B76FD1-4D28-4EF4-BF3A-265F6D2C909C}" srcOrd="3" destOrd="0" presId="urn:microsoft.com/office/officeart/2005/8/layout/process1"/>
    <dgm:cxn modelId="{C4AC2A20-BCF8-40CC-8817-10A71B01DEB9}" type="presParOf" srcId="{41B76FD1-4D28-4EF4-BF3A-265F6D2C909C}" destId="{D789DD17-C468-41E2-88AD-4B7F7990EB39}" srcOrd="0" destOrd="0" presId="urn:microsoft.com/office/officeart/2005/8/layout/process1"/>
    <dgm:cxn modelId="{7B6CDCCA-E142-44B7-86DD-75E49ECEC451}" type="presParOf" srcId="{946525A1-11BE-4473-BD1E-5A02F57FAFE1}" destId="{2D20D324-F089-495B-A6AB-B3CA71D2E04A}" srcOrd="4" destOrd="0" presId="urn:microsoft.com/office/officeart/2005/8/layout/process1"/>
    <dgm:cxn modelId="{2BB1E097-871C-44AC-8F8C-CA7BE9C610D2}" type="presParOf" srcId="{946525A1-11BE-4473-BD1E-5A02F57FAFE1}" destId="{A363207B-3AD6-472F-AB35-5DE074AB6BC2}" srcOrd="5" destOrd="0" presId="urn:microsoft.com/office/officeart/2005/8/layout/process1"/>
    <dgm:cxn modelId="{EB8E2B5D-1287-4D4A-9D79-33F67F0F0F4C}" type="presParOf" srcId="{A363207B-3AD6-472F-AB35-5DE074AB6BC2}" destId="{9F1752A6-F0C6-4116-8969-5F3A3113DEB4}" srcOrd="0" destOrd="0" presId="urn:microsoft.com/office/officeart/2005/8/layout/process1"/>
    <dgm:cxn modelId="{0882DB9C-729E-4628-B384-96071046D5B2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2678" y="642699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导入</a:t>
          </a:r>
        </a:p>
      </dsp:txBody>
      <dsp:txXfrm>
        <a:off x="23261" y="663282"/>
        <a:ext cx="1130111" cy="661600"/>
      </dsp:txXfrm>
    </dsp:sp>
    <dsp:sp modelId="{15B0F1CA-E9C1-436F-A000-48C2317E1AEE}">
      <dsp:nvSpPr>
        <dsp:cNvPr id="0" name=""/>
        <dsp:cNvSpPr/>
      </dsp:nvSpPr>
      <dsp:spPr>
        <a:xfrm>
          <a:off x="1291083" y="848844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200" kern="1200"/>
        </a:p>
      </dsp:txBody>
      <dsp:txXfrm>
        <a:off x="1291083" y="906939"/>
        <a:ext cx="173817" cy="174286"/>
      </dsp:txXfrm>
    </dsp:sp>
    <dsp:sp modelId="{FAE70EB4-13DE-4207-8EEE-64892F90D980}">
      <dsp:nvSpPr>
        <dsp:cNvPr id="0" name=""/>
        <dsp:cNvSpPr/>
      </dsp:nvSpPr>
      <dsp:spPr>
        <a:xfrm>
          <a:off x="1642467" y="642699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知识讲解</a:t>
          </a:r>
        </a:p>
      </dsp:txBody>
      <dsp:txXfrm>
        <a:off x="1663050" y="663282"/>
        <a:ext cx="1130111" cy="661600"/>
      </dsp:txXfrm>
    </dsp:sp>
    <dsp:sp modelId="{41B76FD1-4D28-4EF4-BF3A-265F6D2C909C}">
      <dsp:nvSpPr>
        <dsp:cNvPr id="0" name=""/>
        <dsp:cNvSpPr/>
      </dsp:nvSpPr>
      <dsp:spPr>
        <a:xfrm>
          <a:off x="2930872" y="848844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200" kern="1200"/>
        </a:p>
      </dsp:txBody>
      <dsp:txXfrm>
        <a:off x="2930872" y="906939"/>
        <a:ext cx="173817" cy="174286"/>
      </dsp:txXfrm>
    </dsp:sp>
    <dsp:sp modelId="{2D20D324-F089-495B-A6AB-B3CA71D2E04A}">
      <dsp:nvSpPr>
        <dsp:cNvPr id="0" name=""/>
        <dsp:cNvSpPr/>
      </dsp:nvSpPr>
      <dsp:spPr>
        <a:xfrm>
          <a:off x="3282255" y="642699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课堂练习</a:t>
          </a:r>
        </a:p>
      </dsp:txBody>
      <dsp:txXfrm>
        <a:off x="3302838" y="663282"/>
        <a:ext cx="1130111" cy="661600"/>
      </dsp:txXfrm>
    </dsp:sp>
    <dsp:sp modelId="{A363207B-3AD6-472F-AB35-5DE074AB6BC2}">
      <dsp:nvSpPr>
        <dsp:cNvPr id="0" name=""/>
        <dsp:cNvSpPr/>
      </dsp:nvSpPr>
      <dsp:spPr>
        <a:xfrm>
          <a:off x="4570660" y="848844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200" kern="1200"/>
        </a:p>
      </dsp:txBody>
      <dsp:txXfrm>
        <a:off x="4570660" y="906939"/>
        <a:ext cx="173817" cy="174286"/>
      </dsp:txXfrm>
    </dsp:sp>
    <dsp:sp modelId="{C31FA319-1B76-4D24-8E64-6A83C1E0D876}">
      <dsp:nvSpPr>
        <dsp:cNvPr id="0" name=""/>
        <dsp:cNvSpPr/>
      </dsp:nvSpPr>
      <dsp:spPr>
        <a:xfrm>
          <a:off x="4922043" y="642699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小节</a:t>
          </a:r>
        </a:p>
      </dsp:txBody>
      <dsp:txXfrm>
        <a:off x="4942626" y="663282"/>
        <a:ext cx="1130111" cy="661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DB2E8-62E5-48D1-89F7-B96DC5D2F9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CD9B9-149D-4E5F-88C9-BD6F6A7E4EA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说课：这次我要进行的难点教学设计的课题是：理解</a:t>
            </a:r>
            <a:r>
              <a:rPr lang="en-US" altLang="zh-CN" dirty="0"/>
              <a:t>【</a:t>
            </a:r>
            <a:r>
              <a:rPr lang="zh-CN" altLang="en-US" dirty="0"/>
              <a:t>手性分子</a:t>
            </a:r>
            <a:r>
              <a:rPr lang="en-US" altLang="zh-CN" dirty="0"/>
              <a:t>】</a:t>
            </a:r>
            <a:r>
              <a:rPr lang="zh-CN" altLang="en-US" dirty="0"/>
              <a:t>的概念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说课：主要从教学设计、教学过程、达标评测三个方面进行分析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3560400"/>
            <a:ext cx="73494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490400"/>
            <a:ext cx="8226900" cy="47592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4615200"/>
            <a:ext cx="58266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501200"/>
            <a:ext cx="3882600" cy="4748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501200"/>
            <a:ext cx="3882600" cy="47484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421729"/>
            <a:ext cx="40068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555200"/>
            <a:ext cx="3920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914400"/>
            <a:ext cx="6876900" cy="50292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774000"/>
            <a:ext cx="8229600" cy="54828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2484000"/>
            <a:ext cx="73494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3560400"/>
            <a:ext cx="73494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2C889-4630-4C0B-AD73-D719582E3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1947D-FDA3-420D-B035-9D706B02BD7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608400"/>
            <a:ext cx="82269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490400"/>
            <a:ext cx="82269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6314400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6314400"/>
            <a:ext cx="297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6314400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6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12703" y="3856756"/>
            <a:ext cx="7496141" cy="732508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难点名称：</a:t>
            </a:r>
            <a:r>
              <a:rPr lang="zh-CN" altLang="en-US" sz="3200" dirty="0"/>
              <a:t>掌握两拼音节的拼读方法。</a:t>
            </a:r>
            <a:endParaRPr lang="zh-CN" altLang="en-US" sz="3200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557" y="204000"/>
            <a:ext cx="2925067" cy="492443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一年级</a:t>
            </a:r>
            <a:r>
              <a:rPr lang="en-US" altLang="zh-CN" sz="20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 sz="20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上册</a:t>
            </a:r>
            <a:r>
              <a:rPr lang="en-US" altLang="zh-CN" sz="20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 sz="20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汉语拼音</a:t>
            </a:r>
            <a:r>
              <a:rPr lang="en-US" altLang="zh-CN" sz="20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3</a:t>
            </a:r>
            <a:endParaRPr lang="en-US" altLang="zh-CN" sz="2000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9" name="WordArt 81"/>
          <p:cNvSpPr>
            <a:spLocks noChangeArrowheads="1" noChangeShapeType="1" noTextEdit="1"/>
          </p:cNvSpPr>
          <p:nvPr/>
        </p:nvSpPr>
        <p:spPr bwMode="auto">
          <a:xfrm>
            <a:off x="2744386" y="1603574"/>
            <a:ext cx="3805283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 dirty="0">
                <a:ln w="9525">
                  <a:solidFill>
                    <a:srgbClr val="FFFF00"/>
                  </a:solidFill>
                  <a:round/>
                </a:ln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《 b p m f 》</a:t>
            </a:r>
            <a:endParaRPr lang="zh-CN" altLang="en-US" sz="3600" b="1" kern="10" dirty="0">
              <a:ln w="9525">
                <a:solidFill>
                  <a:srgbClr val="FFFF00"/>
                </a:solidFill>
                <a:round/>
              </a:ln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928764" y="1239811"/>
            <a:ext cx="128647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en-US" altLang="zh-CN" sz="4000" b="1" dirty="0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466036" y="1795878"/>
            <a:ext cx="2211932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CONTENTS</a:t>
            </a:r>
            <a:endParaRPr lang="en-US" altLang="zh-CN" sz="32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1524000" y="2747387"/>
          <a:ext cx="6096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8" b="32590"/>
          <a:stretch>
            <a:fillRect/>
          </a:stretch>
        </p:blipFill>
        <p:spPr>
          <a:xfrm>
            <a:off x="971600" y="796451"/>
            <a:ext cx="7200800" cy="544086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0" y="291816"/>
            <a:ext cx="2420937" cy="523220"/>
            <a:chOff x="0" y="291816"/>
            <a:chExt cx="2420937" cy="523220"/>
          </a:xfrm>
        </p:grpSpPr>
        <p:sp>
          <p:nvSpPr>
            <p:cNvPr id="5" name="PA_圆角矩形 9"/>
            <p:cNvSpPr/>
            <p:nvPr>
              <p:custDataLst>
                <p:tags r:id="rId2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28"/>
            <p:cNvSpPr txBox="1"/>
            <p:nvPr/>
          </p:nvSpPr>
          <p:spPr>
            <a:xfrm>
              <a:off x="566737" y="291816"/>
              <a:ext cx="1854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2626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导入</a:t>
              </a:r>
              <a:endParaRPr lang="en-US" altLang="zh-CN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7624" y="2204864"/>
            <a:ext cx="1296144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b</a:t>
            </a:r>
            <a:endParaRPr lang="zh-CN" altLang="en-US" sz="1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7864" y="2204864"/>
            <a:ext cx="1296144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ɑ</a:t>
            </a:r>
            <a:endParaRPr lang="en-US" altLang="zh-CN" sz="1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43510" y="2282096"/>
            <a:ext cx="2000898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bɑ</a:t>
            </a:r>
            <a:endParaRPr lang="en-US" altLang="zh-CN" sz="1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4767874" y="3176972"/>
            <a:ext cx="1368152" cy="216024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555776" y="3284984"/>
            <a:ext cx="648072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12" b="57232"/>
          <a:stretch>
            <a:fillRect/>
          </a:stretch>
        </p:blipFill>
        <p:spPr>
          <a:xfrm>
            <a:off x="62526" y="1052736"/>
            <a:ext cx="1125098" cy="4032448"/>
          </a:xfrm>
        </p:spPr>
      </p:pic>
      <p:grpSp>
        <p:nvGrpSpPr>
          <p:cNvPr id="12" name="组合 11"/>
          <p:cNvGrpSpPr/>
          <p:nvPr/>
        </p:nvGrpSpPr>
        <p:grpSpPr>
          <a:xfrm>
            <a:off x="1403648" y="1124744"/>
            <a:ext cx="864095" cy="925744"/>
            <a:chOff x="1403648" y="908720"/>
            <a:chExt cx="1080120" cy="1141768"/>
          </a:xfrm>
        </p:grpSpPr>
        <p:sp>
          <p:nvSpPr>
            <p:cNvPr id="10" name="椭圆形标注 9"/>
            <p:cNvSpPr/>
            <p:nvPr/>
          </p:nvSpPr>
          <p:spPr>
            <a:xfrm>
              <a:off x="1403648" y="908720"/>
              <a:ext cx="864095" cy="1141768"/>
            </a:xfrm>
            <a:prstGeom prst="wedgeEllipseCallou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03648" y="1321604"/>
              <a:ext cx="1080120" cy="493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/>
                <a:t>声母</a:t>
              </a:r>
              <a:endParaRPr lang="zh-CN" altLang="en-US" sz="2000" dirty="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707904" y="1124744"/>
            <a:ext cx="1152128" cy="936104"/>
            <a:chOff x="1403648" y="908720"/>
            <a:chExt cx="1174030" cy="1141768"/>
          </a:xfrm>
        </p:grpSpPr>
        <p:sp>
          <p:nvSpPr>
            <p:cNvPr id="14" name="椭圆形标注 13"/>
            <p:cNvSpPr/>
            <p:nvPr/>
          </p:nvSpPr>
          <p:spPr>
            <a:xfrm>
              <a:off x="1403648" y="908720"/>
              <a:ext cx="864095" cy="1141768"/>
            </a:xfrm>
            <a:prstGeom prst="wedgeEllipseCallou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97558" y="1260033"/>
              <a:ext cx="1080120" cy="488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/>
                <a:t>韵母</a:t>
              </a:r>
              <a:endParaRPr lang="zh-CN" altLang="en-US" sz="2000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88223" y="908720"/>
            <a:ext cx="1728193" cy="1141768"/>
            <a:chOff x="1313638" y="908720"/>
            <a:chExt cx="1080120" cy="1141768"/>
          </a:xfrm>
        </p:grpSpPr>
        <p:sp>
          <p:nvSpPr>
            <p:cNvPr id="17" name="椭圆形标注 16"/>
            <p:cNvSpPr/>
            <p:nvPr/>
          </p:nvSpPr>
          <p:spPr>
            <a:xfrm>
              <a:off x="1403648" y="908720"/>
              <a:ext cx="864095" cy="1141768"/>
            </a:xfrm>
            <a:prstGeom prst="wedgeEllipseCallou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13638" y="1196752"/>
              <a:ext cx="108012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两拼音节</a:t>
              </a:r>
              <a:endPara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44208" y="231111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（声母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韵母）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39273" y="4725144"/>
            <a:ext cx="63007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拼读口诀：  前音轻短后音重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两音相连猛一碰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-36512" y="-7700"/>
            <a:ext cx="2420937" cy="1000795"/>
            <a:chOff x="0" y="291816"/>
            <a:chExt cx="2420937" cy="1000795"/>
          </a:xfrm>
        </p:grpSpPr>
        <p:sp>
          <p:nvSpPr>
            <p:cNvPr id="20" name="PA_圆角矩形 9"/>
            <p:cNvSpPr/>
            <p:nvPr>
              <p:custDataLst>
                <p:tags r:id="rId2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36E0F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68"/>
            <p:cNvSpPr txBox="1"/>
            <p:nvPr/>
          </p:nvSpPr>
          <p:spPr>
            <a:xfrm>
              <a:off x="566737" y="291816"/>
              <a:ext cx="1854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2626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知识讲解</a:t>
              </a:r>
              <a:endParaRPr lang="en-US" altLang="zh-CN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119764" y="704180"/>
              <a:ext cx="1676869" cy="5884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华文彩云" panose="02010800040101010101" pitchFamily="2" charset="-122"/>
                  <a:ea typeface="华文彩云" panose="02010800040101010101" pitchFamily="2" charset="-122"/>
                </a:rPr>
                <a:t>难点突破</a:t>
              </a:r>
              <a:endParaRPr lang="zh-CN" altLang="zh-CN" sz="2400" dirty="0"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4736E-6 C -0.00208 0.00139 -0.01805 0.02498 -0.0342 0.01573 C -0.05989 -0.00092 -0.06336 -0.02659 -0.09357 -0.01965 C -0.11267 -0.01456 -0.13941 0.00648 -0.15243 -0.00161 C -0.18125 -0.01896 -0.17829 -0.05365 -0.16944 -0.08233 C -0.15781 -0.12326 -0.10885 -0.13667 -0.06093 -0.11609 C -0.01336 -0.09343 0.0125 -0.02844 -4.16667E-6 -4.84736E-6 Z " pathEditMode="relative" rAng="12122640" ptsTypes="fffffff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60" y="-4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2" grpId="0" animBg="1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3" b="59387"/>
          <a:stretch>
            <a:fillRect/>
          </a:stretch>
        </p:blipFill>
        <p:spPr>
          <a:xfrm>
            <a:off x="-16412" y="476672"/>
            <a:ext cx="9160412" cy="626469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0" y="291816"/>
            <a:ext cx="2420937" cy="1204452"/>
            <a:chOff x="0" y="291816"/>
            <a:chExt cx="2420937" cy="1204452"/>
          </a:xfrm>
        </p:grpSpPr>
        <p:sp>
          <p:nvSpPr>
            <p:cNvPr id="5" name="PA_圆角矩形 9"/>
            <p:cNvSpPr/>
            <p:nvPr>
              <p:custDataLst>
                <p:tags r:id="rId2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92D05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28"/>
            <p:cNvSpPr txBox="1"/>
            <p:nvPr/>
          </p:nvSpPr>
          <p:spPr>
            <a:xfrm>
              <a:off x="566737" y="291816"/>
              <a:ext cx="1854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2626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课堂练习</a:t>
              </a:r>
              <a:endParaRPr lang="en-US" altLang="zh-CN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119764" y="907837"/>
              <a:ext cx="1676869" cy="5884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华文彩云" panose="02010800040101010101" pitchFamily="2" charset="-122"/>
                  <a:ea typeface="华文彩云" panose="02010800040101010101" pitchFamily="2" charset="-122"/>
                </a:rPr>
                <a:t>难点巩固</a:t>
              </a:r>
              <a:endParaRPr lang="zh-CN" altLang="zh-CN" sz="2400" dirty="0"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-17000"/>
                    </a14:imgEffect>
                    <a14:imgEffect>
                      <a14:sharpenSoften amoun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92" t="37744" r="51073" b="39487"/>
          <a:stretch>
            <a:fillRect/>
          </a:stretch>
        </p:blipFill>
        <p:spPr>
          <a:xfrm>
            <a:off x="179512" y="1268760"/>
            <a:ext cx="4402386" cy="44644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-17000"/>
                    </a14:imgEffect>
                    <a14:imgEffect>
                      <a14:sharpenSoften amoun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467" t="37744" r="6114" b="39487"/>
          <a:stretch>
            <a:fillRect/>
          </a:stretch>
        </p:blipFill>
        <p:spPr>
          <a:xfrm>
            <a:off x="5083325" y="1412776"/>
            <a:ext cx="3737147" cy="404467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0" y="291816"/>
            <a:ext cx="2420937" cy="1204452"/>
            <a:chOff x="0" y="291816"/>
            <a:chExt cx="2420937" cy="1204452"/>
          </a:xfrm>
        </p:grpSpPr>
        <p:sp>
          <p:nvSpPr>
            <p:cNvPr id="7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92D05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28"/>
            <p:cNvSpPr txBox="1"/>
            <p:nvPr/>
          </p:nvSpPr>
          <p:spPr>
            <a:xfrm>
              <a:off x="566737" y="291816"/>
              <a:ext cx="1854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2626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课堂练习</a:t>
              </a:r>
              <a:endParaRPr lang="en-US" altLang="zh-CN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119764" y="907837"/>
              <a:ext cx="1676869" cy="5884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华文彩云" panose="02010800040101010101" pitchFamily="2" charset="-122"/>
                  <a:ea typeface="华文彩云" panose="02010800040101010101" pitchFamily="2" charset="-122"/>
                </a:rPr>
                <a:t>难点巩固</a:t>
              </a:r>
              <a:endParaRPr lang="zh-CN" altLang="zh-CN" sz="2400" dirty="0"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365878" cy="500380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25053" y="291816"/>
            <a:ext cx="1390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小结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" name="文本框 23"/>
          <p:cNvSpPr txBox="1"/>
          <p:nvPr/>
        </p:nvSpPr>
        <p:spPr>
          <a:xfrm>
            <a:off x="930309" y="1288312"/>
            <a:ext cx="76540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/>
              <a:t>      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今天，我们学习了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两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拼音节。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两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拼音节就是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由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声母和韵母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组成的两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个拼音成分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音节。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两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拼音节的发音要领是“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前音轻短后音重，两音相连猛一碰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。小朋友们要多加练习，把音节读准确。</a:t>
            </a:r>
            <a:endParaRPr lang="zh-CN" altLang="en-US" sz="3600" i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PA" val="v3.0.1"/>
</p:tagLst>
</file>

<file path=ppt/tags/tag64.xml><?xml version="1.0" encoding="utf-8"?>
<p:tagLst xmlns:p="http://schemas.openxmlformats.org/presentationml/2006/main">
  <p:tag name="PA" val="v3.0.1"/>
</p:tagLst>
</file>

<file path=ppt/tags/tag65.xml><?xml version="1.0" encoding="utf-8"?>
<p:tagLst xmlns:p="http://schemas.openxmlformats.org/presentationml/2006/main">
  <p:tag name="PA" val="v3.0.1"/>
</p:tagLst>
</file>

<file path=ppt/tags/tag66.xml><?xml version="1.0" encoding="utf-8"?>
<p:tagLst xmlns:p="http://schemas.openxmlformats.org/presentationml/2006/main">
  <p:tag name="PA" val="v3.0.1"/>
</p:tagLst>
</file>

<file path=ppt/tags/tag67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</Words>
  <Application>WPS 演示</Application>
  <PresentationFormat>全屏显示(4:3)</PresentationFormat>
  <Paragraphs>50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楷体</vt:lpstr>
      <vt:lpstr>华文彩云</vt:lpstr>
      <vt:lpstr>Calibri</vt:lpstr>
      <vt:lpstr>Arial Unicode MS</vt:lpstr>
      <vt:lpstr>Office 主题​​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27</cp:revision>
  <dcterms:created xsi:type="dcterms:W3CDTF">2020-08-19T05:57:00Z</dcterms:created>
  <dcterms:modified xsi:type="dcterms:W3CDTF">2021-07-29T22:33:10Z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