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1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257" r:id="rId3"/>
    <p:sldId id="293" r:id="rId5"/>
    <p:sldId id="269" r:id="rId6"/>
    <p:sldId id="271" r:id="rId7"/>
    <p:sldId id="284" r:id="rId8"/>
    <p:sldId id="289" r:id="rId9"/>
    <p:sldId id="285" r:id="rId10"/>
    <p:sldId id="288" r:id="rId11"/>
    <p:sldId id="286" r:id="rId12"/>
    <p:sldId id="290" r:id="rId13"/>
    <p:sldId id="292" r:id="rId14"/>
    <p:sldId id="274" r:id="rId15"/>
    <p:sldId id="282" r:id="rId16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5244" autoAdjust="0"/>
  </p:normalViewPr>
  <p:slideViewPr>
    <p:cSldViewPr snapToGrid="0">
      <p:cViewPr varScale="1">
        <p:scale>
          <a:sx n="74" d="100"/>
          <a:sy n="74" d="100"/>
        </p:scale>
        <p:origin x="732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5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5AE53C-3005-4055-ACA4-9E9CCD760F7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3C45D0-0A13-4518-9944-C33B8234B3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FEEB37-3408-4CF3-A345-BB64473ACB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88BEBF-3C8F-4C32-967A-720A73F04DC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31C86-0920-4C24-8472-32115918B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131C86-0920-4C24-8472-32115918BA7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131C86-0920-4C24-8472-32115918BA76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131C86-0920-4C24-8472-32115918BA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31C86-0920-4C24-8472-32115918B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131C86-0920-4C24-8472-32115918BA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6131C86-0920-4C24-8472-32115918BA76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0DAD-7073-41FC-ADE4-6FCFA09207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2A49-FB82-425E-AE34-92E15CA0A1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0DAD-7073-41FC-ADE4-6FCFA09207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2A49-FB82-425E-AE34-92E15CA0A1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0DAD-7073-41FC-ADE4-6FCFA09207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2A49-FB82-425E-AE34-92E15CA0A1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0DAD-7073-41FC-ADE4-6FCFA09207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2A49-FB82-425E-AE34-92E15CA0A1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0DAD-7073-41FC-ADE4-6FCFA09207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2A49-FB82-425E-AE34-92E15CA0A1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0DAD-7073-41FC-ADE4-6FCFA09207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2A49-FB82-425E-AE34-92E15CA0A1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0DAD-7073-41FC-ADE4-6FCFA09207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2A49-FB82-425E-AE34-92E15CA0A1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0DAD-7073-41FC-ADE4-6FCFA09207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2A49-FB82-425E-AE34-92E15CA0A1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0DAD-7073-41FC-ADE4-6FCFA09207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2A49-FB82-425E-AE34-92E15CA0A1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solidFill>
          <a:srgbClr val="F2F0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691116" y="552893"/>
            <a:ext cx="10792047" cy="5837274"/>
          </a:xfrm>
          <a:prstGeom prst="rect">
            <a:avLst/>
          </a:prstGeom>
          <a:solidFill>
            <a:srgbClr val="FCFAF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0DAD-7073-41FC-ADE4-6FCFA09207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1E2A49-FB82-425E-AE34-92E15CA0A10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0DAD-7073-41FC-ADE4-6FCFA09207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E2A49-FB82-425E-AE34-92E15CA0A10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0.png"/><Relationship Id="rId3" Type="http://schemas.openxmlformats.org/officeDocument/2006/relationships/image" Target="../media/image1.svg"/><Relationship Id="rId2" Type="http://schemas.openxmlformats.org/officeDocument/2006/relationships/image" Target="../media/image6.png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0.png"/><Relationship Id="rId3" Type="http://schemas.openxmlformats.org/officeDocument/2006/relationships/image" Target="../media/image1.svg"/><Relationship Id="rId2" Type="http://schemas.openxmlformats.org/officeDocument/2006/relationships/image" Target="../media/image6.png"/><Relationship Id="rId1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0.png"/><Relationship Id="rId3" Type="http://schemas.openxmlformats.org/officeDocument/2006/relationships/image" Target="../media/image1.svg"/><Relationship Id="rId2" Type="http://schemas.openxmlformats.org/officeDocument/2006/relationships/image" Target="../media/image6.png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png"/><Relationship Id="rId8" Type="http://schemas.microsoft.com/office/2007/relationships/hdphoto" Target="../media/image14.wdp"/><Relationship Id="rId7" Type="http://schemas.openxmlformats.org/officeDocument/2006/relationships/image" Target="../media/image13.png"/><Relationship Id="rId6" Type="http://schemas.microsoft.com/office/2007/relationships/hdphoto" Target="../media/image12.wdp"/><Relationship Id="rId5" Type="http://schemas.openxmlformats.org/officeDocument/2006/relationships/image" Target="../media/image11.pn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1" Type="http://schemas.openxmlformats.org/officeDocument/2006/relationships/notesSlide" Target="../notesSlides/notesSlide13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8.xml"/><Relationship Id="rId5" Type="http://schemas.openxmlformats.org/officeDocument/2006/relationships/image" Target="../media/image1.svg"/><Relationship Id="rId4" Type="http://schemas.openxmlformats.org/officeDocument/2006/relationships/image" Target="../media/image6.pn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jpeg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96340" y="1370261"/>
            <a:ext cx="1706915" cy="765923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62" y="3221643"/>
            <a:ext cx="12182353" cy="2995858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>
            <a:off x="2860851" y="2069709"/>
            <a:ext cx="647994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>
                <a:ea typeface="叶根友特楷简体" panose="02010601030101010101"/>
              </a:rPr>
              <a:t>声   母   </a:t>
            </a:r>
            <a:r>
              <a:rPr lang="en-US" altLang="zh-CN" sz="9600" b="1">
                <a:ea typeface="叶根友特楷简体" panose="02010601030101010101"/>
              </a:rPr>
              <a:t>z  c  s</a:t>
            </a:r>
            <a:endParaRPr lang="en-US" altLang="zh-CN" sz="9600" b="1">
              <a:ea typeface="叶根友特楷简体" panose="02010601030101010101"/>
            </a:endParaRPr>
          </a:p>
          <a:p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467850" y="1291557"/>
            <a:ext cx="572464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4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人教版部编版一年级上册第二单元第七节</a:t>
            </a:r>
            <a:endParaRPr lang="zh-CN" altLang="en-US" sz="24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282648"/>
            <a:ext cx="3178287" cy="3178287"/>
          </a:xfrm>
          <a:prstGeom prst="rect">
            <a:avLst/>
          </a:prstGeom>
          <a:noFill/>
          <a:effectLst/>
        </p:spPr>
      </p:pic>
      <p:pic>
        <p:nvPicPr>
          <p:cNvPr id="3" name="图形 18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00389" y="763422"/>
            <a:ext cx="2695575" cy="1909366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8281345" y="2446459"/>
            <a:ext cx="1994376" cy="2756718"/>
            <a:chOff x="3804677" y="1430152"/>
            <a:chExt cx="1994376" cy="2756718"/>
          </a:xfrm>
        </p:grpSpPr>
        <p:grpSp>
          <p:nvGrpSpPr>
            <p:cNvPr id="5" name="组合 4"/>
            <p:cNvGrpSpPr/>
            <p:nvPr/>
          </p:nvGrpSpPr>
          <p:grpSpPr>
            <a:xfrm>
              <a:off x="4752955" y="1430152"/>
              <a:ext cx="1046098" cy="1038197"/>
              <a:chOff x="4752955" y="1430152"/>
              <a:chExt cx="1046098" cy="1038197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96207" y="1430152"/>
                <a:ext cx="959594" cy="1017751"/>
              </a:xfrm>
              <a:prstGeom prst="rect">
                <a:avLst/>
              </a:prstGeom>
            </p:spPr>
          </p:pic>
          <p:sp>
            <p:nvSpPr>
              <p:cNvPr id="8" name="矩形 13"/>
              <p:cNvSpPr>
                <a:spLocks noChangeArrowheads="1"/>
              </p:cNvSpPr>
              <p:nvPr/>
            </p:nvSpPr>
            <p:spPr bwMode="auto">
              <a:xfrm>
                <a:off x="4752955" y="1545019"/>
                <a:ext cx="1046098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  <a:defRPr/>
                </a:pPr>
                <a:r>
                  <a:rPr lang="zh-CN" altLang="en-US" sz="5400" b="1">
                    <a:solidFill>
                      <a:srgbClr val="E90012"/>
                    </a:solidFill>
                    <a:latin typeface="造字工房俊雅（非商用）常规体" pitchFamily="2" charset="-122"/>
                    <a:ea typeface="造字工房俊雅（非商用）常规体" pitchFamily="2" charset="-122"/>
                  </a:rPr>
                  <a:t>叁</a:t>
                </a:r>
                <a:endParaRPr lang="zh-CN" altLang="en-US" sz="5400" b="1">
                  <a:solidFill>
                    <a:srgbClr val="E90012"/>
                  </a:solidFill>
                  <a:latin typeface="造字工房俊雅（非商用）常规体" pitchFamily="2" charset="-122"/>
                  <a:ea typeface="造字工房俊雅（非商用）常规体" pitchFamily="2" charset="-122"/>
                </a:endParaRPr>
              </a:p>
            </p:txBody>
          </p:sp>
        </p:grpSp>
        <p:sp>
          <p:nvSpPr>
            <p:cNvPr id="6" name="矩形 9"/>
            <p:cNvSpPr/>
            <p:nvPr/>
          </p:nvSpPr>
          <p:spPr>
            <a:xfrm>
              <a:off x="3804677" y="2966023"/>
              <a:ext cx="861774" cy="1220847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non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pitchFamily="3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sym typeface="Calibri" panose="020F0502020204030204" pitchFamily="3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sym typeface="Calibri" panose="020F0502020204030204" pitchFamily="3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  <a:sym typeface="Calibri" panose="020F0502020204030204" pitchFamily="3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  <a:sym typeface="Calibri" panose="020F0502020204030204" pitchFamily="34" charset="0"/>
                </a:defRPr>
              </a:lvl5pPr>
            </a:lstStyle>
            <a:p>
              <a:pPr marL="0" indent="0"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4400" b="1">
                  <a:solidFill>
                    <a:prstClr val="black"/>
                  </a:solidFill>
                  <a:latin typeface="叶根友特楷简体" panose="02010601030101010101"/>
                  <a:ea typeface="叶根友特楷简体" panose="02010601030101010101"/>
                </a:rPr>
                <a:t>儿歌</a:t>
              </a:r>
              <a:endParaRPr lang="zh-CN" altLang="en-US" sz="4400" b="1">
                <a:solidFill>
                  <a:prstClr val="black"/>
                </a:solidFill>
                <a:latin typeface="叶根友特楷简体" panose="02010601030101010101"/>
                <a:ea typeface="叶根友特楷简体" panose="02010601030101010101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2272534" y="1166313"/>
            <a:ext cx="482375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像个</a:t>
            </a:r>
            <a:r>
              <a:rPr lang="en-US" altLang="zh-CN" sz="5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zh-CN" altLang="en-US" sz="54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字   </a:t>
            </a:r>
            <a:r>
              <a:rPr lang="en-US" altLang="zh-CN" sz="6600" b="1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 z z</a:t>
            </a:r>
            <a:endParaRPr lang="zh-CN" altLang="en-US" sz="6600" b="1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26298" y="4012458"/>
            <a:ext cx="489429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小蚕吐丝  </a:t>
            </a:r>
            <a:r>
              <a:rPr lang="en-US" altLang="zh-CN" sz="66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 s s</a:t>
            </a:r>
            <a:endParaRPr lang="zh-CN" altLang="en-US" sz="6600" b="1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42806" y="2446459"/>
            <a:ext cx="494718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一只刺猬  </a:t>
            </a:r>
            <a:r>
              <a:rPr lang="en-US" altLang="zh-CN" sz="66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 c c</a:t>
            </a:r>
            <a:endParaRPr lang="zh-CN" altLang="en-US" sz="6600" b="1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282648"/>
            <a:ext cx="3178287" cy="3178287"/>
          </a:xfrm>
          <a:prstGeom prst="rect">
            <a:avLst/>
          </a:prstGeom>
          <a:noFill/>
          <a:effectLst/>
        </p:spPr>
      </p:pic>
      <p:pic>
        <p:nvPicPr>
          <p:cNvPr id="3" name="图形 18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00389" y="763422"/>
            <a:ext cx="2695575" cy="1909366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8316179" y="2630977"/>
            <a:ext cx="1994376" cy="3320974"/>
            <a:chOff x="3804677" y="1430152"/>
            <a:chExt cx="1994376" cy="3320974"/>
          </a:xfrm>
        </p:grpSpPr>
        <p:grpSp>
          <p:nvGrpSpPr>
            <p:cNvPr id="5" name="组合 4"/>
            <p:cNvGrpSpPr/>
            <p:nvPr/>
          </p:nvGrpSpPr>
          <p:grpSpPr>
            <a:xfrm>
              <a:off x="4752955" y="1430152"/>
              <a:ext cx="1046098" cy="1038197"/>
              <a:chOff x="4752955" y="1430152"/>
              <a:chExt cx="1046098" cy="1038197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96207" y="1430152"/>
                <a:ext cx="959594" cy="1017751"/>
              </a:xfrm>
              <a:prstGeom prst="rect">
                <a:avLst/>
              </a:prstGeom>
            </p:spPr>
          </p:pic>
          <p:sp>
            <p:nvSpPr>
              <p:cNvPr id="8" name="矩形 13"/>
              <p:cNvSpPr>
                <a:spLocks noChangeArrowheads="1"/>
              </p:cNvSpPr>
              <p:nvPr/>
            </p:nvSpPr>
            <p:spPr bwMode="auto">
              <a:xfrm>
                <a:off x="4752955" y="1545019"/>
                <a:ext cx="1046098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  <a:defRPr/>
                </a:pPr>
                <a:r>
                  <a:rPr lang="zh-CN" altLang="en-US" sz="5400" b="1">
                    <a:solidFill>
                      <a:srgbClr val="E90012"/>
                    </a:solidFill>
                    <a:latin typeface="造字工房俊雅（非商用）常规体" pitchFamily="2" charset="-122"/>
                    <a:ea typeface="造字工房俊雅（非商用）常规体" pitchFamily="2" charset="-122"/>
                  </a:rPr>
                  <a:t>叁</a:t>
                </a:r>
                <a:endParaRPr lang="zh-CN" altLang="en-US" sz="5400" b="1">
                  <a:solidFill>
                    <a:srgbClr val="E90012"/>
                  </a:solidFill>
                  <a:latin typeface="造字工房俊雅（非商用）常规体" pitchFamily="2" charset="-122"/>
                  <a:ea typeface="造字工房俊雅（非商用）常规体" pitchFamily="2" charset="-122"/>
                </a:endParaRPr>
              </a:p>
            </p:txBody>
          </p:sp>
        </p:grpSp>
        <p:sp>
          <p:nvSpPr>
            <p:cNvPr id="6" name="矩形 9"/>
            <p:cNvSpPr/>
            <p:nvPr/>
          </p:nvSpPr>
          <p:spPr>
            <a:xfrm>
              <a:off x="3804677" y="2401765"/>
              <a:ext cx="861774" cy="2349361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non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pitchFamily="3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sym typeface="Calibri" panose="020F0502020204030204" pitchFamily="3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sym typeface="Calibri" panose="020F0502020204030204" pitchFamily="3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  <a:sym typeface="Calibri" panose="020F0502020204030204" pitchFamily="3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  <a:sym typeface="Calibri" panose="020F0502020204030204" pitchFamily="34" charset="0"/>
                </a:defRPr>
              </a:lvl5pPr>
            </a:lstStyle>
            <a:p>
              <a:pPr marL="0" indent="0"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r>
                <a:rPr lang="zh-CN" altLang="en-US" sz="4400" b="1">
                  <a:solidFill>
                    <a:prstClr val="black"/>
                  </a:solidFill>
                  <a:latin typeface="叶根友特楷简体" panose="02010601030101010101"/>
                  <a:ea typeface="叶根友特楷简体" panose="02010601030101010101"/>
                </a:rPr>
                <a:t>儿歌游戏</a:t>
              </a:r>
              <a:endParaRPr lang="zh-CN" altLang="en-US" sz="4400" b="1">
                <a:solidFill>
                  <a:prstClr val="black"/>
                </a:solidFill>
                <a:latin typeface="叶根友特楷简体" panose="02010601030101010101"/>
                <a:ea typeface="叶根友特楷简体" panose="02010601030101010101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2820971" y="880460"/>
            <a:ext cx="387478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你拍</a:t>
            </a:r>
            <a:r>
              <a:rPr lang="en-US" altLang="zh-CN"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</a:t>
            </a:r>
            <a:r>
              <a:rPr lang="zh-CN" altLang="en-US"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，我拍</a:t>
            </a:r>
            <a:r>
              <a:rPr lang="en-US" altLang="zh-CN"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</a:t>
            </a:r>
            <a:endParaRPr lang="en-US" altLang="zh-CN" sz="4000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zh-CN" altLang="en-US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她在写字</a:t>
            </a:r>
            <a:r>
              <a:rPr lang="zh-CN" altLang="en-US"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 </a:t>
            </a:r>
            <a:r>
              <a:rPr lang="en-US" altLang="zh-CN" sz="480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 z z</a:t>
            </a:r>
            <a:endParaRPr lang="zh-CN" altLang="en-US" sz="48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073139" y="4120057"/>
            <a:ext cx="347082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你拍</a:t>
            </a:r>
            <a:r>
              <a:rPr lang="en-US" altLang="zh-CN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</a:t>
            </a:r>
            <a:r>
              <a:rPr lang="zh-CN" altLang="en-US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，我拍</a:t>
            </a:r>
            <a:r>
              <a:rPr lang="en-US" altLang="zh-CN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</a:t>
            </a:r>
            <a:endParaRPr lang="en-US" altLang="zh-CN" sz="40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zh-CN" altLang="en-US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小蚕吐丝 </a:t>
            </a:r>
            <a:r>
              <a:rPr lang="en-US" altLang="zh-CN" sz="48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 s s</a:t>
            </a:r>
            <a:endParaRPr lang="zh-CN" altLang="en-US" sz="48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98208" y="2475724"/>
            <a:ext cx="3775393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你拍</a:t>
            </a:r>
            <a:r>
              <a:rPr lang="en-US" altLang="zh-CN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r>
              <a:rPr lang="zh-CN" altLang="en-US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，我拍</a:t>
            </a:r>
            <a:r>
              <a:rPr lang="en-US" altLang="zh-CN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</a:t>
            </a:r>
            <a:endParaRPr lang="en-US" altLang="zh-CN" sz="400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zh-CN" altLang="en-US" sz="4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一只刺猬  </a:t>
            </a:r>
            <a:r>
              <a:rPr lang="en-US" altLang="zh-CN" sz="48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 c c</a:t>
            </a:r>
            <a:endParaRPr lang="zh-CN" altLang="en-US" sz="480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751" y="3204273"/>
            <a:ext cx="3178287" cy="3178287"/>
          </a:xfrm>
          <a:prstGeom prst="rect">
            <a:avLst/>
          </a:prstGeom>
          <a:noFill/>
          <a:effectLst/>
        </p:spPr>
      </p:pic>
      <p:pic>
        <p:nvPicPr>
          <p:cNvPr id="3" name="图形 18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00389" y="763422"/>
            <a:ext cx="2695575" cy="1909366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8453806" y="2381511"/>
            <a:ext cx="1994376" cy="3013199"/>
            <a:chOff x="3804677" y="1430152"/>
            <a:chExt cx="1994376" cy="3013199"/>
          </a:xfrm>
        </p:grpSpPr>
        <p:grpSp>
          <p:nvGrpSpPr>
            <p:cNvPr id="5" name="组合 4"/>
            <p:cNvGrpSpPr/>
            <p:nvPr/>
          </p:nvGrpSpPr>
          <p:grpSpPr>
            <a:xfrm>
              <a:off x="4752955" y="1430152"/>
              <a:ext cx="1046098" cy="1038197"/>
              <a:chOff x="4752955" y="1430152"/>
              <a:chExt cx="1046098" cy="1038197"/>
            </a:xfrm>
          </p:grpSpPr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796207" y="1430152"/>
                <a:ext cx="959594" cy="1017751"/>
              </a:xfrm>
              <a:prstGeom prst="rect">
                <a:avLst/>
              </a:prstGeom>
            </p:spPr>
          </p:pic>
          <p:sp>
            <p:nvSpPr>
              <p:cNvPr id="8" name="矩形 13"/>
              <p:cNvSpPr>
                <a:spLocks noChangeArrowheads="1"/>
              </p:cNvSpPr>
              <p:nvPr/>
            </p:nvSpPr>
            <p:spPr bwMode="auto">
              <a:xfrm>
                <a:off x="4752955" y="1545019"/>
                <a:ext cx="1046098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Calibri Light" panose="020F0302020204030204" pitchFamily="34" charset="0"/>
                    <a:cs typeface="Calibri Light" panose="020F0302020204030204" pitchFamily="34" charset="0"/>
                    <a:sym typeface="Calibri" panose="020F050202020403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r>
                  <a:rPr kumimoji="0" lang="zh-CN" altLang="en-US" sz="5400" b="1" i="0" u="none" strike="noStrike" kern="1200" cap="none" spc="0" normalizeH="0" baseline="0" noProof="0">
                    <a:ln>
                      <a:noFill/>
                    </a:ln>
                    <a:solidFill>
                      <a:srgbClr val="E90012"/>
                    </a:solidFill>
                    <a:effectLst/>
                    <a:uLnTx/>
                    <a:uFillTx/>
                    <a:latin typeface="造字工房俊雅（非商用）常规体" pitchFamily="2" charset="-122"/>
                    <a:ea typeface="造字工房俊雅（非商用）常规体" pitchFamily="2" charset="-122"/>
                    <a:cs typeface="Calibri Light" panose="020F0302020204030204" pitchFamily="34" charset="0"/>
                    <a:sym typeface="Calibri" panose="020F0502020204030204" pitchFamily="34" charset="0"/>
                  </a:rPr>
                  <a:t>叁</a:t>
                </a:r>
                <a:endParaRPr kumimoji="0" lang="zh-CN" altLang="en-US" sz="5400" b="1" i="0" u="none" strike="noStrike" kern="1200" cap="none" spc="0" normalizeH="0" baseline="0" noProof="0">
                  <a:ln>
                    <a:noFill/>
                  </a:ln>
                  <a:solidFill>
                    <a:srgbClr val="E90012"/>
                  </a:solidFill>
                  <a:effectLst/>
                  <a:uLnTx/>
                  <a:uFillTx/>
                  <a:latin typeface="造字工房俊雅（非商用）常规体" pitchFamily="2" charset="-122"/>
                  <a:ea typeface="造字工房俊雅（非商用）常规体" pitchFamily="2" charset="-122"/>
                  <a:cs typeface="Calibri Light" panose="020F0302020204030204" pitchFamily="34" charset="0"/>
                  <a:sym typeface="Calibri" panose="020F0502020204030204" pitchFamily="34" charset="0"/>
                </a:endParaRPr>
              </a:p>
            </p:txBody>
          </p:sp>
        </p:grpSp>
        <p:sp>
          <p:nvSpPr>
            <p:cNvPr id="6" name="矩形 9"/>
            <p:cNvSpPr/>
            <p:nvPr/>
          </p:nvSpPr>
          <p:spPr>
            <a:xfrm>
              <a:off x="3804677" y="2709542"/>
              <a:ext cx="861774" cy="1733809"/>
            </a:xfrm>
            <a:prstGeom prst="rect">
              <a:avLst/>
            </a:prstGeom>
            <a:noFill/>
            <a:ln w="9525">
              <a:noFill/>
            </a:ln>
          </p:spPr>
          <p:txBody>
            <a:bodyPr vert="eaVert" wrap="none">
              <a:spAutoFit/>
            </a:bodyPr>
            <a:lstStyle>
              <a:lvl1pPr marL="228600" indent="-228600" algn="l" rtl="0" eaLnBrk="0" fontAlgn="base" hangingPunct="0">
                <a:lnSpc>
                  <a:spcPct val="90000"/>
                </a:lnSpc>
                <a:spcBef>
                  <a:spcPts val="1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+mn-lt"/>
                  <a:ea typeface="+mn-ea"/>
                  <a:cs typeface="+mn-cs"/>
                  <a:sym typeface="Calibri" panose="020F0502020204030204" pitchFamily="34" charset="0"/>
                </a:defRPr>
              </a:lvl1pPr>
              <a:lvl2pPr marL="6858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+mn-lt"/>
                  <a:ea typeface="+mn-ea"/>
                  <a:sym typeface="Calibri" panose="020F0502020204030204" pitchFamily="34" charset="0"/>
                </a:defRPr>
              </a:lvl2pPr>
              <a:lvl3pPr marL="11430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+mn-lt"/>
                  <a:ea typeface="+mn-ea"/>
                  <a:sym typeface="Calibri" panose="020F0502020204030204" pitchFamily="34" charset="0"/>
                </a:defRPr>
              </a:lvl3pPr>
              <a:lvl4pPr marL="16002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  <a:sym typeface="Calibri" panose="020F0502020204030204" pitchFamily="34" charset="0"/>
                </a:defRPr>
              </a:lvl4pPr>
              <a:lvl5pPr marL="2057400" indent="-228600" algn="l" rtl="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+mn-lt"/>
                  <a:ea typeface="+mn-ea"/>
                  <a:sym typeface="Calibri" panose="020F0502020204030204" pitchFamily="34" charset="0"/>
                </a:defRPr>
              </a:lvl5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44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叶根友特楷简体" panose="02010601030101010101"/>
                  <a:ea typeface="叶根友特楷简体" panose="02010601030101010101"/>
                  <a:sym typeface="Calibri" panose="020F0502020204030204" pitchFamily="34" charset="0"/>
                </a:rPr>
                <a:t>作    业</a:t>
              </a:r>
              <a:endPara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叶根友特楷简体" panose="02010601030101010101"/>
                <a:ea typeface="叶根友特楷简体" panose="02010601030101010101"/>
                <a:sym typeface="Calibri" panose="020F0502020204030204" pitchFamily="34" charset="0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1653765" y="2850330"/>
            <a:ext cx="72716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4000">
                <a:latin typeface="+mn-ea"/>
              </a:rPr>
              <a:t>2</a:t>
            </a:r>
            <a:r>
              <a:rPr lang="zh-CN" altLang="en-US" sz="4000">
                <a:latin typeface="+mn-ea"/>
              </a:rPr>
              <a:t>、练习书写本课声母</a:t>
            </a:r>
            <a:r>
              <a:rPr lang="en-US" altLang="zh-CN" sz="4000">
                <a:latin typeface="+mn-ea"/>
              </a:rPr>
              <a:t>z</a:t>
            </a:r>
            <a:r>
              <a:rPr lang="zh-CN" altLang="en-US" sz="4400">
                <a:latin typeface="+mn-ea"/>
                <a:cs typeface="黑体" panose="02010609060101010101" charset="-122"/>
              </a:rPr>
              <a:t>、</a:t>
            </a:r>
            <a:r>
              <a:rPr lang="en-US" altLang="zh-CN" sz="4400">
                <a:latin typeface="+mn-ea"/>
                <a:cs typeface="黑体" panose="02010609060101010101" charset="-122"/>
              </a:rPr>
              <a:t>c</a:t>
            </a:r>
            <a:r>
              <a:rPr lang="zh-CN" altLang="en-US" sz="4400">
                <a:latin typeface="+mn-ea"/>
                <a:cs typeface="黑体" panose="02010609060101010101" charset="-122"/>
              </a:rPr>
              <a:t>、</a:t>
            </a:r>
            <a:r>
              <a:rPr lang="en-US" altLang="zh-CN" sz="4400">
                <a:latin typeface="+mn-ea"/>
                <a:cs typeface="黑体" panose="02010609060101010101" charset="-122"/>
              </a:rPr>
              <a:t>s </a:t>
            </a:r>
            <a:r>
              <a:rPr lang="zh-CN" altLang="en-US" sz="4000">
                <a:latin typeface="+mn-ea"/>
              </a:rPr>
              <a:t>。</a:t>
            </a:r>
            <a:endParaRPr lang="zh-CN" altLang="en-US" sz="4000"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53765" y="1762844"/>
            <a:ext cx="7469097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5000"/>
              </a:lnSpc>
            </a:pPr>
            <a:r>
              <a:rPr lang="en-US" altLang="zh-CN" sz="4000">
                <a:latin typeface="+mn-ea"/>
              </a:rPr>
              <a:t>1</a:t>
            </a:r>
            <a:r>
              <a:rPr lang="zh-CN" altLang="en-US" sz="4000">
                <a:latin typeface="+mn-ea"/>
              </a:rPr>
              <a:t>、把声母</a:t>
            </a:r>
            <a:r>
              <a:rPr lang="en-US" altLang="zh-CN" sz="4800">
                <a:latin typeface="+mn-ea"/>
              </a:rPr>
              <a:t>z</a:t>
            </a:r>
            <a:r>
              <a:rPr lang="zh-CN" altLang="en-US" sz="4800">
                <a:latin typeface="+mn-ea"/>
                <a:cs typeface="黑体" panose="02010609060101010101" charset="-122"/>
              </a:rPr>
              <a:t>、</a:t>
            </a:r>
            <a:r>
              <a:rPr lang="en-US" altLang="zh-CN" sz="4800">
                <a:latin typeface="+mn-ea"/>
                <a:cs typeface="黑体" panose="02010609060101010101" charset="-122"/>
              </a:rPr>
              <a:t>c</a:t>
            </a:r>
            <a:r>
              <a:rPr lang="zh-CN" altLang="en-US" sz="4800">
                <a:latin typeface="+mn-ea"/>
                <a:cs typeface="黑体" panose="02010609060101010101" charset="-122"/>
              </a:rPr>
              <a:t>、</a:t>
            </a:r>
            <a:r>
              <a:rPr lang="en-US" altLang="zh-CN" sz="4800">
                <a:latin typeface="+mn-ea"/>
                <a:cs typeface="黑体" panose="02010609060101010101" charset="-122"/>
              </a:rPr>
              <a:t>s</a:t>
            </a:r>
            <a:r>
              <a:rPr lang="zh-CN" altLang="en-US" sz="4000">
                <a:latin typeface="+mn-ea"/>
              </a:rPr>
              <a:t>读给朋友听。</a:t>
            </a:r>
            <a:endParaRPr lang="zh-CN" altLang="en-US" sz="400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889616" y="983757"/>
            <a:ext cx="1233377" cy="3168502"/>
          </a:xfrm>
          <a:prstGeom prst="rect">
            <a:avLst/>
          </a:prstGeom>
          <a:solidFill>
            <a:srgbClr val="BCAD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518249" y="637953"/>
            <a:ext cx="1127147" cy="294699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4610500" y="983757"/>
            <a:ext cx="1750418" cy="2975729"/>
            <a:chOff x="6960866" y="545059"/>
            <a:chExt cx="2055678" cy="3494673"/>
          </a:xfrm>
        </p:grpSpPr>
        <p:sp>
          <p:nvSpPr>
            <p:cNvPr id="19" name="PA_库_文本框 7"/>
            <p:cNvSpPr txBox="1"/>
            <p:nvPr>
              <p:custDataLst>
                <p:tags r:id="rId1"/>
              </p:custDataLst>
            </p:nvPr>
          </p:nvSpPr>
          <p:spPr>
            <a:xfrm>
              <a:off x="7209291" y="545059"/>
              <a:ext cx="1807253" cy="143375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8800">
                  <a:solidFill>
                    <a:schemeClr val="bg1"/>
                  </a:solidFill>
                  <a:latin typeface="叶根友特楷简体" panose="02010601030101010101" pitchFamily="2" charset="-122"/>
                  <a:ea typeface="叶根友特楷简体" panose="02010601030101010101" pitchFamily="2" charset="-122"/>
                </a:rPr>
                <a:t>谢</a:t>
              </a:r>
              <a:endParaRPr lang="zh-CN" altLang="en-US" sz="6000">
                <a:solidFill>
                  <a:schemeClr val="bg1"/>
                </a:solidFill>
                <a:latin typeface="叶根友特楷简体" panose="02010601030101010101" pitchFamily="2" charset="-122"/>
                <a:ea typeface="叶根友特楷简体" panose="02010601030101010101" pitchFamily="2" charset="-122"/>
              </a:endParaRPr>
            </a:p>
          </p:txBody>
        </p:sp>
        <p:sp>
          <p:nvSpPr>
            <p:cNvPr id="20" name="PA_库_文本框 8"/>
            <p:cNvSpPr txBox="1"/>
            <p:nvPr>
              <p:custDataLst>
                <p:tags r:id="rId2"/>
              </p:custDataLst>
            </p:nvPr>
          </p:nvSpPr>
          <p:spPr>
            <a:xfrm>
              <a:off x="7550732" y="1653327"/>
              <a:ext cx="1301222" cy="1012061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6000">
                  <a:solidFill>
                    <a:schemeClr val="bg1"/>
                  </a:solidFill>
                  <a:latin typeface="叶根友特楷简体" panose="02010601030101010101" pitchFamily="2" charset="-122"/>
                  <a:ea typeface="叶根友特楷简体" panose="02010601030101010101" pitchFamily="2" charset="-122"/>
                </a:rPr>
                <a:t>谢</a:t>
              </a:r>
              <a:endParaRPr lang="zh-CN" altLang="en-US" sz="6000">
                <a:solidFill>
                  <a:schemeClr val="bg1"/>
                </a:solidFill>
                <a:latin typeface="叶根友特楷简体" panose="02010601030101010101" pitchFamily="2" charset="-122"/>
                <a:ea typeface="叶根友特楷简体" panose="02010601030101010101" pitchFamily="2" charset="-122"/>
              </a:endParaRPr>
            </a:p>
          </p:txBody>
        </p:sp>
        <p:sp>
          <p:nvSpPr>
            <p:cNvPr id="21" name="PA_库_文本框 9"/>
            <p:cNvSpPr txBox="1"/>
            <p:nvPr>
              <p:custDataLst>
                <p:tags r:id="rId3"/>
              </p:custDataLst>
            </p:nvPr>
          </p:nvSpPr>
          <p:spPr>
            <a:xfrm>
              <a:off x="6960866" y="2128574"/>
              <a:ext cx="1807253" cy="1433753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8800">
                  <a:solidFill>
                    <a:schemeClr val="bg1"/>
                  </a:solidFill>
                  <a:latin typeface="叶根友特楷简体" panose="02010601030101010101" pitchFamily="2" charset="-122"/>
                  <a:ea typeface="叶根友特楷简体" panose="02010601030101010101" pitchFamily="2" charset="-122"/>
                </a:rPr>
                <a:t>观</a:t>
              </a:r>
              <a:endParaRPr lang="zh-CN" altLang="en-US" sz="8800">
                <a:solidFill>
                  <a:schemeClr val="bg1"/>
                </a:solidFill>
                <a:latin typeface="叶根友特楷简体" panose="02010601030101010101" pitchFamily="2" charset="-122"/>
                <a:ea typeface="叶根友特楷简体" panose="02010601030101010101" pitchFamily="2" charset="-122"/>
              </a:endParaRPr>
            </a:p>
          </p:txBody>
        </p:sp>
        <p:sp>
          <p:nvSpPr>
            <p:cNvPr id="22" name="PA_库_文本框 10"/>
            <p:cNvSpPr txBox="1"/>
            <p:nvPr>
              <p:custDataLst>
                <p:tags r:id="rId4"/>
              </p:custDataLst>
            </p:nvPr>
          </p:nvSpPr>
          <p:spPr>
            <a:xfrm>
              <a:off x="7466897" y="3151787"/>
              <a:ext cx="1301222" cy="88794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6000">
                  <a:solidFill>
                    <a:schemeClr val="bg1"/>
                  </a:solidFill>
                  <a:latin typeface="叶根友特楷简体" panose="02010601030101010101" pitchFamily="2" charset="-122"/>
                  <a:ea typeface="叶根友特楷简体" panose="02010601030101010101" pitchFamily="2" charset="-122"/>
                </a:rPr>
                <a:t>赏</a:t>
              </a:r>
              <a:endParaRPr lang="zh-CN" altLang="en-US" sz="6000">
                <a:solidFill>
                  <a:schemeClr val="bg1"/>
                </a:solidFill>
                <a:latin typeface="叶根友特楷简体" panose="02010601030101010101" pitchFamily="2" charset="-122"/>
                <a:ea typeface="叶根友特楷简体" panose="02010601030101010101" pitchFamily="2" charset="-122"/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tx1">
                <a:lumMod val="65000"/>
                <a:lumOff val="3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23"/>
          <a:stretch>
            <a:fillRect/>
          </a:stretch>
        </p:blipFill>
        <p:spPr>
          <a:xfrm>
            <a:off x="122225" y="4407304"/>
            <a:ext cx="10792047" cy="2278422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8775" t="44785" r="1204" b="14312"/>
          <a:stretch>
            <a:fillRect/>
          </a:stretch>
        </p:blipFill>
        <p:spPr>
          <a:xfrm>
            <a:off x="6777191" y="3703089"/>
            <a:ext cx="2718876" cy="2889504"/>
          </a:xfrm>
          <a:prstGeom prst="rect">
            <a:avLst/>
          </a:prstGeom>
        </p:spPr>
      </p:pic>
      <p:pic>
        <p:nvPicPr>
          <p:cNvPr id="25" name="New picture"/>
          <p:cNvPicPr/>
          <p:nvPr/>
        </p:nvPicPr>
        <p:blipFill>
          <a:blip r:embed="rId9"/>
          <a:stretch>
            <a:fillRect/>
          </a:stretch>
        </p:blipFill>
        <p:spPr>
          <a:xfrm>
            <a:off x="12230100" y="10820400"/>
            <a:ext cx="304800" cy="2159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96340" y="1370261"/>
            <a:ext cx="1706915" cy="765923"/>
          </a:xfrm>
          <a:prstGeom prst="rect">
            <a:avLst/>
          </a:prstGeom>
        </p:spPr>
      </p:pic>
      <p:sp>
        <p:nvSpPr>
          <p:cNvPr id="43" name="文本框 42"/>
          <p:cNvSpPr txBox="1"/>
          <p:nvPr/>
        </p:nvSpPr>
        <p:spPr>
          <a:xfrm>
            <a:off x="2137911" y="1607515"/>
            <a:ext cx="80118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ea typeface="叶根友特楷简体" panose="02010601030101010101"/>
              </a:rPr>
              <a:t>课题名称：声   母   </a:t>
            </a:r>
            <a:r>
              <a:rPr lang="en-US" altLang="zh-CN" sz="5400" b="1">
                <a:ea typeface="叶根友特楷简体" panose="02010601030101010101"/>
              </a:rPr>
              <a:t>z  c  s</a:t>
            </a:r>
            <a:endParaRPr lang="en-US" altLang="zh-CN" sz="5400" b="1">
              <a:ea typeface="叶根友特楷简体" panose="02010601030101010101"/>
            </a:endParaRPr>
          </a:p>
          <a:p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213933" y="2682310"/>
            <a:ext cx="801188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ea typeface="叶根友特楷简体" panose="02010601030101010101"/>
              </a:rPr>
              <a:t>难点名称：声母 </a:t>
            </a:r>
            <a:r>
              <a:rPr lang="en-US" altLang="zh-CN" sz="5400" b="1">
                <a:ea typeface="叶根友特楷简体" panose="02010601030101010101"/>
              </a:rPr>
              <a:t>z c s </a:t>
            </a:r>
            <a:r>
              <a:rPr lang="zh-CN" altLang="en-US" sz="3200" b="1">
                <a:ea typeface="叶根友特楷简体" panose="02010601030101010101"/>
              </a:rPr>
              <a:t>的认读写</a:t>
            </a:r>
            <a:endParaRPr lang="en-US" altLang="zh-CN" sz="3200" b="1">
              <a:ea typeface="叶根友特楷简体" panose="02010601030101010101"/>
            </a:endParaRPr>
          </a:p>
          <a:p>
            <a:endParaRPr lang="zh-CN" altLang="en-US" sz="140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699" y="3322097"/>
            <a:ext cx="12182353" cy="29958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6" t="310" r="14247" b="2272"/>
          <a:stretch>
            <a:fillRect/>
          </a:stretch>
        </p:blipFill>
        <p:spPr>
          <a:xfrm>
            <a:off x="6592390" y="1692265"/>
            <a:ext cx="2699656" cy="274039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8" r="17263" b="3924"/>
          <a:stretch>
            <a:fillRect/>
          </a:stretch>
        </p:blipFill>
        <p:spPr>
          <a:xfrm>
            <a:off x="1053738" y="694714"/>
            <a:ext cx="2220686" cy="230974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47" t="-1" r="24889" b="-1757"/>
          <a:stretch>
            <a:fillRect/>
          </a:stretch>
        </p:blipFill>
        <p:spPr>
          <a:xfrm>
            <a:off x="3666310" y="1281886"/>
            <a:ext cx="2290354" cy="2908335"/>
          </a:xfrm>
          <a:prstGeom prst="rect">
            <a:avLst/>
          </a:prstGeom>
        </p:spPr>
      </p:pic>
      <p:pic>
        <p:nvPicPr>
          <p:cNvPr id="3" name="图形 18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800389" y="763422"/>
            <a:ext cx="2695575" cy="190936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93164" y="3098790"/>
            <a:ext cx="17588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冬冬 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527644" y="4424455"/>
            <a:ext cx="245131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小刺猬 </a:t>
            </a: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860872" y="4510828"/>
            <a:ext cx="156966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54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小蚕</a:t>
            </a:r>
            <a:endParaRPr lang="zh-CN" altLang="en-US" sz="540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96" t="4165" r="19456" b="4406"/>
          <a:stretch>
            <a:fillRect/>
          </a:stretch>
        </p:blipFill>
        <p:spPr>
          <a:xfrm>
            <a:off x="2689290" y="939950"/>
            <a:ext cx="2682240" cy="2849405"/>
          </a:xfrm>
          <a:prstGeom prst="rect">
            <a:avLst/>
          </a:prstGeom>
        </p:spPr>
      </p:pic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6345582" y="1242910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6345583" y="1957705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Line 6"/>
          <p:cNvSpPr>
            <a:spLocks noChangeShapeType="1"/>
          </p:cNvSpPr>
          <p:nvPr/>
        </p:nvSpPr>
        <p:spPr bwMode="auto">
          <a:xfrm>
            <a:off x="6414556" y="2845925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6414556" y="3675178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30824" y="1242910"/>
            <a:ext cx="986167" cy="20159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12500" b="1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z</a:t>
            </a:r>
            <a:endParaRPr lang="en-US" altLang="zh-CN" sz="12500" b="1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08229" y="3789355"/>
            <a:ext cx="614623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60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她在写字</a:t>
            </a:r>
            <a:r>
              <a:rPr lang="zh-CN" altLang="en-US" sz="72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 </a:t>
            </a:r>
            <a:r>
              <a:rPr lang="en-US" altLang="zh-CN" sz="88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z z z</a:t>
            </a:r>
            <a:endParaRPr lang="zh-CN" altLang="en-US" sz="880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6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17" t="4719" r="20802" b="2145"/>
          <a:stretch>
            <a:fillRect/>
          </a:stretch>
        </p:blipFill>
        <p:spPr>
          <a:xfrm>
            <a:off x="1667055" y="929176"/>
            <a:ext cx="3108960" cy="3326675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6633945" y="1536998"/>
            <a:ext cx="559876" cy="521928"/>
            <a:chOff x="8396860" y="2154345"/>
            <a:chExt cx="712942" cy="712942"/>
          </a:xfrm>
        </p:grpSpPr>
        <p:sp>
          <p:nvSpPr>
            <p:cNvPr id="22" name="Freeform 160"/>
            <p:cNvSpPr/>
            <p:nvPr/>
          </p:nvSpPr>
          <p:spPr bwMode="auto">
            <a:xfrm>
              <a:off x="8473675" y="2238362"/>
              <a:ext cx="549710" cy="552110"/>
            </a:xfrm>
            <a:custGeom>
              <a:avLst/>
              <a:gdLst>
                <a:gd name="T0" fmla="*/ 19 w 229"/>
                <a:gd name="T1" fmla="*/ 230 h 230"/>
                <a:gd name="T2" fmla="*/ 229 w 229"/>
                <a:gd name="T3" fmla="*/ 20 h 230"/>
                <a:gd name="T4" fmla="*/ 210 w 229"/>
                <a:gd name="T5" fmla="*/ 0 h 230"/>
                <a:gd name="T6" fmla="*/ 0 w 229"/>
                <a:gd name="T7" fmla="*/ 211 h 230"/>
                <a:gd name="T8" fmla="*/ 19 w 229"/>
                <a:gd name="T9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30">
                  <a:moveTo>
                    <a:pt x="19" y="230"/>
                  </a:moveTo>
                  <a:lnTo>
                    <a:pt x="229" y="20"/>
                  </a:lnTo>
                  <a:lnTo>
                    <a:pt x="210" y="0"/>
                  </a:lnTo>
                  <a:lnTo>
                    <a:pt x="0" y="211"/>
                  </a:lnTo>
                  <a:lnTo>
                    <a:pt x="19" y="230"/>
                  </a:lnTo>
                  <a:close/>
                </a:path>
              </a:pathLst>
            </a:custGeom>
            <a:solidFill>
              <a:srgbClr val="F7AF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61"/>
            <p:cNvSpPr>
              <a:spLocks noEditPoints="1"/>
            </p:cNvSpPr>
            <p:nvPr/>
          </p:nvSpPr>
          <p:spPr bwMode="auto">
            <a:xfrm>
              <a:off x="8459272" y="2226359"/>
              <a:ext cx="580916" cy="576115"/>
            </a:xfrm>
            <a:custGeom>
              <a:avLst/>
              <a:gdLst>
                <a:gd name="T0" fmla="*/ 14 w 137"/>
                <a:gd name="T1" fmla="*/ 136 h 136"/>
                <a:gd name="T2" fmla="*/ 12 w 137"/>
                <a:gd name="T3" fmla="*/ 135 h 136"/>
                <a:gd name="T4" fmla="*/ 1 w 137"/>
                <a:gd name="T5" fmla="*/ 125 h 136"/>
                <a:gd name="T6" fmla="*/ 0 w 137"/>
                <a:gd name="T7" fmla="*/ 122 h 136"/>
                <a:gd name="T8" fmla="*/ 1 w 137"/>
                <a:gd name="T9" fmla="*/ 119 h 136"/>
                <a:gd name="T10" fmla="*/ 119 w 137"/>
                <a:gd name="T11" fmla="*/ 1 h 136"/>
                <a:gd name="T12" fmla="*/ 122 w 137"/>
                <a:gd name="T13" fmla="*/ 0 h 136"/>
                <a:gd name="T14" fmla="*/ 122 w 137"/>
                <a:gd name="T15" fmla="*/ 0 h 136"/>
                <a:gd name="T16" fmla="*/ 125 w 137"/>
                <a:gd name="T17" fmla="*/ 1 h 136"/>
                <a:gd name="T18" fmla="*/ 135 w 137"/>
                <a:gd name="T19" fmla="*/ 12 h 136"/>
                <a:gd name="T20" fmla="*/ 135 w 137"/>
                <a:gd name="T21" fmla="*/ 17 h 136"/>
                <a:gd name="T22" fmla="*/ 17 w 137"/>
                <a:gd name="T23" fmla="*/ 135 h 136"/>
                <a:gd name="T24" fmla="*/ 14 w 137"/>
                <a:gd name="T25" fmla="*/ 136 h 136"/>
                <a:gd name="T26" fmla="*/ 8 w 137"/>
                <a:gd name="T27" fmla="*/ 122 h 136"/>
                <a:gd name="T28" fmla="*/ 14 w 137"/>
                <a:gd name="T29" fmla="*/ 128 h 136"/>
                <a:gd name="T30" fmla="*/ 128 w 137"/>
                <a:gd name="T31" fmla="*/ 14 h 136"/>
                <a:gd name="T32" fmla="*/ 122 w 137"/>
                <a:gd name="T33" fmla="*/ 8 h 136"/>
                <a:gd name="T34" fmla="*/ 8 w 137"/>
                <a:gd name="T35" fmla="*/ 12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136">
                  <a:moveTo>
                    <a:pt x="14" y="136"/>
                  </a:moveTo>
                  <a:cubicBezTo>
                    <a:pt x="13" y="136"/>
                    <a:pt x="12" y="136"/>
                    <a:pt x="12" y="135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0" y="124"/>
                    <a:pt x="0" y="123"/>
                    <a:pt x="0" y="122"/>
                  </a:cubicBezTo>
                  <a:cubicBezTo>
                    <a:pt x="0" y="121"/>
                    <a:pt x="0" y="120"/>
                    <a:pt x="1" y="119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0" y="0"/>
                    <a:pt x="121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3" y="0"/>
                    <a:pt x="124" y="0"/>
                    <a:pt x="125" y="1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7" y="13"/>
                    <a:pt x="137" y="15"/>
                    <a:pt x="135" y="17"/>
                  </a:cubicBezTo>
                  <a:cubicBezTo>
                    <a:pt x="17" y="135"/>
                    <a:pt x="17" y="135"/>
                    <a:pt x="17" y="135"/>
                  </a:cubicBezTo>
                  <a:cubicBezTo>
                    <a:pt x="16" y="136"/>
                    <a:pt x="15" y="136"/>
                    <a:pt x="14" y="136"/>
                  </a:cubicBezTo>
                  <a:close/>
                  <a:moveTo>
                    <a:pt x="8" y="122"/>
                  </a:moveTo>
                  <a:cubicBezTo>
                    <a:pt x="14" y="128"/>
                    <a:pt x="14" y="128"/>
                    <a:pt x="14" y="128"/>
                  </a:cubicBezTo>
                  <a:cubicBezTo>
                    <a:pt x="128" y="14"/>
                    <a:pt x="128" y="14"/>
                    <a:pt x="128" y="14"/>
                  </a:cubicBezTo>
                  <a:cubicBezTo>
                    <a:pt x="122" y="8"/>
                    <a:pt x="122" y="8"/>
                    <a:pt x="122" y="8"/>
                  </a:cubicBezTo>
                  <a:lnTo>
                    <a:pt x="8" y="1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62"/>
            <p:cNvSpPr/>
            <p:nvPr/>
          </p:nvSpPr>
          <p:spPr bwMode="auto">
            <a:xfrm>
              <a:off x="8977776" y="2204755"/>
              <a:ext cx="79216" cy="81616"/>
            </a:xfrm>
            <a:custGeom>
              <a:avLst/>
              <a:gdLst>
                <a:gd name="T0" fmla="*/ 33 w 33"/>
                <a:gd name="T1" fmla="*/ 20 h 34"/>
                <a:gd name="T2" fmla="*/ 19 w 33"/>
                <a:gd name="T3" fmla="*/ 34 h 34"/>
                <a:gd name="T4" fmla="*/ 0 w 33"/>
                <a:gd name="T5" fmla="*/ 14 h 34"/>
                <a:gd name="T6" fmla="*/ 14 w 33"/>
                <a:gd name="T7" fmla="*/ 0 h 34"/>
                <a:gd name="T8" fmla="*/ 33 w 33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33" y="20"/>
                  </a:moveTo>
                  <a:lnTo>
                    <a:pt x="19" y="34"/>
                  </a:lnTo>
                  <a:lnTo>
                    <a:pt x="0" y="14"/>
                  </a:lnTo>
                  <a:lnTo>
                    <a:pt x="14" y="0"/>
                  </a:lnTo>
                  <a:lnTo>
                    <a:pt x="33" y="20"/>
                  </a:lnTo>
                  <a:close/>
                </a:path>
              </a:pathLst>
            </a:custGeom>
            <a:solidFill>
              <a:srgbClr val="AEA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163"/>
            <p:cNvSpPr>
              <a:spLocks noEditPoints="1"/>
            </p:cNvSpPr>
            <p:nvPr/>
          </p:nvSpPr>
          <p:spPr bwMode="auto">
            <a:xfrm>
              <a:off x="8960973" y="2192753"/>
              <a:ext cx="115223" cy="110422"/>
            </a:xfrm>
            <a:custGeom>
              <a:avLst/>
              <a:gdLst>
                <a:gd name="T0" fmla="*/ 15 w 27"/>
                <a:gd name="T1" fmla="*/ 26 h 26"/>
                <a:gd name="T2" fmla="*/ 15 w 27"/>
                <a:gd name="T3" fmla="*/ 26 h 26"/>
                <a:gd name="T4" fmla="*/ 12 w 27"/>
                <a:gd name="T5" fmla="*/ 25 h 26"/>
                <a:gd name="T6" fmla="*/ 1 w 27"/>
                <a:gd name="T7" fmla="*/ 14 h 26"/>
                <a:gd name="T8" fmla="*/ 1 w 27"/>
                <a:gd name="T9" fmla="*/ 9 h 26"/>
                <a:gd name="T10" fmla="*/ 9 w 27"/>
                <a:gd name="T11" fmla="*/ 1 h 26"/>
                <a:gd name="T12" fmla="*/ 12 w 27"/>
                <a:gd name="T13" fmla="*/ 0 h 26"/>
                <a:gd name="T14" fmla="*/ 12 w 27"/>
                <a:gd name="T15" fmla="*/ 0 h 26"/>
                <a:gd name="T16" fmla="*/ 15 w 27"/>
                <a:gd name="T17" fmla="*/ 1 h 26"/>
                <a:gd name="T18" fmla="*/ 25 w 27"/>
                <a:gd name="T19" fmla="*/ 12 h 26"/>
                <a:gd name="T20" fmla="*/ 25 w 27"/>
                <a:gd name="T21" fmla="*/ 17 h 26"/>
                <a:gd name="T22" fmla="*/ 17 w 27"/>
                <a:gd name="T23" fmla="*/ 25 h 26"/>
                <a:gd name="T24" fmla="*/ 15 w 27"/>
                <a:gd name="T25" fmla="*/ 26 h 26"/>
                <a:gd name="T26" fmla="*/ 9 w 27"/>
                <a:gd name="T27" fmla="*/ 11 h 26"/>
                <a:gd name="T28" fmla="*/ 15 w 27"/>
                <a:gd name="T29" fmla="*/ 17 h 26"/>
                <a:gd name="T30" fmla="*/ 18 w 27"/>
                <a:gd name="T31" fmla="*/ 14 h 26"/>
                <a:gd name="T32" fmla="*/ 12 w 27"/>
                <a:gd name="T33" fmla="*/ 8 h 26"/>
                <a:gd name="T34" fmla="*/ 9 w 27"/>
                <a:gd name="T35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6">
                  <a:moveTo>
                    <a:pt x="15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3" y="25"/>
                    <a:pt x="12" y="2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3"/>
                    <a:pt x="27" y="15"/>
                    <a:pt x="25" y="1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6" y="26"/>
                    <a:pt x="15" y="26"/>
                  </a:cubicBezTo>
                  <a:close/>
                  <a:moveTo>
                    <a:pt x="9" y="11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2" y="8"/>
                    <a:pt x="12" y="8"/>
                    <a:pt x="12" y="8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64"/>
            <p:cNvSpPr>
              <a:spLocks noEditPoints="1"/>
            </p:cNvSpPr>
            <p:nvPr/>
          </p:nvSpPr>
          <p:spPr bwMode="auto">
            <a:xfrm>
              <a:off x="8994579" y="2154345"/>
              <a:ext cx="115223" cy="115223"/>
            </a:xfrm>
            <a:custGeom>
              <a:avLst/>
              <a:gdLst>
                <a:gd name="T0" fmla="*/ 15 w 27"/>
                <a:gd name="T1" fmla="*/ 27 h 27"/>
                <a:gd name="T2" fmla="*/ 15 w 27"/>
                <a:gd name="T3" fmla="*/ 27 h 27"/>
                <a:gd name="T4" fmla="*/ 12 w 27"/>
                <a:gd name="T5" fmla="*/ 26 h 27"/>
                <a:gd name="T6" fmla="*/ 1 w 27"/>
                <a:gd name="T7" fmla="*/ 15 h 27"/>
                <a:gd name="T8" fmla="*/ 1 w 27"/>
                <a:gd name="T9" fmla="*/ 10 h 27"/>
                <a:gd name="T10" fmla="*/ 8 w 27"/>
                <a:gd name="T11" fmla="*/ 3 h 27"/>
                <a:gd name="T12" fmla="*/ 20 w 27"/>
                <a:gd name="T13" fmla="*/ 3 h 27"/>
                <a:gd name="T14" fmla="*/ 24 w 27"/>
                <a:gd name="T15" fmla="*/ 7 h 27"/>
                <a:gd name="T16" fmla="*/ 24 w 27"/>
                <a:gd name="T17" fmla="*/ 19 h 27"/>
                <a:gd name="T18" fmla="*/ 17 w 27"/>
                <a:gd name="T19" fmla="*/ 26 h 27"/>
                <a:gd name="T20" fmla="*/ 15 w 27"/>
                <a:gd name="T21" fmla="*/ 27 h 27"/>
                <a:gd name="T22" fmla="*/ 9 w 27"/>
                <a:gd name="T23" fmla="*/ 12 h 27"/>
                <a:gd name="T24" fmla="*/ 15 w 27"/>
                <a:gd name="T25" fmla="*/ 18 h 27"/>
                <a:gd name="T26" fmla="*/ 19 w 27"/>
                <a:gd name="T27" fmla="*/ 14 h 27"/>
                <a:gd name="T28" fmla="*/ 19 w 27"/>
                <a:gd name="T29" fmla="*/ 12 h 27"/>
                <a:gd name="T30" fmla="*/ 15 w 27"/>
                <a:gd name="T31" fmla="*/ 8 h 27"/>
                <a:gd name="T32" fmla="*/ 13 w 27"/>
                <a:gd name="T33" fmla="*/ 8 h 27"/>
                <a:gd name="T34" fmla="*/ 9 w 27"/>
                <a:gd name="T35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7">
                  <a:moveTo>
                    <a:pt x="15" y="27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3" y="26"/>
                    <a:pt x="12" y="26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1"/>
                    <a:pt x="1" y="1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1" y="0"/>
                    <a:pt x="17" y="0"/>
                    <a:pt x="20" y="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7" y="10"/>
                    <a:pt x="27" y="16"/>
                    <a:pt x="24" y="19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6" y="27"/>
                    <a:pt x="15" y="27"/>
                  </a:cubicBezTo>
                  <a:close/>
                  <a:moveTo>
                    <a:pt x="9" y="12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3" y="8"/>
                  </a:cubicBezTo>
                  <a:lnTo>
                    <a:pt x="9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165"/>
            <p:cNvSpPr/>
            <p:nvPr/>
          </p:nvSpPr>
          <p:spPr bwMode="auto">
            <a:xfrm>
              <a:off x="8413663" y="2744863"/>
              <a:ext cx="105621" cy="105621"/>
            </a:xfrm>
            <a:custGeom>
              <a:avLst/>
              <a:gdLst>
                <a:gd name="T0" fmla="*/ 0 w 44"/>
                <a:gd name="T1" fmla="*/ 44 h 44"/>
                <a:gd name="T2" fmla="*/ 44 w 44"/>
                <a:gd name="T3" fmla="*/ 19 h 44"/>
                <a:gd name="T4" fmla="*/ 25 w 44"/>
                <a:gd name="T5" fmla="*/ 0 h 44"/>
                <a:gd name="T6" fmla="*/ 0 w 44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4">
                  <a:moveTo>
                    <a:pt x="0" y="44"/>
                  </a:moveTo>
                  <a:lnTo>
                    <a:pt x="44" y="19"/>
                  </a:lnTo>
                  <a:lnTo>
                    <a:pt x="25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CAB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166"/>
            <p:cNvSpPr>
              <a:spLocks noEditPoints="1"/>
            </p:cNvSpPr>
            <p:nvPr/>
          </p:nvSpPr>
          <p:spPr bwMode="auto">
            <a:xfrm>
              <a:off x="8396860" y="2725659"/>
              <a:ext cx="139228" cy="141628"/>
            </a:xfrm>
            <a:custGeom>
              <a:avLst/>
              <a:gdLst>
                <a:gd name="T0" fmla="*/ 4 w 33"/>
                <a:gd name="T1" fmla="*/ 33 h 33"/>
                <a:gd name="T2" fmla="*/ 2 w 33"/>
                <a:gd name="T3" fmla="*/ 31 h 33"/>
                <a:gd name="T4" fmla="*/ 1 w 33"/>
                <a:gd name="T5" fmla="*/ 27 h 33"/>
                <a:gd name="T6" fmla="*/ 15 w 33"/>
                <a:gd name="T7" fmla="*/ 2 h 33"/>
                <a:gd name="T8" fmla="*/ 18 w 33"/>
                <a:gd name="T9" fmla="*/ 0 h 33"/>
                <a:gd name="T10" fmla="*/ 21 w 33"/>
                <a:gd name="T11" fmla="*/ 1 h 33"/>
                <a:gd name="T12" fmla="*/ 32 w 33"/>
                <a:gd name="T13" fmla="*/ 12 h 33"/>
                <a:gd name="T14" fmla="*/ 33 w 33"/>
                <a:gd name="T15" fmla="*/ 15 h 33"/>
                <a:gd name="T16" fmla="*/ 31 w 33"/>
                <a:gd name="T17" fmla="*/ 18 h 33"/>
                <a:gd name="T18" fmla="*/ 6 w 33"/>
                <a:gd name="T19" fmla="*/ 32 h 33"/>
                <a:gd name="T20" fmla="*/ 4 w 33"/>
                <a:gd name="T21" fmla="*/ 33 h 33"/>
                <a:gd name="T22" fmla="*/ 19 w 33"/>
                <a:gd name="T23" fmla="*/ 10 h 33"/>
                <a:gd name="T24" fmla="*/ 14 w 33"/>
                <a:gd name="T25" fmla="*/ 19 h 33"/>
                <a:gd name="T26" fmla="*/ 23 w 33"/>
                <a:gd name="T27" fmla="*/ 14 h 33"/>
                <a:gd name="T28" fmla="*/ 19 w 33"/>
                <a:gd name="T29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4" y="33"/>
                  </a:moveTo>
                  <a:cubicBezTo>
                    <a:pt x="3" y="33"/>
                    <a:pt x="2" y="32"/>
                    <a:pt x="2" y="31"/>
                  </a:cubicBezTo>
                  <a:cubicBezTo>
                    <a:pt x="1" y="30"/>
                    <a:pt x="0" y="29"/>
                    <a:pt x="1" y="27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"/>
                    <a:pt x="17" y="1"/>
                    <a:pt x="18" y="0"/>
                  </a:cubicBezTo>
                  <a:cubicBezTo>
                    <a:pt x="19" y="0"/>
                    <a:pt x="20" y="1"/>
                    <a:pt x="21" y="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3"/>
                    <a:pt x="33" y="14"/>
                    <a:pt x="33" y="15"/>
                  </a:cubicBezTo>
                  <a:cubicBezTo>
                    <a:pt x="33" y="16"/>
                    <a:pt x="32" y="17"/>
                    <a:pt x="31" y="18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  <a:moveTo>
                    <a:pt x="19" y="10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23" y="14"/>
                    <a:pt x="23" y="14"/>
                    <a:pt x="23" y="14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5591011" y="2215251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5591010" y="1495458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Line 6"/>
          <p:cNvSpPr>
            <a:spLocks noChangeShapeType="1"/>
          </p:cNvSpPr>
          <p:nvPr/>
        </p:nvSpPr>
        <p:spPr bwMode="auto">
          <a:xfrm>
            <a:off x="5591010" y="3842417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5591010" y="3080418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076057" y="1318870"/>
            <a:ext cx="100700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13800" b="1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</a:t>
            </a:r>
            <a:endParaRPr lang="zh-CN" altLang="en-US" sz="13800" b="1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16514" y="3994645"/>
            <a:ext cx="531908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60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像个</a:t>
            </a:r>
            <a:r>
              <a:rPr lang="en-US" altLang="zh-CN" sz="60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2</a:t>
            </a:r>
            <a:r>
              <a:rPr lang="zh-CN" altLang="en-US" sz="60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字</a:t>
            </a:r>
            <a:r>
              <a:rPr lang="zh-CN" altLang="en-US" sz="72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altLang="zh-CN" sz="88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z z z</a:t>
            </a:r>
            <a:endParaRPr lang="zh-CN" altLang="en-US" sz="880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4491 L 0.02084 0.0456 L -0.00351 0.12916 L 0.02084 0.13032 L 0.02084 0.13055" pathEditMode="relative" rAng="0" ptsTypes="AAAAA">
                                      <p:cBhvr>
                                        <p:cTn id="38" dur="3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4" y="4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6345582" y="1099724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6345582" y="1931580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Line 6"/>
          <p:cNvSpPr>
            <a:spLocks noChangeShapeType="1"/>
          </p:cNvSpPr>
          <p:nvPr/>
        </p:nvSpPr>
        <p:spPr bwMode="auto">
          <a:xfrm>
            <a:off x="6417860" y="2828507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6417859" y="3589618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61453" y="1263547"/>
            <a:ext cx="986167" cy="20159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12500" b="1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</a:t>
            </a:r>
            <a:endParaRPr lang="en-US" altLang="zh-CN" sz="12500" b="1">
              <a:solidFill>
                <a:prstClr val="black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71" t="-1" r="24400" b="-1757"/>
          <a:stretch>
            <a:fillRect/>
          </a:stretch>
        </p:blipFill>
        <p:spPr>
          <a:xfrm>
            <a:off x="2640806" y="917195"/>
            <a:ext cx="2512071" cy="3052141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756897" y="4176448"/>
            <a:ext cx="581732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6600">
                <a:solidFill>
                  <a:srgbClr val="000000"/>
                </a:solidFill>
                <a:latin typeface="等线" panose="02010600030101010101" charset="-122"/>
                <a:cs typeface="Times New Roman" panose="02020603050405020304" pitchFamily="18" charset="0"/>
              </a:rPr>
              <a:t>一只刺猬 </a:t>
            </a:r>
            <a:r>
              <a:rPr lang="en-US" altLang="zh-CN" sz="6600">
                <a:solidFill>
                  <a:srgbClr val="000000"/>
                </a:solidFill>
                <a:latin typeface="等线" panose="02010600030101010101" charset="-122"/>
                <a:cs typeface="Times New Roman" panose="02020603050405020304" pitchFamily="18" charset="0"/>
              </a:rPr>
              <a:t>c c c</a:t>
            </a:r>
            <a:endParaRPr lang="zh-CN" altLang="en-US" sz="6600">
              <a:solidFill>
                <a:prstClr val="black"/>
              </a:solidFill>
              <a:latin typeface="等线" panose="02010600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6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9" t="-1" r="24400" b="-1757"/>
          <a:stretch>
            <a:fillRect/>
          </a:stretch>
        </p:blipFill>
        <p:spPr>
          <a:xfrm>
            <a:off x="2470201" y="847776"/>
            <a:ext cx="2502394" cy="307128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14369" y="1396186"/>
            <a:ext cx="986167" cy="20159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12500" b="1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</a:t>
            </a:r>
            <a:endParaRPr lang="en-US" altLang="zh-CN" sz="12500" b="1">
              <a:solidFill>
                <a:prstClr val="black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6" name="Line 6"/>
          <p:cNvSpPr>
            <a:spLocks noChangeShapeType="1"/>
          </p:cNvSpPr>
          <p:nvPr/>
        </p:nvSpPr>
        <p:spPr bwMode="auto">
          <a:xfrm>
            <a:off x="6593776" y="1283521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6593776" y="2100533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>
            <a:off x="6587354" y="2979805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>
            <a:off x="6587353" y="3825001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000536" y="1373318"/>
            <a:ext cx="618461" cy="676283"/>
            <a:chOff x="8396860" y="2154345"/>
            <a:chExt cx="712942" cy="712942"/>
          </a:xfrm>
        </p:grpSpPr>
        <p:sp>
          <p:nvSpPr>
            <p:cNvPr id="9" name="Freeform 160"/>
            <p:cNvSpPr/>
            <p:nvPr/>
          </p:nvSpPr>
          <p:spPr bwMode="auto">
            <a:xfrm>
              <a:off x="8473675" y="2238362"/>
              <a:ext cx="549710" cy="552110"/>
            </a:xfrm>
            <a:custGeom>
              <a:avLst/>
              <a:gdLst>
                <a:gd name="T0" fmla="*/ 19 w 229"/>
                <a:gd name="T1" fmla="*/ 230 h 230"/>
                <a:gd name="T2" fmla="*/ 229 w 229"/>
                <a:gd name="T3" fmla="*/ 20 h 230"/>
                <a:gd name="T4" fmla="*/ 210 w 229"/>
                <a:gd name="T5" fmla="*/ 0 h 230"/>
                <a:gd name="T6" fmla="*/ 0 w 229"/>
                <a:gd name="T7" fmla="*/ 211 h 230"/>
                <a:gd name="T8" fmla="*/ 19 w 229"/>
                <a:gd name="T9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30">
                  <a:moveTo>
                    <a:pt x="19" y="230"/>
                  </a:moveTo>
                  <a:lnTo>
                    <a:pt x="229" y="20"/>
                  </a:lnTo>
                  <a:lnTo>
                    <a:pt x="210" y="0"/>
                  </a:lnTo>
                  <a:lnTo>
                    <a:pt x="0" y="211"/>
                  </a:lnTo>
                  <a:lnTo>
                    <a:pt x="19" y="230"/>
                  </a:lnTo>
                  <a:close/>
                </a:path>
              </a:pathLst>
            </a:custGeom>
            <a:solidFill>
              <a:srgbClr val="F7AF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161"/>
            <p:cNvSpPr>
              <a:spLocks noEditPoints="1"/>
            </p:cNvSpPr>
            <p:nvPr/>
          </p:nvSpPr>
          <p:spPr bwMode="auto">
            <a:xfrm>
              <a:off x="8459272" y="2226359"/>
              <a:ext cx="580916" cy="576115"/>
            </a:xfrm>
            <a:custGeom>
              <a:avLst/>
              <a:gdLst>
                <a:gd name="T0" fmla="*/ 14 w 137"/>
                <a:gd name="T1" fmla="*/ 136 h 136"/>
                <a:gd name="T2" fmla="*/ 12 w 137"/>
                <a:gd name="T3" fmla="*/ 135 h 136"/>
                <a:gd name="T4" fmla="*/ 1 w 137"/>
                <a:gd name="T5" fmla="*/ 125 h 136"/>
                <a:gd name="T6" fmla="*/ 0 w 137"/>
                <a:gd name="T7" fmla="*/ 122 h 136"/>
                <a:gd name="T8" fmla="*/ 1 w 137"/>
                <a:gd name="T9" fmla="*/ 119 h 136"/>
                <a:gd name="T10" fmla="*/ 119 w 137"/>
                <a:gd name="T11" fmla="*/ 1 h 136"/>
                <a:gd name="T12" fmla="*/ 122 w 137"/>
                <a:gd name="T13" fmla="*/ 0 h 136"/>
                <a:gd name="T14" fmla="*/ 122 w 137"/>
                <a:gd name="T15" fmla="*/ 0 h 136"/>
                <a:gd name="T16" fmla="*/ 125 w 137"/>
                <a:gd name="T17" fmla="*/ 1 h 136"/>
                <a:gd name="T18" fmla="*/ 135 w 137"/>
                <a:gd name="T19" fmla="*/ 12 h 136"/>
                <a:gd name="T20" fmla="*/ 135 w 137"/>
                <a:gd name="T21" fmla="*/ 17 h 136"/>
                <a:gd name="T22" fmla="*/ 17 w 137"/>
                <a:gd name="T23" fmla="*/ 135 h 136"/>
                <a:gd name="T24" fmla="*/ 14 w 137"/>
                <a:gd name="T25" fmla="*/ 136 h 136"/>
                <a:gd name="T26" fmla="*/ 8 w 137"/>
                <a:gd name="T27" fmla="*/ 122 h 136"/>
                <a:gd name="T28" fmla="*/ 14 w 137"/>
                <a:gd name="T29" fmla="*/ 128 h 136"/>
                <a:gd name="T30" fmla="*/ 128 w 137"/>
                <a:gd name="T31" fmla="*/ 14 h 136"/>
                <a:gd name="T32" fmla="*/ 122 w 137"/>
                <a:gd name="T33" fmla="*/ 8 h 136"/>
                <a:gd name="T34" fmla="*/ 8 w 137"/>
                <a:gd name="T35" fmla="*/ 12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136">
                  <a:moveTo>
                    <a:pt x="14" y="136"/>
                  </a:moveTo>
                  <a:cubicBezTo>
                    <a:pt x="13" y="136"/>
                    <a:pt x="12" y="136"/>
                    <a:pt x="12" y="135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0" y="124"/>
                    <a:pt x="0" y="123"/>
                    <a:pt x="0" y="122"/>
                  </a:cubicBezTo>
                  <a:cubicBezTo>
                    <a:pt x="0" y="121"/>
                    <a:pt x="0" y="120"/>
                    <a:pt x="1" y="119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0" y="0"/>
                    <a:pt x="121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3" y="0"/>
                    <a:pt x="124" y="0"/>
                    <a:pt x="125" y="1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7" y="13"/>
                    <a:pt x="137" y="15"/>
                    <a:pt x="135" y="17"/>
                  </a:cubicBezTo>
                  <a:cubicBezTo>
                    <a:pt x="17" y="135"/>
                    <a:pt x="17" y="135"/>
                    <a:pt x="17" y="135"/>
                  </a:cubicBezTo>
                  <a:cubicBezTo>
                    <a:pt x="16" y="136"/>
                    <a:pt x="15" y="136"/>
                    <a:pt x="14" y="136"/>
                  </a:cubicBezTo>
                  <a:close/>
                  <a:moveTo>
                    <a:pt x="8" y="122"/>
                  </a:moveTo>
                  <a:cubicBezTo>
                    <a:pt x="14" y="128"/>
                    <a:pt x="14" y="128"/>
                    <a:pt x="14" y="128"/>
                  </a:cubicBezTo>
                  <a:cubicBezTo>
                    <a:pt x="128" y="14"/>
                    <a:pt x="128" y="14"/>
                    <a:pt x="128" y="14"/>
                  </a:cubicBezTo>
                  <a:cubicBezTo>
                    <a:pt x="122" y="8"/>
                    <a:pt x="122" y="8"/>
                    <a:pt x="122" y="8"/>
                  </a:cubicBezTo>
                  <a:lnTo>
                    <a:pt x="8" y="1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62"/>
            <p:cNvSpPr/>
            <p:nvPr/>
          </p:nvSpPr>
          <p:spPr bwMode="auto">
            <a:xfrm>
              <a:off x="8977776" y="2204755"/>
              <a:ext cx="79216" cy="81616"/>
            </a:xfrm>
            <a:custGeom>
              <a:avLst/>
              <a:gdLst>
                <a:gd name="T0" fmla="*/ 33 w 33"/>
                <a:gd name="T1" fmla="*/ 20 h 34"/>
                <a:gd name="T2" fmla="*/ 19 w 33"/>
                <a:gd name="T3" fmla="*/ 34 h 34"/>
                <a:gd name="T4" fmla="*/ 0 w 33"/>
                <a:gd name="T5" fmla="*/ 14 h 34"/>
                <a:gd name="T6" fmla="*/ 14 w 33"/>
                <a:gd name="T7" fmla="*/ 0 h 34"/>
                <a:gd name="T8" fmla="*/ 33 w 33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33" y="20"/>
                  </a:moveTo>
                  <a:lnTo>
                    <a:pt x="19" y="34"/>
                  </a:lnTo>
                  <a:lnTo>
                    <a:pt x="0" y="14"/>
                  </a:lnTo>
                  <a:lnTo>
                    <a:pt x="14" y="0"/>
                  </a:lnTo>
                  <a:lnTo>
                    <a:pt x="33" y="20"/>
                  </a:lnTo>
                  <a:close/>
                </a:path>
              </a:pathLst>
            </a:custGeom>
            <a:solidFill>
              <a:srgbClr val="AEA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63"/>
            <p:cNvSpPr>
              <a:spLocks noEditPoints="1"/>
            </p:cNvSpPr>
            <p:nvPr/>
          </p:nvSpPr>
          <p:spPr bwMode="auto">
            <a:xfrm>
              <a:off x="8960973" y="2192753"/>
              <a:ext cx="115223" cy="110422"/>
            </a:xfrm>
            <a:custGeom>
              <a:avLst/>
              <a:gdLst>
                <a:gd name="T0" fmla="*/ 15 w 27"/>
                <a:gd name="T1" fmla="*/ 26 h 26"/>
                <a:gd name="T2" fmla="*/ 15 w 27"/>
                <a:gd name="T3" fmla="*/ 26 h 26"/>
                <a:gd name="T4" fmla="*/ 12 w 27"/>
                <a:gd name="T5" fmla="*/ 25 h 26"/>
                <a:gd name="T6" fmla="*/ 1 w 27"/>
                <a:gd name="T7" fmla="*/ 14 h 26"/>
                <a:gd name="T8" fmla="*/ 1 w 27"/>
                <a:gd name="T9" fmla="*/ 9 h 26"/>
                <a:gd name="T10" fmla="*/ 9 w 27"/>
                <a:gd name="T11" fmla="*/ 1 h 26"/>
                <a:gd name="T12" fmla="*/ 12 w 27"/>
                <a:gd name="T13" fmla="*/ 0 h 26"/>
                <a:gd name="T14" fmla="*/ 12 w 27"/>
                <a:gd name="T15" fmla="*/ 0 h 26"/>
                <a:gd name="T16" fmla="*/ 15 w 27"/>
                <a:gd name="T17" fmla="*/ 1 h 26"/>
                <a:gd name="T18" fmla="*/ 25 w 27"/>
                <a:gd name="T19" fmla="*/ 12 h 26"/>
                <a:gd name="T20" fmla="*/ 25 w 27"/>
                <a:gd name="T21" fmla="*/ 17 h 26"/>
                <a:gd name="T22" fmla="*/ 17 w 27"/>
                <a:gd name="T23" fmla="*/ 25 h 26"/>
                <a:gd name="T24" fmla="*/ 15 w 27"/>
                <a:gd name="T25" fmla="*/ 26 h 26"/>
                <a:gd name="T26" fmla="*/ 9 w 27"/>
                <a:gd name="T27" fmla="*/ 11 h 26"/>
                <a:gd name="T28" fmla="*/ 15 w 27"/>
                <a:gd name="T29" fmla="*/ 17 h 26"/>
                <a:gd name="T30" fmla="*/ 18 w 27"/>
                <a:gd name="T31" fmla="*/ 14 h 26"/>
                <a:gd name="T32" fmla="*/ 12 w 27"/>
                <a:gd name="T33" fmla="*/ 8 h 26"/>
                <a:gd name="T34" fmla="*/ 9 w 27"/>
                <a:gd name="T35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6">
                  <a:moveTo>
                    <a:pt x="15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3" y="25"/>
                    <a:pt x="12" y="2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3"/>
                    <a:pt x="27" y="15"/>
                    <a:pt x="25" y="1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6" y="26"/>
                    <a:pt x="15" y="26"/>
                  </a:cubicBezTo>
                  <a:close/>
                  <a:moveTo>
                    <a:pt x="9" y="11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2" y="8"/>
                    <a:pt x="12" y="8"/>
                    <a:pt x="12" y="8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64"/>
            <p:cNvSpPr>
              <a:spLocks noEditPoints="1"/>
            </p:cNvSpPr>
            <p:nvPr/>
          </p:nvSpPr>
          <p:spPr bwMode="auto">
            <a:xfrm>
              <a:off x="8994579" y="2154345"/>
              <a:ext cx="115223" cy="115223"/>
            </a:xfrm>
            <a:custGeom>
              <a:avLst/>
              <a:gdLst>
                <a:gd name="T0" fmla="*/ 15 w 27"/>
                <a:gd name="T1" fmla="*/ 27 h 27"/>
                <a:gd name="T2" fmla="*/ 15 w 27"/>
                <a:gd name="T3" fmla="*/ 27 h 27"/>
                <a:gd name="T4" fmla="*/ 12 w 27"/>
                <a:gd name="T5" fmla="*/ 26 h 27"/>
                <a:gd name="T6" fmla="*/ 1 w 27"/>
                <a:gd name="T7" fmla="*/ 15 h 27"/>
                <a:gd name="T8" fmla="*/ 1 w 27"/>
                <a:gd name="T9" fmla="*/ 10 h 27"/>
                <a:gd name="T10" fmla="*/ 8 w 27"/>
                <a:gd name="T11" fmla="*/ 3 h 27"/>
                <a:gd name="T12" fmla="*/ 20 w 27"/>
                <a:gd name="T13" fmla="*/ 3 h 27"/>
                <a:gd name="T14" fmla="*/ 24 w 27"/>
                <a:gd name="T15" fmla="*/ 7 h 27"/>
                <a:gd name="T16" fmla="*/ 24 w 27"/>
                <a:gd name="T17" fmla="*/ 19 h 27"/>
                <a:gd name="T18" fmla="*/ 17 w 27"/>
                <a:gd name="T19" fmla="*/ 26 h 27"/>
                <a:gd name="T20" fmla="*/ 15 w 27"/>
                <a:gd name="T21" fmla="*/ 27 h 27"/>
                <a:gd name="T22" fmla="*/ 9 w 27"/>
                <a:gd name="T23" fmla="*/ 12 h 27"/>
                <a:gd name="T24" fmla="*/ 15 w 27"/>
                <a:gd name="T25" fmla="*/ 18 h 27"/>
                <a:gd name="T26" fmla="*/ 19 w 27"/>
                <a:gd name="T27" fmla="*/ 14 h 27"/>
                <a:gd name="T28" fmla="*/ 19 w 27"/>
                <a:gd name="T29" fmla="*/ 12 h 27"/>
                <a:gd name="T30" fmla="*/ 15 w 27"/>
                <a:gd name="T31" fmla="*/ 8 h 27"/>
                <a:gd name="T32" fmla="*/ 13 w 27"/>
                <a:gd name="T33" fmla="*/ 8 h 27"/>
                <a:gd name="T34" fmla="*/ 9 w 27"/>
                <a:gd name="T35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7">
                  <a:moveTo>
                    <a:pt x="15" y="27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3" y="26"/>
                    <a:pt x="12" y="26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1"/>
                    <a:pt x="1" y="1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1" y="0"/>
                    <a:pt x="17" y="0"/>
                    <a:pt x="20" y="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7" y="10"/>
                    <a:pt x="27" y="16"/>
                    <a:pt x="24" y="19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6" y="27"/>
                    <a:pt x="15" y="27"/>
                  </a:cubicBezTo>
                  <a:close/>
                  <a:moveTo>
                    <a:pt x="9" y="12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3" y="8"/>
                  </a:cubicBezTo>
                  <a:lnTo>
                    <a:pt x="9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65"/>
            <p:cNvSpPr/>
            <p:nvPr/>
          </p:nvSpPr>
          <p:spPr bwMode="auto">
            <a:xfrm>
              <a:off x="8413663" y="2744863"/>
              <a:ext cx="105621" cy="105621"/>
            </a:xfrm>
            <a:custGeom>
              <a:avLst/>
              <a:gdLst>
                <a:gd name="T0" fmla="*/ 0 w 44"/>
                <a:gd name="T1" fmla="*/ 44 h 44"/>
                <a:gd name="T2" fmla="*/ 44 w 44"/>
                <a:gd name="T3" fmla="*/ 19 h 44"/>
                <a:gd name="T4" fmla="*/ 25 w 44"/>
                <a:gd name="T5" fmla="*/ 0 h 44"/>
                <a:gd name="T6" fmla="*/ 0 w 44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4">
                  <a:moveTo>
                    <a:pt x="0" y="44"/>
                  </a:moveTo>
                  <a:lnTo>
                    <a:pt x="44" y="19"/>
                  </a:lnTo>
                  <a:lnTo>
                    <a:pt x="25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CAB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66"/>
            <p:cNvSpPr>
              <a:spLocks noEditPoints="1"/>
            </p:cNvSpPr>
            <p:nvPr/>
          </p:nvSpPr>
          <p:spPr bwMode="auto">
            <a:xfrm>
              <a:off x="8396860" y="2725659"/>
              <a:ext cx="139228" cy="141628"/>
            </a:xfrm>
            <a:custGeom>
              <a:avLst/>
              <a:gdLst>
                <a:gd name="T0" fmla="*/ 4 w 33"/>
                <a:gd name="T1" fmla="*/ 33 h 33"/>
                <a:gd name="T2" fmla="*/ 2 w 33"/>
                <a:gd name="T3" fmla="*/ 31 h 33"/>
                <a:gd name="T4" fmla="*/ 1 w 33"/>
                <a:gd name="T5" fmla="*/ 27 h 33"/>
                <a:gd name="T6" fmla="*/ 15 w 33"/>
                <a:gd name="T7" fmla="*/ 2 h 33"/>
                <a:gd name="T8" fmla="*/ 18 w 33"/>
                <a:gd name="T9" fmla="*/ 0 h 33"/>
                <a:gd name="T10" fmla="*/ 21 w 33"/>
                <a:gd name="T11" fmla="*/ 1 h 33"/>
                <a:gd name="T12" fmla="*/ 32 w 33"/>
                <a:gd name="T13" fmla="*/ 12 h 33"/>
                <a:gd name="T14" fmla="*/ 33 w 33"/>
                <a:gd name="T15" fmla="*/ 15 h 33"/>
                <a:gd name="T16" fmla="*/ 31 w 33"/>
                <a:gd name="T17" fmla="*/ 18 h 33"/>
                <a:gd name="T18" fmla="*/ 6 w 33"/>
                <a:gd name="T19" fmla="*/ 32 h 33"/>
                <a:gd name="T20" fmla="*/ 4 w 33"/>
                <a:gd name="T21" fmla="*/ 33 h 33"/>
                <a:gd name="T22" fmla="*/ 19 w 33"/>
                <a:gd name="T23" fmla="*/ 10 h 33"/>
                <a:gd name="T24" fmla="*/ 14 w 33"/>
                <a:gd name="T25" fmla="*/ 19 h 33"/>
                <a:gd name="T26" fmla="*/ 23 w 33"/>
                <a:gd name="T27" fmla="*/ 14 h 33"/>
                <a:gd name="T28" fmla="*/ 19 w 33"/>
                <a:gd name="T29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4" y="33"/>
                  </a:moveTo>
                  <a:cubicBezTo>
                    <a:pt x="3" y="33"/>
                    <a:pt x="2" y="32"/>
                    <a:pt x="2" y="31"/>
                  </a:cubicBezTo>
                  <a:cubicBezTo>
                    <a:pt x="1" y="30"/>
                    <a:pt x="0" y="29"/>
                    <a:pt x="1" y="27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"/>
                    <a:pt x="17" y="1"/>
                    <a:pt x="18" y="0"/>
                  </a:cubicBezTo>
                  <a:cubicBezTo>
                    <a:pt x="19" y="0"/>
                    <a:pt x="20" y="1"/>
                    <a:pt x="21" y="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3"/>
                    <a:pt x="33" y="14"/>
                    <a:pt x="33" y="15"/>
                  </a:cubicBezTo>
                  <a:cubicBezTo>
                    <a:pt x="33" y="16"/>
                    <a:pt x="32" y="17"/>
                    <a:pt x="31" y="18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  <a:moveTo>
                    <a:pt x="19" y="10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23" y="14"/>
                    <a:pt x="23" y="14"/>
                    <a:pt x="23" y="14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3428144" y="3946922"/>
            <a:ext cx="604524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60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半个圆圈   </a:t>
            </a:r>
            <a:r>
              <a:rPr lang="en-US" altLang="zh-CN" sz="88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c c c</a:t>
            </a:r>
            <a:endParaRPr lang="zh-CN" altLang="en-US" sz="880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0.00463 L -0.00039 0.00486 C -0.00404 -0.00324 -0.00482 -0.00857 -0.0099 -0.01273 C -0.01016 -0.01273 -0.01055 -0.01273 -0.01081 -0.01273 L -0.02695 -0.0176 L -0.04115 -0.0176 L -0.0543 -0.00695 L -0.06484 0.02315 L -0.0694 0.06527 L -0.0638 0.09838 L -0.05534 0.11666 L -0.04596 0.12268 L -0.03346 0.12893 L -0.02305 0.12685 L -0.01172 0.11412 L -0.00417 0.09977 L 0.0026 0.08264" pathEditMode="relative" rAng="0" ptsTypes="AAAAAAAAAAAAAAAAA">
                                      <p:cBhvr>
                                        <p:cTn id="39" dur="3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7" y="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6" grpId="0"/>
      <p:bldP spid="17" grpId="0"/>
      <p:bldP spid="18" grpId="0"/>
      <p:bldP spid="19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2341" t="3730" r="3182"/>
          <a:stretch>
            <a:fillRect/>
          </a:stretch>
        </p:blipFill>
        <p:spPr>
          <a:xfrm>
            <a:off x="2272758" y="914303"/>
            <a:ext cx="2899955" cy="3034286"/>
          </a:xfrm>
          <a:prstGeom prst="rect">
            <a:avLst/>
          </a:prstGeom>
        </p:spPr>
      </p:pic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6345582" y="1173241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6345583" y="1957705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Line 6"/>
          <p:cNvSpPr>
            <a:spLocks noChangeShapeType="1"/>
          </p:cNvSpPr>
          <p:nvPr/>
        </p:nvSpPr>
        <p:spPr bwMode="auto">
          <a:xfrm>
            <a:off x="6414556" y="2845925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6414556" y="3675178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30824" y="1242910"/>
            <a:ext cx="986167" cy="20159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12500" b="1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</a:t>
            </a:r>
            <a:endParaRPr lang="en-US" altLang="zh-CN" sz="12500" b="1">
              <a:solidFill>
                <a:prstClr val="black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59147" y="4088098"/>
            <a:ext cx="52501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60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小蚕吐丝  </a:t>
            </a:r>
            <a:r>
              <a:rPr lang="en-US" altLang="zh-CN" sz="60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s s s </a:t>
            </a:r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6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36" t="2894" r="17475" b="5364"/>
          <a:stretch>
            <a:fillRect/>
          </a:stretch>
        </p:blipFill>
        <p:spPr>
          <a:xfrm>
            <a:off x="1879941" y="1256689"/>
            <a:ext cx="3120612" cy="313508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69" t="26688" r="6402" b="55167"/>
          <a:stretch>
            <a:fillRect/>
          </a:stretch>
        </p:blipFill>
        <p:spPr>
          <a:xfrm>
            <a:off x="6723017" y="2177142"/>
            <a:ext cx="1227909" cy="1349829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7620505" y="1340803"/>
            <a:ext cx="895748" cy="895748"/>
            <a:chOff x="8396860" y="2154345"/>
            <a:chExt cx="712942" cy="712942"/>
          </a:xfrm>
        </p:grpSpPr>
        <p:sp>
          <p:nvSpPr>
            <p:cNvPr id="7" name="Freeform 160"/>
            <p:cNvSpPr/>
            <p:nvPr/>
          </p:nvSpPr>
          <p:spPr bwMode="auto">
            <a:xfrm>
              <a:off x="8473675" y="2238362"/>
              <a:ext cx="549710" cy="552110"/>
            </a:xfrm>
            <a:custGeom>
              <a:avLst/>
              <a:gdLst>
                <a:gd name="T0" fmla="*/ 19 w 229"/>
                <a:gd name="T1" fmla="*/ 230 h 230"/>
                <a:gd name="T2" fmla="*/ 229 w 229"/>
                <a:gd name="T3" fmla="*/ 20 h 230"/>
                <a:gd name="T4" fmla="*/ 210 w 229"/>
                <a:gd name="T5" fmla="*/ 0 h 230"/>
                <a:gd name="T6" fmla="*/ 0 w 229"/>
                <a:gd name="T7" fmla="*/ 211 h 230"/>
                <a:gd name="T8" fmla="*/ 19 w 229"/>
                <a:gd name="T9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30">
                  <a:moveTo>
                    <a:pt x="19" y="230"/>
                  </a:moveTo>
                  <a:lnTo>
                    <a:pt x="229" y="20"/>
                  </a:lnTo>
                  <a:lnTo>
                    <a:pt x="210" y="0"/>
                  </a:lnTo>
                  <a:lnTo>
                    <a:pt x="0" y="211"/>
                  </a:lnTo>
                  <a:lnTo>
                    <a:pt x="19" y="230"/>
                  </a:lnTo>
                  <a:close/>
                </a:path>
              </a:pathLst>
            </a:custGeom>
            <a:solidFill>
              <a:srgbClr val="F7AF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61"/>
            <p:cNvSpPr>
              <a:spLocks noEditPoints="1"/>
            </p:cNvSpPr>
            <p:nvPr/>
          </p:nvSpPr>
          <p:spPr bwMode="auto">
            <a:xfrm>
              <a:off x="8459272" y="2226359"/>
              <a:ext cx="580916" cy="576115"/>
            </a:xfrm>
            <a:custGeom>
              <a:avLst/>
              <a:gdLst>
                <a:gd name="T0" fmla="*/ 14 w 137"/>
                <a:gd name="T1" fmla="*/ 136 h 136"/>
                <a:gd name="T2" fmla="*/ 12 w 137"/>
                <a:gd name="T3" fmla="*/ 135 h 136"/>
                <a:gd name="T4" fmla="*/ 1 w 137"/>
                <a:gd name="T5" fmla="*/ 125 h 136"/>
                <a:gd name="T6" fmla="*/ 0 w 137"/>
                <a:gd name="T7" fmla="*/ 122 h 136"/>
                <a:gd name="T8" fmla="*/ 1 w 137"/>
                <a:gd name="T9" fmla="*/ 119 h 136"/>
                <a:gd name="T10" fmla="*/ 119 w 137"/>
                <a:gd name="T11" fmla="*/ 1 h 136"/>
                <a:gd name="T12" fmla="*/ 122 w 137"/>
                <a:gd name="T13" fmla="*/ 0 h 136"/>
                <a:gd name="T14" fmla="*/ 122 w 137"/>
                <a:gd name="T15" fmla="*/ 0 h 136"/>
                <a:gd name="T16" fmla="*/ 125 w 137"/>
                <a:gd name="T17" fmla="*/ 1 h 136"/>
                <a:gd name="T18" fmla="*/ 135 w 137"/>
                <a:gd name="T19" fmla="*/ 12 h 136"/>
                <a:gd name="T20" fmla="*/ 135 w 137"/>
                <a:gd name="T21" fmla="*/ 17 h 136"/>
                <a:gd name="T22" fmla="*/ 17 w 137"/>
                <a:gd name="T23" fmla="*/ 135 h 136"/>
                <a:gd name="T24" fmla="*/ 14 w 137"/>
                <a:gd name="T25" fmla="*/ 136 h 136"/>
                <a:gd name="T26" fmla="*/ 8 w 137"/>
                <a:gd name="T27" fmla="*/ 122 h 136"/>
                <a:gd name="T28" fmla="*/ 14 w 137"/>
                <a:gd name="T29" fmla="*/ 128 h 136"/>
                <a:gd name="T30" fmla="*/ 128 w 137"/>
                <a:gd name="T31" fmla="*/ 14 h 136"/>
                <a:gd name="T32" fmla="*/ 122 w 137"/>
                <a:gd name="T33" fmla="*/ 8 h 136"/>
                <a:gd name="T34" fmla="*/ 8 w 137"/>
                <a:gd name="T35" fmla="*/ 12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7" h="136">
                  <a:moveTo>
                    <a:pt x="14" y="136"/>
                  </a:moveTo>
                  <a:cubicBezTo>
                    <a:pt x="13" y="136"/>
                    <a:pt x="12" y="136"/>
                    <a:pt x="12" y="135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0" y="124"/>
                    <a:pt x="0" y="123"/>
                    <a:pt x="0" y="122"/>
                  </a:cubicBezTo>
                  <a:cubicBezTo>
                    <a:pt x="0" y="121"/>
                    <a:pt x="0" y="120"/>
                    <a:pt x="1" y="119"/>
                  </a:cubicBezTo>
                  <a:cubicBezTo>
                    <a:pt x="119" y="1"/>
                    <a:pt x="119" y="1"/>
                    <a:pt x="119" y="1"/>
                  </a:cubicBezTo>
                  <a:cubicBezTo>
                    <a:pt x="120" y="0"/>
                    <a:pt x="121" y="0"/>
                    <a:pt x="122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3" y="0"/>
                    <a:pt x="124" y="0"/>
                    <a:pt x="125" y="1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7" y="13"/>
                    <a:pt x="137" y="15"/>
                    <a:pt x="135" y="17"/>
                  </a:cubicBezTo>
                  <a:cubicBezTo>
                    <a:pt x="17" y="135"/>
                    <a:pt x="17" y="135"/>
                    <a:pt x="17" y="135"/>
                  </a:cubicBezTo>
                  <a:cubicBezTo>
                    <a:pt x="16" y="136"/>
                    <a:pt x="15" y="136"/>
                    <a:pt x="14" y="136"/>
                  </a:cubicBezTo>
                  <a:close/>
                  <a:moveTo>
                    <a:pt x="8" y="122"/>
                  </a:moveTo>
                  <a:cubicBezTo>
                    <a:pt x="14" y="128"/>
                    <a:pt x="14" y="128"/>
                    <a:pt x="14" y="128"/>
                  </a:cubicBezTo>
                  <a:cubicBezTo>
                    <a:pt x="128" y="14"/>
                    <a:pt x="128" y="14"/>
                    <a:pt x="128" y="14"/>
                  </a:cubicBezTo>
                  <a:cubicBezTo>
                    <a:pt x="122" y="8"/>
                    <a:pt x="122" y="8"/>
                    <a:pt x="122" y="8"/>
                  </a:cubicBezTo>
                  <a:lnTo>
                    <a:pt x="8" y="1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162"/>
            <p:cNvSpPr/>
            <p:nvPr/>
          </p:nvSpPr>
          <p:spPr bwMode="auto">
            <a:xfrm>
              <a:off x="8977776" y="2204755"/>
              <a:ext cx="79216" cy="81616"/>
            </a:xfrm>
            <a:custGeom>
              <a:avLst/>
              <a:gdLst>
                <a:gd name="T0" fmla="*/ 33 w 33"/>
                <a:gd name="T1" fmla="*/ 20 h 34"/>
                <a:gd name="T2" fmla="*/ 19 w 33"/>
                <a:gd name="T3" fmla="*/ 34 h 34"/>
                <a:gd name="T4" fmla="*/ 0 w 33"/>
                <a:gd name="T5" fmla="*/ 14 h 34"/>
                <a:gd name="T6" fmla="*/ 14 w 33"/>
                <a:gd name="T7" fmla="*/ 0 h 34"/>
                <a:gd name="T8" fmla="*/ 33 w 33"/>
                <a:gd name="T9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33" y="20"/>
                  </a:moveTo>
                  <a:lnTo>
                    <a:pt x="19" y="34"/>
                  </a:lnTo>
                  <a:lnTo>
                    <a:pt x="0" y="14"/>
                  </a:lnTo>
                  <a:lnTo>
                    <a:pt x="14" y="0"/>
                  </a:lnTo>
                  <a:lnTo>
                    <a:pt x="33" y="20"/>
                  </a:lnTo>
                  <a:close/>
                </a:path>
              </a:pathLst>
            </a:custGeom>
            <a:solidFill>
              <a:srgbClr val="AEA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163"/>
            <p:cNvSpPr>
              <a:spLocks noEditPoints="1"/>
            </p:cNvSpPr>
            <p:nvPr/>
          </p:nvSpPr>
          <p:spPr bwMode="auto">
            <a:xfrm>
              <a:off x="8960973" y="2192753"/>
              <a:ext cx="115223" cy="110422"/>
            </a:xfrm>
            <a:custGeom>
              <a:avLst/>
              <a:gdLst>
                <a:gd name="T0" fmla="*/ 15 w 27"/>
                <a:gd name="T1" fmla="*/ 26 h 26"/>
                <a:gd name="T2" fmla="*/ 15 w 27"/>
                <a:gd name="T3" fmla="*/ 26 h 26"/>
                <a:gd name="T4" fmla="*/ 12 w 27"/>
                <a:gd name="T5" fmla="*/ 25 h 26"/>
                <a:gd name="T6" fmla="*/ 1 w 27"/>
                <a:gd name="T7" fmla="*/ 14 h 26"/>
                <a:gd name="T8" fmla="*/ 1 w 27"/>
                <a:gd name="T9" fmla="*/ 9 h 26"/>
                <a:gd name="T10" fmla="*/ 9 w 27"/>
                <a:gd name="T11" fmla="*/ 1 h 26"/>
                <a:gd name="T12" fmla="*/ 12 w 27"/>
                <a:gd name="T13" fmla="*/ 0 h 26"/>
                <a:gd name="T14" fmla="*/ 12 w 27"/>
                <a:gd name="T15" fmla="*/ 0 h 26"/>
                <a:gd name="T16" fmla="*/ 15 w 27"/>
                <a:gd name="T17" fmla="*/ 1 h 26"/>
                <a:gd name="T18" fmla="*/ 25 w 27"/>
                <a:gd name="T19" fmla="*/ 12 h 26"/>
                <a:gd name="T20" fmla="*/ 25 w 27"/>
                <a:gd name="T21" fmla="*/ 17 h 26"/>
                <a:gd name="T22" fmla="*/ 17 w 27"/>
                <a:gd name="T23" fmla="*/ 25 h 26"/>
                <a:gd name="T24" fmla="*/ 15 w 27"/>
                <a:gd name="T25" fmla="*/ 26 h 26"/>
                <a:gd name="T26" fmla="*/ 9 w 27"/>
                <a:gd name="T27" fmla="*/ 11 h 26"/>
                <a:gd name="T28" fmla="*/ 15 w 27"/>
                <a:gd name="T29" fmla="*/ 17 h 26"/>
                <a:gd name="T30" fmla="*/ 18 w 27"/>
                <a:gd name="T31" fmla="*/ 14 h 26"/>
                <a:gd name="T32" fmla="*/ 12 w 27"/>
                <a:gd name="T33" fmla="*/ 8 h 26"/>
                <a:gd name="T34" fmla="*/ 9 w 27"/>
                <a:gd name="T35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6">
                  <a:moveTo>
                    <a:pt x="15" y="26"/>
                  </a:move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3" y="25"/>
                    <a:pt x="12" y="2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3"/>
                    <a:pt x="27" y="15"/>
                    <a:pt x="25" y="1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6" y="26"/>
                    <a:pt x="15" y="26"/>
                  </a:cubicBezTo>
                  <a:close/>
                  <a:moveTo>
                    <a:pt x="9" y="11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2" y="8"/>
                    <a:pt x="12" y="8"/>
                    <a:pt x="12" y="8"/>
                  </a:cubicBezTo>
                  <a:lnTo>
                    <a:pt x="9" y="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164"/>
            <p:cNvSpPr>
              <a:spLocks noEditPoints="1"/>
            </p:cNvSpPr>
            <p:nvPr/>
          </p:nvSpPr>
          <p:spPr bwMode="auto">
            <a:xfrm>
              <a:off x="8994579" y="2154345"/>
              <a:ext cx="115223" cy="115223"/>
            </a:xfrm>
            <a:custGeom>
              <a:avLst/>
              <a:gdLst>
                <a:gd name="T0" fmla="*/ 15 w 27"/>
                <a:gd name="T1" fmla="*/ 27 h 27"/>
                <a:gd name="T2" fmla="*/ 15 w 27"/>
                <a:gd name="T3" fmla="*/ 27 h 27"/>
                <a:gd name="T4" fmla="*/ 12 w 27"/>
                <a:gd name="T5" fmla="*/ 26 h 27"/>
                <a:gd name="T6" fmla="*/ 1 w 27"/>
                <a:gd name="T7" fmla="*/ 15 h 27"/>
                <a:gd name="T8" fmla="*/ 1 w 27"/>
                <a:gd name="T9" fmla="*/ 10 h 27"/>
                <a:gd name="T10" fmla="*/ 8 w 27"/>
                <a:gd name="T11" fmla="*/ 3 h 27"/>
                <a:gd name="T12" fmla="*/ 20 w 27"/>
                <a:gd name="T13" fmla="*/ 3 h 27"/>
                <a:gd name="T14" fmla="*/ 24 w 27"/>
                <a:gd name="T15" fmla="*/ 7 h 27"/>
                <a:gd name="T16" fmla="*/ 24 w 27"/>
                <a:gd name="T17" fmla="*/ 19 h 27"/>
                <a:gd name="T18" fmla="*/ 17 w 27"/>
                <a:gd name="T19" fmla="*/ 26 h 27"/>
                <a:gd name="T20" fmla="*/ 15 w 27"/>
                <a:gd name="T21" fmla="*/ 27 h 27"/>
                <a:gd name="T22" fmla="*/ 9 w 27"/>
                <a:gd name="T23" fmla="*/ 12 h 27"/>
                <a:gd name="T24" fmla="*/ 15 w 27"/>
                <a:gd name="T25" fmla="*/ 18 h 27"/>
                <a:gd name="T26" fmla="*/ 19 w 27"/>
                <a:gd name="T27" fmla="*/ 14 h 27"/>
                <a:gd name="T28" fmla="*/ 19 w 27"/>
                <a:gd name="T29" fmla="*/ 12 h 27"/>
                <a:gd name="T30" fmla="*/ 15 w 27"/>
                <a:gd name="T31" fmla="*/ 8 h 27"/>
                <a:gd name="T32" fmla="*/ 13 w 27"/>
                <a:gd name="T33" fmla="*/ 8 h 27"/>
                <a:gd name="T34" fmla="*/ 9 w 27"/>
                <a:gd name="T35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7">
                  <a:moveTo>
                    <a:pt x="15" y="27"/>
                  </a:move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3" y="26"/>
                    <a:pt x="12" y="26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1"/>
                    <a:pt x="1" y="1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1" y="0"/>
                    <a:pt x="17" y="0"/>
                    <a:pt x="20" y="3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7" y="10"/>
                    <a:pt x="27" y="16"/>
                    <a:pt x="24" y="19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6" y="27"/>
                    <a:pt x="15" y="27"/>
                  </a:cubicBezTo>
                  <a:close/>
                  <a:moveTo>
                    <a:pt x="9" y="12"/>
                  </a:moveTo>
                  <a:cubicBezTo>
                    <a:pt x="15" y="18"/>
                    <a:pt x="15" y="18"/>
                    <a:pt x="15" y="18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3"/>
                    <a:pt x="19" y="12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4" y="8"/>
                    <a:pt x="14" y="8"/>
                    <a:pt x="13" y="8"/>
                  </a:cubicBezTo>
                  <a:lnTo>
                    <a:pt x="9" y="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165"/>
            <p:cNvSpPr/>
            <p:nvPr/>
          </p:nvSpPr>
          <p:spPr bwMode="auto">
            <a:xfrm>
              <a:off x="8413663" y="2744863"/>
              <a:ext cx="105621" cy="105621"/>
            </a:xfrm>
            <a:custGeom>
              <a:avLst/>
              <a:gdLst>
                <a:gd name="T0" fmla="*/ 0 w 44"/>
                <a:gd name="T1" fmla="*/ 44 h 44"/>
                <a:gd name="T2" fmla="*/ 44 w 44"/>
                <a:gd name="T3" fmla="*/ 19 h 44"/>
                <a:gd name="T4" fmla="*/ 25 w 44"/>
                <a:gd name="T5" fmla="*/ 0 h 44"/>
                <a:gd name="T6" fmla="*/ 0 w 44"/>
                <a:gd name="T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4">
                  <a:moveTo>
                    <a:pt x="0" y="44"/>
                  </a:moveTo>
                  <a:lnTo>
                    <a:pt x="44" y="19"/>
                  </a:lnTo>
                  <a:lnTo>
                    <a:pt x="25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CAB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66"/>
            <p:cNvSpPr>
              <a:spLocks noEditPoints="1"/>
            </p:cNvSpPr>
            <p:nvPr/>
          </p:nvSpPr>
          <p:spPr bwMode="auto">
            <a:xfrm>
              <a:off x="8396860" y="2725659"/>
              <a:ext cx="139228" cy="141628"/>
            </a:xfrm>
            <a:custGeom>
              <a:avLst/>
              <a:gdLst>
                <a:gd name="T0" fmla="*/ 4 w 33"/>
                <a:gd name="T1" fmla="*/ 33 h 33"/>
                <a:gd name="T2" fmla="*/ 2 w 33"/>
                <a:gd name="T3" fmla="*/ 31 h 33"/>
                <a:gd name="T4" fmla="*/ 1 w 33"/>
                <a:gd name="T5" fmla="*/ 27 h 33"/>
                <a:gd name="T6" fmla="*/ 15 w 33"/>
                <a:gd name="T7" fmla="*/ 2 h 33"/>
                <a:gd name="T8" fmla="*/ 18 w 33"/>
                <a:gd name="T9" fmla="*/ 0 h 33"/>
                <a:gd name="T10" fmla="*/ 21 w 33"/>
                <a:gd name="T11" fmla="*/ 1 h 33"/>
                <a:gd name="T12" fmla="*/ 32 w 33"/>
                <a:gd name="T13" fmla="*/ 12 h 33"/>
                <a:gd name="T14" fmla="*/ 33 w 33"/>
                <a:gd name="T15" fmla="*/ 15 h 33"/>
                <a:gd name="T16" fmla="*/ 31 w 33"/>
                <a:gd name="T17" fmla="*/ 18 h 33"/>
                <a:gd name="T18" fmla="*/ 6 w 33"/>
                <a:gd name="T19" fmla="*/ 32 h 33"/>
                <a:gd name="T20" fmla="*/ 4 w 33"/>
                <a:gd name="T21" fmla="*/ 33 h 33"/>
                <a:gd name="T22" fmla="*/ 19 w 33"/>
                <a:gd name="T23" fmla="*/ 10 h 33"/>
                <a:gd name="T24" fmla="*/ 14 w 33"/>
                <a:gd name="T25" fmla="*/ 19 h 33"/>
                <a:gd name="T26" fmla="*/ 23 w 33"/>
                <a:gd name="T27" fmla="*/ 14 h 33"/>
                <a:gd name="T28" fmla="*/ 19 w 33"/>
                <a:gd name="T29" fmla="*/ 1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" h="33">
                  <a:moveTo>
                    <a:pt x="4" y="33"/>
                  </a:moveTo>
                  <a:cubicBezTo>
                    <a:pt x="3" y="33"/>
                    <a:pt x="2" y="32"/>
                    <a:pt x="2" y="31"/>
                  </a:cubicBezTo>
                  <a:cubicBezTo>
                    <a:pt x="1" y="30"/>
                    <a:pt x="0" y="29"/>
                    <a:pt x="1" y="27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1"/>
                    <a:pt x="17" y="1"/>
                    <a:pt x="18" y="0"/>
                  </a:cubicBezTo>
                  <a:cubicBezTo>
                    <a:pt x="19" y="0"/>
                    <a:pt x="20" y="1"/>
                    <a:pt x="21" y="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3"/>
                    <a:pt x="33" y="14"/>
                    <a:pt x="33" y="15"/>
                  </a:cubicBezTo>
                  <a:cubicBezTo>
                    <a:pt x="33" y="16"/>
                    <a:pt x="32" y="17"/>
                    <a:pt x="31" y="18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  <a:moveTo>
                    <a:pt x="19" y="10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23" y="14"/>
                    <a:pt x="23" y="14"/>
                    <a:pt x="23" y="14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6242467" y="1519587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Line 6"/>
          <p:cNvSpPr>
            <a:spLocks noChangeShapeType="1"/>
          </p:cNvSpPr>
          <p:nvPr/>
        </p:nvSpPr>
        <p:spPr bwMode="auto">
          <a:xfrm>
            <a:off x="6242467" y="4077550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>
            <a:off x="6242467" y="2331481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Line 6"/>
          <p:cNvSpPr>
            <a:spLocks noChangeShapeType="1"/>
          </p:cNvSpPr>
          <p:nvPr/>
        </p:nvSpPr>
        <p:spPr bwMode="auto">
          <a:xfrm>
            <a:off x="6242467" y="3250235"/>
            <a:ext cx="2376487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kern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92918" y="4413798"/>
            <a:ext cx="489909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60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半个</a:t>
            </a:r>
            <a:r>
              <a:rPr lang="en-US" altLang="zh-CN" sz="60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8</a:t>
            </a:r>
            <a:r>
              <a:rPr lang="zh-CN" altLang="en-US" sz="60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字</a:t>
            </a:r>
            <a:r>
              <a:rPr lang="zh-CN" altLang="en-US" sz="54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altLang="zh-CN" sz="800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s s s</a:t>
            </a:r>
            <a:endParaRPr lang="zh-CN" altLang="en-US" sz="800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6 0.00393 L -0.00677 -0.01088 L -0.01003 -0.01435 L -0.01419 -0.01852 L -0.02344 -0.02014 L -0.02943 -0.02014 L -0.03945 -0.02014 L -0.04883 -0.01435 L -0.05221 -0.00463 L -0.0556 0.00995 L -0.0556 0.02338 L -0.05143 0.03218 L -0.04753 0.04306 L -0.03815 0.05162 L -0.03216 0.05648 L -0.03216 0.05671 L -0.01888 0.06273 L -0.01341 0.06528 L -0.00951 0.07037 L -0.00547 0.07778 L -0.00221 0.08403 L -0.00221 0.08426 L -0.00143 0.10093 L -0.00482 0.11458 L -0.00807 0.12176 L -0.01003 0.12917 L -0.01419 0.13403 L -0.01888 0.13542 L -0.02617 0.13773 L -0.03945 0.13958 L -0.04284 0.13681 L -0.04883 0.12523 L -0.05221 0.11944 L -0.05612 0.10972 L -0.05873 0.09838 L -0.05873 0.09375" pathEditMode="relative" rAng="0" ptsTypes="AAAAAAAAAAAAAAAAAAAAAAAAAAAAAAAAAAAA">
                                      <p:cBhvr>
                                        <p:cTn id="39" dur="3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43" y="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8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" grpId="0"/>
    </p:bldLst>
  </p:timing>
</p:sld>
</file>

<file path=ppt/tags/tag1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PA" val="v4.0.0"/>
</p:tagLst>
</file>

<file path=ppt/tags/tag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290</Words>
  <Application>WPS 演示</Application>
  <PresentationFormat/>
  <Paragraphs>78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宋体</vt:lpstr>
      <vt:lpstr>Wingdings</vt:lpstr>
      <vt:lpstr>叶根友特楷简体</vt:lpstr>
      <vt:lpstr>等线</vt:lpstr>
      <vt:lpstr>Arial Unicode MS</vt:lpstr>
      <vt:lpstr>Times New Roman</vt:lpstr>
      <vt:lpstr>Calibri</vt:lpstr>
      <vt:lpstr>Calibri Light</vt:lpstr>
      <vt:lpstr>造字工房俊雅（非商用）常规体</vt:lpstr>
      <vt:lpstr>黑体</vt:lpstr>
      <vt:lpstr>叶根友特楷简体</vt:lpstr>
      <vt:lpstr>微软雅黑</vt:lpstr>
      <vt:lpstr>等线 Light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2021-04-21T14:44:00Z</cp:lastPrinted>
  <dcterms:created xsi:type="dcterms:W3CDTF">2021-04-21T14:44:00Z</dcterms:created>
  <dcterms:modified xsi:type="dcterms:W3CDTF">2021-07-29T23:08:17Z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