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</p:sldMasterIdLst>
  <p:notesMasterIdLst>
    <p:notesMasterId r:id="rId6"/>
  </p:notesMasterIdLst>
  <p:handoutMasterIdLst>
    <p:handoutMasterId r:id="rId17"/>
  </p:handoutMasterIdLst>
  <p:sldIdLst>
    <p:sldId id="259" r:id="rId5"/>
    <p:sldId id="256" r:id="rId7"/>
    <p:sldId id="264" r:id="rId8"/>
    <p:sldId id="265" r:id="rId9"/>
    <p:sldId id="257" r:id="rId10"/>
    <p:sldId id="263" r:id="rId11"/>
    <p:sldId id="258" r:id="rId12"/>
    <p:sldId id="270" r:id="rId13"/>
    <p:sldId id="269" r:id="rId14"/>
    <p:sldId id="272" r:id="rId15"/>
    <p:sldId id="274" r:id="rId16"/>
  </p:sldIdLst>
  <p:sldSz cx="9144000" cy="6858000" type="screen4x3"/>
  <p:notesSz cx="6858000" cy="9144000"/>
  <p:custDataLst>
    <p:tags r:id="rId21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b="0" i="0" u="none" kern="1200" baseline="0">
        <a:solidFill>
          <a:srgbClr val="000000"/>
        </a:solidFill>
        <a:latin typeface="Arial" panose="020B0604020202020204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74" d="100"/>
          <a:sy n="74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1" Type="http://schemas.openxmlformats.org/officeDocument/2006/relationships/tags" Target="tags/tag3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handoutMaster" Target="handoutMasters/handoutMaster1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7106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endParaRPr lang="zh-CN" altLang="en-US" sz="1200"/>
          </a:p>
        </p:txBody>
      </p:sp>
      <p:sp>
        <p:nvSpPr>
          <p:cNvPr id="47107" name="日期占位符 2"/>
          <p:cNvSpPr>
            <a:spLocks noGrp="1"/>
          </p:cNvSpPr>
          <p:nvPr>
            <p:ph type="dt" sz="quarter" idx="2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/>
            <a:fld id="{BB962C8B-B14F-4D97-AF65-F5344CB8AC3E}" type="datetime1">
              <a:rPr lang="zh-CN" altLang="en-US" sz="1200"/>
            </a:fld>
            <a:endParaRPr lang="zh-CN" altLang="en-US" sz="1200"/>
          </a:p>
        </p:txBody>
      </p:sp>
      <p:sp>
        <p:nvSpPr>
          <p:cNvPr id="47108" name="页脚占位符 3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eaLnBrk="1" hangingPunct="1"/>
            <a:endParaRPr lang="zh-CN" altLang="en-US" sz="1200"/>
          </a:p>
        </p:txBody>
      </p:sp>
      <p:sp>
        <p:nvSpPr>
          <p:cNvPr id="4710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608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endParaRPr lang="en-US" altLang="en-US" sz="1200"/>
          </a:p>
        </p:txBody>
      </p:sp>
      <p:sp>
        <p:nvSpPr>
          <p:cNvPr id="46083" name="日期占位符 2"/>
          <p:cNvSpPr>
            <a:spLocks noGrp="1"/>
          </p:cNvSpPr>
          <p:nvPr>
            <p:ph type="dt" idx="2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/>
            <a:fld id="{BB962C8B-B14F-4D97-AF65-F5344CB8AC3E}" type="datetime1">
              <a:rPr lang="en-US" altLang="en-US" sz="1200"/>
            </a:fld>
            <a:endParaRPr lang="en-US" altLang="en-US" sz="1200"/>
          </a:p>
        </p:txBody>
      </p:sp>
      <p:sp>
        <p:nvSpPr>
          <p:cNvPr id="46084" name="幻灯片图像占位符 3"/>
          <p:cNvSpPr>
            <a:spLocks noGrp="1" noRot="1" noChangeAspect="1"/>
          </p:cNvSpPr>
          <p:nvPr>
            <p:ph type="sldImg" idx="5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6085" name="备注占位符 4"/>
          <p:cNvSpPr>
            <a:spLocks noGrp="1"/>
          </p:cNvSpPr>
          <p:nvPr>
            <p:ph type="body" sz="quarter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6086" name="页脚占位符 5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eaLnBrk="1" hangingPunct="1"/>
            <a:endParaRPr lang="en-US" altLang="en-US" sz="1200"/>
          </a:p>
        </p:txBody>
      </p:sp>
      <p:sp>
        <p:nvSpPr>
          <p:cNvPr id="4608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eaLnBrk="0" hangingPunct="0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8130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48131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7346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57347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8370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58371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9154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49155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0178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50179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02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51203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2226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52227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3250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53251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4274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54275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298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55299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6322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56323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0" lang="zh-CN" altLang="en-US" sz="45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单击此处编辑母版副标题样式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098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4101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en-US" altLang="en-US"/>
          </a:p>
        </p:txBody>
      </p:sp>
      <p:sp>
        <p:nvSpPr>
          <p:cNvPr id="4102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en-US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229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2293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en-US" altLang="en-US"/>
          </a:p>
        </p:txBody>
      </p:sp>
      <p:sp>
        <p:nvSpPr>
          <p:cNvPr id="12294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en-US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3314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3317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en-US" altLang="en-US"/>
          </a:p>
        </p:txBody>
      </p:sp>
      <p:sp>
        <p:nvSpPr>
          <p:cNvPr id="13318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en-US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0" lang="zh-CN" altLang="en-US" sz="45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单击此处编辑母版副标题样式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4338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4341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en-US" altLang="en-US"/>
          </a:p>
        </p:txBody>
      </p:sp>
      <p:sp>
        <p:nvSpPr>
          <p:cNvPr id="14342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en-US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5362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5365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en-US" altLang="en-US"/>
          </a:p>
        </p:txBody>
      </p:sp>
      <p:sp>
        <p:nvSpPr>
          <p:cNvPr id="15366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en-US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0" lang="zh-CN" altLang="en-US" sz="45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6386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6389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en-US" altLang="en-US"/>
          </a:p>
        </p:txBody>
      </p:sp>
      <p:sp>
        <p:nvSpPr>
          <p:cNvPr id="16390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en-US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741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7413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en-US" altLang="en-US"/>
          </a:p>
        </p:txBody>
      </p:sp>
      <p:sp>
        <p:nvSpPr>
          <p:cNvPr id="17414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en-US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8434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8437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en-US" altLang="en-US"/>
          </a:p>
        </p:txBody>
      </p:sp>
      <p:sp>
        <p:nvSpPr>
          <p:cNvPr id="18438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en-US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9458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9461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en-US" altLang="en-US"/>
          </a:p>
        </p:txBody>
      </p:sp>
      <p:sp>
        <p:nvSpPr>
          <p:cNvPr id="19462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en-US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0" lang="zh-CN" altLang="en-US" sz="1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0482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20485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en-US" altLang="en-US"/>
          </a:p>
        </p:txBody>
      </p:sp>
      <p:sp>
        <p:nvSpPr>
          <p:cNvPr id="20486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en-US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122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5125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en-US" altLang="en-US"/>
          </a:p>
        </p:txBody>
      </p:sp>
      <p:sp>
        <p:nvSpPr>
          <p:cNvPr id="5126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en-US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1506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21509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en-US" altLang="en-US"/>
          </a:p>
        </p:txBody>
      </p:sp>
      <p:sp>
        <p:nvSpPr>
          <p:cNvPr id="21510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en-US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25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22533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en-US" altLang="en-US"/>
          </a:p>
        </p:txBody>
      </p:sp>
      <p:sp>
        <p:nvSpPr>
          <p:cNvPr id="22534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en-US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3554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23557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en-US" altLang="en-US"/>
          </a:p>
        </p:txBody>
      </p:sp>
      <p:sp>
        <p:nvSpPr>
          <p:cNvPr id="23558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en-US" alt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0" lang="zh-CN" altLang="en-US" sz="45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单击此处编辑母版副标题样式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4578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24581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en-US" altLang="en-US"/>
          </a:p>
        </p:txBody>
      </p:sp>
      <p:sp>
        <p:nvSpPr>
          <p:cNvPr id="24582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en-US" alt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5602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25605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en-US" altLang="en-US"/>
          </a:p>
        </p:txBody>
      </p:sp>
      <p:sp>
        <p:nvSpPr>
          <p:cNvPr id="25606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en-US" alt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0" lang="zh-CN" altLang="en-US" sz="45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6626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26629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en-US" altLang="en-US"/>
          </a:p>
        </p:txBody>
      </p:sp>
      <p:sp>
        <p:nvSpPr>
          <p:cNvPr id="26630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en-US" altLang="en-US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765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27653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en-US" altLang="en-US"/>
          </a:p>
        </p:txBody>
      </p:sp>
      <p:sp>
        <p:nvSpPr>
          <p:cNvPr id="27654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en-US" alt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8674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28677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en-US" altLang="en-US"/>
          </a:p>
        </p:txBody>
      </p:sp>
      <p:sp>
        <p:nvSpPr>
          <p:cNvPr id="28678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en-US" alt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9698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29701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en-US" altLang="en-US"/>
          </a:p>
        </p:txBody>
      </p:sp>
      <p:sp>
        <p:nvSpPr>
          <p:cNvPr id="29702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en-US" alt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0" lang="zh-CN" altLang="en-US" sz="45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146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6149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en-US" altLang="en-US"/>
          </a:p>
        </p:txBody>
      </p:sp>
      <p:sp>
        <p:nvSpPr>
          <p:cNvPr id="6150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en-US" altLang="en-US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0" lang="zh-CN" altLang="en-US" sz="1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0722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30725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en-US" altLang="en-US"/>
          </a:p>
        </p:txBody>
      </p:sp>
      <p:sp>
        <p:nvSpPr>
          <p:cNvPr id="30726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en-US" altLang="en-US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1746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31749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en-US" altLang="en-US"/>
          </a:p>
        </p:txBody>
      </p:sp>
      <p:sp>
        <p:nvSpPr>
          <p:cNvPr id="31750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en-US" altLang="en-US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277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32773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en-US" altLang="en-US"/>
          </a:p>
        </p:txBody>
      </p:sp>
      <p:sp>
        <p:nvSpPr>
          <p:cNvPr id="32774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en-US" alt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3794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33797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en-US" altLang="en-US"/>
          </a:p>
        </p:txBody>
      </p:sp>
      <p:sp>
        <p:nvSpPr>
          <p:cNvPr id="33798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en-US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717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7173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en-US" altLang="en-US"/>
          </a:p>
        </p:txBody>
      </p:sp>
      <p:sp>
        <p:nvSpPr>
          <p:cNvPr id="7174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en-US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8194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8197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en-US" altLang="en-US"/>
          </a:p>
        </p:txBody>
      </p:sp>
      <p:sp>
        <p:nvSpPr>
          <p:cNvPr id="8198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en-US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9218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9221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en-US" altLang="en-US"/>
          </a:p>
        </p:txBody>
      </p:sp>
      <p:sp>
        <p:nvSpPr>
          <p:cNvPr id="9222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en-US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0" lang="zh-CN" altLang="en-US" sz="1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0242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0245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en-US" altLang="en-US"/>
          </a:p>
        </p:txBody>
      </p:sp>
      <p:sp>
        <p:nvSpPr>
          <p:cNvPr id="10246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en-US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1266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1269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en-US" altLang="en-US"/>
          </a:p>
        </p:txBody>
      </p:sp>
      <p:sp>
        <p:nvSpPr>
          <p:cNvPr id="11270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en-US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>
              <a:defRPr sz="1400"/>
            </a:lvl1pPr>
          </a:lstStyle>
          <a:p>
            <a:pPr lvl="0" eaLnBrk="1" hangingPunct="1"/>
            <a:endParaRPr lang="en-US" altLang="en-US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ctr">
              <a:defRPr sz="1400"/>
            </a:lvl1pPr>
          </a:lstStyle>
          <a:p>
            <a:pPr lvl="0" eaLnBrk="1" hangingPunct="1"/>
            <a:endParaRPr lang="en-US" altLang="en-US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2"/>
          </a:solidFill>
          <a:effectLst/>
          <a:latin typeface="Arial" panose="020B0604020202020204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lvl="1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lvl="2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lvl="3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lvl="4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1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052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>
              <a:defRPr sz="1400"/>
            </a:lvl1pPr>
          </a:lstStyle>
          <a:p>
            <a:pPr lvl="0" eaLnBrk="1" hangingPunct="1"/>
            <a:endParaRPr lang="en-US" altLang="en-US"/>
          </a:p>
        </p:txBody>
      </p:sp>
      <p:sp>
        <p:nvSpPr>
          <p:cNvPr id="2053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ctr">
              <a:defRPr sz="1400"/>
            </a:lvl1pPr>
          </a:lstStyle>
          <a:p>
            <a:pPr lvl="0" eaLnBrk="1" hangingPunct="1"/>
            <a:endParaRPr lang="en-US" altLang="en-US"/>
          </a:p>
        </p:txBody>
      </p:sp>
      <p:sp>
        <p:nvSpPr>
          <p:cNvPr id="2054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2"/>
          </a:solidFill>
          <a:effectLst/>
          <a:latin typeface="Arial" panose="020B0604020202020204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lvl="1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lvl="2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lvl="3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lvl="4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075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076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>
              <a:defRPr sz="1400"/>
            </a:lvl1pPr>
          </a:lstStyle>
          <a:p>
            <a:pPr lvl="0" eaLnBrk="1" hangingPunct="1"/>
            <a:endParaRPr lang="en-US" altLang="en-US"/>
          </a:p>
        </p:txBody>
      </p:sp>
      <p:sp>
        <p:nvSpPr>
          <p:cNvPr id="3077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ctr">
              <a:defRPr sz="1400"/>
            </a:lvl1pPr>
          </a:lstStyle>
          <a:p>
            <a:pPr lvl="0" eaLnBrk="1" hangingPunct="1"/>
            <a:endParaRPr lang="en-US" altLang="en-US"/>
          </a:p>
        </p:txBody>
      </p:sp>
      <p:sp>
        <p:nvSpPr>
          <p:cNvPr id="3078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2"/>
          </a:solidFill>
          <a:effectLst/>
          <a:latin typeface="Arial" panose="020B0604020202020204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lvl="1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lvl="2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lvl="3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lvl="4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28.xml"/><Relationship Id="rId2" Type="http://schemas.openxmlformats.org/officeDocument/2006/relationships/image" Target="../media/image10.png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3.png"/><Relationship Id="rId1" Type="http://schemas.openxmlformats.org/officeDocument/2006/relationships/tags" Target="../tags/tag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内容占位符 4"/>
          <p:cNvSpPr>
            <a:spLocks noGrp="1"/>
          </p:cNvSpPr>
          <p:nvPr>
            <p:ph idx="1"/>
          </p:nvPr>
        </p:nvSpPr>
        <p:spPr>
          <a:ln/>
        </p:spPr>
        <p:txBody>
          <a:bodyPr wrap="square" lIns="91440" tIns="45720" rIns="91440" bIns="45720" anchor="t"/>
          <a:p>
            <a:pPr marL="0" indent="0" eaLnBrk="1" hangingPunct="1">
              <a:buNone/>
            </a:pPr>
            <a:r>
              <a:rPr lang="zh-CN" altLang="en-US"/>
              <a:t>zh、ch、shi和z、c、s 的发音辨析</a:t>
            </a:r>
            <a:endParaRPr lang="zh-CN" altLang="en-US"/>
          </a:p>
        </p:txBody>
      </p:sp>
      <p:pic>
        <p:nvPicPr>
          <p:cNvPr id="34819" name="文本框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464185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820" name="图片 8" descr="z c 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1850" y="0"/>
            <a:ext cx="4645025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821" name="文本框 9"/>
          <p:cNvSpPr/>
          <p:nvPr/>
        </p:nvSpPr>
        <p:spPr>
          <a:xfrm>
            <a:off x="1000125" y="325438"/>
            <a:ext cx="6596063" cy="1260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>
              <a:buClrTx/>
              <a:buSzPct val="100000"/>
              <a:buFontTx/>
            </a:pPr>
            <a:r>
              <a:rPr lang="zh-CN" altLang="en-US" sz="2800" b="1">
                <a:solidFill>
                  <a:srgbClr val="FF0000"/>
                </a:solidFill>
              </a:rPr>
              <a:t>人教版（部编版）小学语文一年级上册 </a:t>
            </a:r>
            <a:r>
              <a:rPr lang="zh-CN" altLang="en-US" sz="2400"/>
              <a:t> </a:t>
            </a:r>
            <a:endParaRPr lang="zh-CN" altLang="en-US" sz="2400"/>
          </a:p>
          <a:p>
            <a:pPr defTabSz="914400">
              <a:buClrTx/>
              <a:buSzPct val="100000"/>
              <a:buFontTx/>
            </a:pPr>
            <a:endParaRPr lang="zh-CN" altLang="en-US" sz="2400"/>
          </a:p>
          <a:p>
            <a:pPr defTabSz="914400">
              <a:buClrTx/>
              <a:buSzPct val="100000"/>
              <a:buFontTx/>
            </a:pPr>
            <a:r>
              <a:rPr lang="zh-CN" altLang="en-US" sz="2400"/>
              <a:t>            </a:t>
            </a:r>
            <a:r>
              <a:rPr lang="zh-CN" altLang="en-US" sz="2400" b="1"/>
              <a:t> zh、ch、sh和z、c、s 的发音辨析</a:t>
            </a:r>
            <a:r>
              <a:rPr lang="zh-CN" altLang="en-US" sz="2400">
                <a:solidFill>
                  <a:srgbClr val="F43308"/>
                </a:solidFill>
              </a:rPr>
              <a:t> </a:t>
            </a:r>
            <a:endParaRPr lang="zh-CN" altLang="en-US" sz="2400">
              <a:solidFill>
                <a:srgbClr val="F43308"/>
              </a:solidFill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4034" name="图片 3" descr="t01fde0c373c176f8b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4035" name="文本框 4"/>
          <p:cNvSpPr/>
          <p:nvPr/>
        </p:nvSpPr>
        <p:spPr>
          <a:xfrm>
            <a:off x="427038" y="1695450"/>
            <a:ext cx="6442075" cy="35385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>
                <a:solidFill>
                  <a:srgbClr val="FF0000"/>
                </a:solidFill>
              </a:rPr>
              <a:t>小结：zh ch sh及z c s发音小窍门</a:t>
            </a:r>
            <a:endParaRPr lang="zh-CN" altLang="en-US" b="1">
              <a:solidFill>
                <a:srgbClr val="FF0000"/>
              </a:solidFill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b="1">
              <a:solidFill>
                <a:srgbClr val="FF0000"/>
              </a:solidFill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>
                <a:solidFill>
                  <a:srgbClr val="FF0000"/>
                </a:solidFill>
              </a:rPr>
              <a:t>       发翘舌音时，舌尖向上弯曲，舌尖及小部分舌面能轻轻碰触硬腭后面。</a:t>
            </a:r>
            <a:endParaRPr lang="zh-CN" altLang="en-US" b="1">
              <a:solidFill>
                <a:srgbClr val="FF0000"/>
              </a:solidFill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>
                <a:solidFill>
                  <a:srgbClr val="FF0000"/>
                </a:solidFill>
              </a:rPr>
              <a:t>       发平舌音时，舌尖往下弯曲，紧贴下牙背。</a:t>
            </a:r>
            <a:endParaRPr lang="zh-CN" altLang="en-US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5058" name="图片 3" descr="t01fde0c373c176f8b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5059" name="文本框 4"/>
          <p:cNvSpPr/>
          <p:nvPr/>
        </p:nvSpPr>
        <p:spPr>
          <a:xfrm>
            <a:off x="484188" y="2301875"/>
            <a:ext cx="6442075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>
              <a:buClrTx/>
              <a:buSzPct val="100000"/>
              <a:buFontTx/>
            </a:pPr>
            <a:r>
              <a:rPr lang="en-US" altLang="zh-CN" sz="8000" i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  <a:t>      </a:t>
            </a:r>
            <a:r>
              <a:rPr lang="zh-CN" altLang="zh-CN" sz="9600" i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  <a:t>再 见！</a:t>
            </a:r>
            <a:endParaRPr lang="zh-CN" altLang="zh-CN" sz="9600" i="1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pic>
        <p:nvPicPr>
          <p:cNvPr id="45060" name="New pictur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93400" y="11328400"/>
            <a:ext cx="355600" cy="2667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5842" name="图片 1" descr="t01fde0c373c176f8ba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5843" name="文本框 2"/>
          <p:cNvSpPr/>
          <p:nvPr/>
        </p:nvSpPr>
        <p:spPr>
          <a:xfrm>
            <a:off x="717550" y="863600"/>
            <a:ext cx="3349625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翘舌音</a:t>
            </a:r>
            <a:endParaRPr lang="zh-CN" altLang="en-US" sz="4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844" name="文本框 3"/>
          <p:cNvSpPr/>
          <p:nvPr/>
        </p:nvSpPr>
        <p:spPr>
          <a:xfrm>
            <a:off x="1806575" y="2614613"/>
            <a:ext cx="4902200" cy="9223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5400">
                <a:solidFill>
                  <a:srgbClr val="FF0000"/>
                </a:solidFill>
              </a:rPr>
              <a:t> zh     ch     sh</a:t>
            </a:r>
            <a:endParaRPr lang="en-US" altLang="zh-CN" sz="5400">
              <a:solidFill>
                <a:srgbClr val="FF0000"/>
              </a:solidFill>
            </a:endParaRPr>
          </a:p>
        </p:txBody>
      </p:sp>
      <p:sp>
        <p:nvSpPr>
          <p:cNvPr id="35845" name="文本框 1"/>
          <p:cNvSpPr/>
          <p:nvPr/>
        </p:nvSpPr>
        <p:spPr>
          <a:xfrm>
            <a:off x="1119188" y="4068763"/>
            <a:ext cx="6010275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>
                <a:solidFill>
                  <a:srgbClr val="FF0000"/>
                </a:solidFill>
              </a:rPr>
              <a:t>翘舌音：舌尖向上翘起和硬腭前部相接触，使气流受阻构成的一种辅音。也叫</a:t>
            </a:r>
            <a:r>
              <a:rPr lang="en-US" altLang="zh-CN" sz="2400" b="1">
                <a:solidFill>
                  <a:srgbClr val="FF0000"/>
                </a:solidFill>
              </a:rPr>
              <a:t>“</a:t>
            </a:r>
            <a:r>
              <a:rPr lang="zh-CN" altLang="en-US" sz="2400" b="1">
                <a:solidFill>
                  <a:srgbClr val="FF0000"/>
                </a:solidFill>
              </a:rPr>
              <a:t>卷舌音</a:t>
            </a:r>
            <a:r>
              <a:rPr lang="en-US" altLang="zh-CN" sz="2400" b="1">
                <a:solidFill>
                  <a:srgbClr val="FF0000"/>
                </a:solidFill>
              </a:rPr>
              <a:t>”</a:t>
            </a:r>
            <a:r>
              <a:rPr lang="zh-CN" altLang="en-US" sz="2400" b="1">
                <a:solidFill>
                  <a:srgbClr val="FF0000"/>
                </a:solidFill>
              </a:rPr>
              <a:t>。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6866" name="图片 2" descr="t01cbcb33bbb8a834ca"/>
          <p:cNvPicPr>
            <a:picLocks noChangeAspect="1"/>
          </p:cNvPicPr>
          <p:nvPr/>
        </p:nvPicPr>
        <p:blipFill>
          <a:blip r:embed="rId1"/>
          <a:srcRect l="920" t="35106" r="-920" b="1981"/>
          <a:stretch>
            <a:fillRect/>
          </a:stretch>
        </p:blipFill>
        <p:spPr>
          <a:xfrm>
            <a:off x="1517650" y="895350"/>
            <a:ext cx="5673725" cy="2908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6867" name="文本框 3"/>
          <p:cNvSpPr/>
          <p:nvPr/>
        </p:nvSpPr>
        <p:spPr>
          <a:xfrm>
            <a:off x="1066800" y="4987925"/>
            <a:ext cx="7138988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>
              <a:buClrTx/>
              <a:buSzPct val="100000"/>
              <a:buFontTx/>
            </a:pPr>
            <a:r>
              <a:rPr lang="zh-CN" altLang="zh-CN" sz="3200" b="1"/>
              <a:t>树枝树枝</a:t>
            </a:r>
            <a:r>
              <a:rPr lang="en-US" altLang="zh-CN" sz="3200" b="1"/>
              <a:t>zh zh zh</a:t>
            </a:r>
            <a:r>
              <a:rPr lang="zh-CN" altLang="zh-CN" sz="3200" b="1"/>
              <a:t>，小猴在把毛衣织。</a:t>
            </a:r>
            <a:endParaRPr lang="zh-CN" altLang="zh-CN" sz="3200" b="1"/>
          </a:p>
        </p:txBody>
      </p:sp>
      <p:sp>
        <p:nvSpPr>
          <p:cNvPr id="36868" name="文本框 4"/>
          <p:cNvSpPr/>
          <p:nvPr/>
        </p:nvSpPr>
        <p:spPr>
          <a:xfrm>
            <a:off x="1517650" y="3308350"/>
            <a:ext cx="5911850" cy="1384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>
                <a:solidFill>
                  <a:srgbClr val="FF0000"/>
                </a:solidFill>
              </a:rPr>
              <a:t>zh发音方法：  舌尖翘起，抵住硬腭前部（上牙床后面的部位），然后稍微放松，让气流从窄缝中挤出来。</a:t>
            </a:r>
            <a:r>
              <a:rPr lang="zh-CN" altLang="en-US" sz="2800">
                <a:solidFill>
                  <a:srgbClr val="FF0000"/>
                </a:solidFill>
              </a:rPr>
              <a:t> </a:t>
            </a:r>
            <a:endParaRPr lang="zh-CN" altLang="en-US"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7890" name="图片 1" descr="t01d3bb3de1bfa19e45"/>
          <p:cNvPicPr>
            <a:picLocks noChangeAspect="1"/>
          </p:cNvPicPr>
          <p:nvPr/>
        </p:nvPicPr>
        <p:blipFill>
          <a:blip r:embed="rId1"/>
          <a:srcRect r="-935" b="44600"/>
          <a:stretch>
            <a:fillRect/>
          </a:stretch>
        </p:blipFill>
        <p:spPr>
          <a:xfrm>
            <a:off x="2305050" y="1084263"/>
            <a:ext cx="4857750" cy="18240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891" name="文本框 4"/>
          <p:cNvSpPr/>
          <p:nvPr/>
        </p:nvSpPr>
        <p:spPr>
          <a:xfrm>
            <a:off x="1931988" y="3525838"/>
            <a:ext cx="5603875" cy="1382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>
                <a:solidFill>
                  <a:srgbClr val="FF0000"/>
                </a:solidFill>
              </a:rPr>
              <a:t>ch发音方法：舌尖翘起，抵住硬腭前部，然后稍微放松，让较强气流从窄缝中送出。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37892" name="文本框 5"/>
          <p:cNvSpPr/>
          <p:nvPr/>
        </p:nvSpPr>
        <p:spPr>
          <a:xfrm>
            <a:off x="1387475" y="5175250"/>
            <a:ext cx="653256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>
              <a:buClrTx/>
              <a:buSzPct val="100000"/>
              <a:buFontTx/>
            </a:pPr>
            <a:r>
              <a:rPr lang="zh-CN" altLang="en-US" sz="3200" b="1"/>
              <a:t>吃饭吃饭</a:t>
            </a:r>
            <a:r>
              <a:rPr lang="en-US" altLang="zh-CN" sz="3200" b="1"/>
              <a:t>ch ch ch,</a:t>
            </a:r>
            <a:r>
              <a:rPr lang="zh-CN" altLang="zh-CN" sz="3200" b="1"/>
              <a:t>刺猬在把果子吃。</a:t>
            </a:r>
            <a:endParaRPr lang="zh-CN" altLang="zh-CN" sz="3200" b="1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8914" name="图片 1" descr="t01df4402aa75617479"/>
          <p:cNvPicPr>
            <a:picLocks noChangeAspect="1"/>
          </p:cNvPicPr>
          <p:nvPr/>
        </p:nvPicPr>
        <p:blipFill>
          <a:blip r:embed="rId1"/>
          <a:srcRect l="-1349" t="30823"/>
          <a:stretch>
            <a:fillRect/>
          </a:stretch>
        </p:blipFill>
        <p:spPr>
          <a:xfrm>
            <a:off x="2482850" y="558800"/>
            <a:ext cx="4057650" cy="2212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8915" name="文本框 2"/>
          <p:cNvSpPr/>
          <p:nvPr/>
        </p:nvSpPr>
        <p:spPr>
          <a:xfrm>
            <a:off x="1892300" y="2952750"/>
            <a:ext cx="5630863" cy="952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>
                <a:solidFill>
                  <a:srgbClr val="FF0000"/>
                </a:solidFill>
              </a:rPr>
              <a:t>Sh发音方法：舌尖翘起，靠近硬腭前部，让气流从窄缝中挤出来。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38916" name="文本框 3"/>
          <p:cNvSpPr/>
          <p:nvPr/>
        </p:nvSpPr>
        <p:spPr>
          <a:xfrm>
            <a:off x="1182688" y="4521200"/>
            <a:ext cx="7050087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>
              <a:buClrTx/>
              <a:buSzPct val="100000"/>
              <a:buFontTx/>
            </a:pPr>
            <a:r>
              <a:rPr lang="zh-CN" altLang="en-US" sz="3200" b="1"/>
              <a:t>狮子狮子</a:t>
            </a:r>
            <a:r>
              <a:rPr lang="en-US" altLang="zh-CN" sz="3200" b="1"/>
              <a:t>sh sh sh</a:t>
            </a:r>
            <a:r>
              <a:rPr lang="zh-CN" altLang="zh-CN" sz="3200" b="1"/>
              <a:t>，蹲在椅后藏猫猫。</a:t>
            </a:r>
            <a:endParaRPr lang="zh-CN" altLang="zh-CN" sz="3200" b="1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9938" name="图片 1" descr="t01fde0c373c176f8ba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9939" name="文本框 2"/>
          <p:cNvSpPr/>
          <p:nvPr/>
        </p:nvSpPr>
        <p:spPr>
          <a:xfrm>
            <a:off x="717550" y="863600"/>
            <a:ext cx="3349625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平舌音</a:t>
            </a:r>
            <a:endParaRPr lang="zh-CN" altLang="en-US" sz="4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940" name="文本框 3"/>
          <p:cNvSpPr/>
          <p:nvPr/>
        </p:nvSpPr>
        <p:spPr>
          <a:xfrm>
            <a:off x="2219325" y="2614613"/>
            <a:ext cx="4256088" cy="10144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6000">
                <a:solidFill>
                  <a:srgbClr val="FF0000"/>
                </a:solidFill>
              </a:rPr>
              <a:t>z      c      s</a:t>
            </a:r>
            <a:endParaRPr lang="en-US" altLang="zh-CN" sz="6000">
              <a:solidFill>
                <a:srgbClr val="FF0000"/>
              </a:solidFill>
            </a:endParaRPr>
          </a:p>
        </p:txBody>
      </p:sp>
      <p:sp>
        <p:nvSpPr>
          <p:cNvPr id="39941" name="文本框 1"/>
          <p:cNvSpPr/>
          <p:nvPr/>
        </p:nvSpPr>
        <p:spPr>
          <a:xfrm>
            <a:off x="931863" y="4121150"/>
            <a:ext cx="6210300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>
                <a:solidFill>
                  <a:srgbClr val="FF0000"/>
                </a:solidFill>
                <a:sym typeface="宋体" panose="02010600030101010101" pitchFamily="2" charset="-122"/>
              </a:rPr>
              <a:t>平舌音：</a:t>
            </a:r>
            <a:r>
              <a:rPr lang="zh-CN" altLang="en-US" sz="2400" b="1">
                <a:solidFill>
                  <a:srgbClr val="FF0000"/>
                </a:solidFill>
              </a:rPr>
              <a:t>发音部位都是舌尖和上门齿背，发音时舌头是平的，叫平舌音，也叫舌尖音。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62" name="图片 1" descr="u=2608925845,1408139035&amp;fm=173&amp;s=60C260B7460574EDDCD8D0DA0300D031&amp;w=640&amp;h=480&amp;im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40963" name="直接连接符 4"/>
          <p:cNvCxnSpPr/>
          <p:nvPr/>
        </p:nvCxnSpPr>
        <p:spPr>
          <a:xfrm>
            <a:off x="6083300" y="1844675"/>
            <a:ext cx="793750" cy="0"/>
          </a:xfrm>
          <a:prstGeom prst="line">
            <a:avLst/>
          </a:prstGeom>
          <a:ln w="1143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40964" name="直接连接符 5"/>
          <p:cNvCxnSpPr/>
          <p:nvPr/>
        </p:nvCxnSpPr>
        <p:spPr>
          <a:xfrm flipH="1">
            <a:off x="6084888" y="1844675"/>
            <a:ext cx="719137" cy="936625"/>
          </a:xfrm>
          <a:prstGeom prst="line">
            <a:avLst/>
          </a:prstGeom>
          <a:ln w="1143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40965" name="直接连接符 6"/>
          <p:cNvCxnSpPr/>
          <p:nvPr/>
        </p:nvCxnSpPr>
        <p:spPr>
          <a:xfrm>
            <a:off x="6011863" y="2781300"/>
            <a:ext cx="865187" cy="0"/>
          </a:xfrm>
          <a:prstGeom prst="line">
            <a:avLst/>
          </a:prstGeom>
          <a:ln w="1143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40966" name="矩形 7"/>
          <p:cNvSpPr/>
          <p:nvPr/>
        </p:nvSpPr>
        <p:spPr>
          <a:xfrm>
            <a:off x="682625" y="4414838"/>
            <a:ext cx="7253288" cy="1944687"/>
          </a:xfrm>
          <a:prstGeom prst="rect">
            <a:avLst/>
          </a:prstGeom>
          <a:solidFill>
            <a:srgbClr val="FFF6EE"/>
          </a:solidFill>
          <a:ln w="12700" cap="flat" cmpd="sng">
            <a:solidFill>
              <a:srgbClr val="FEF4FC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0967" name="文本框 1"/>
          <p:cNvSpPr/>
          <p:nvPr/>
        </p:nvSpPr>
        <p:spPr>
          <a:xfrm>
            <a:off x="1158875" y="4414838"/>
            <a:ext cx="6324600" cy="1382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>
                <a:solidFill>
                  <a:srgbClr val="7030A0"/>
                </a:solidFill>
              </a:rPr>
              <a:t>Z</a:t>
            </a:r>
            <a:r>
              <a:rPr lang="zh-CN" altLang="en-US" sz="2800" b="1">
                <a:solidFill>
                  <a:srgbClr val="7030A0"/>
                </a:solidFill>
              </a:rPr>
              <a:t>发音方法：舌尖向前平伸，顶住上门齿背，憋住气，然后舌尖稍微放松，形成窄缝，让气流自然从窄缝中挤出。</a:t>
            </a:r>
            <a:endParaRPr lang="zh-CN" altLang="en-US" sz="2800" b="1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1986" name="图片 3" descr="a32ca2fe03e54f899b186106b78b4efd"/>
          <p:cNvPicPr>
            <a:picLocks noChangeAspect="1"/>
          </p:cNvPicPr>
          <p:nvPr/>
        </p:nvPicPr>
        <p:blipFill>
          <a:blip r:embed="rId1"/>
          <a:srcRect l="-6375" t="359" r="18631" b="-357"/>
          <a:stretch>
            <a:fillRect/>
          </a:stretch>
        </p:blipFill>
        <p:spPr>
          <a:xfrm>
            <a:off x="-717550" y="-9525"/>
            <a:ext cx="9861550" cy="6867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987" name="矩形 5"/>
          <p:cNvSpPr/>
          <p:nvPr/>
        </p:nvSpPr>
        <p:spPr>
          <a:xfrm>
            <a:off x="3563938" y="5156200"/>
            <a:ext cx="3671887" cy="1368425"/>
          </a:xfrm>
          <a:prstGeom prst="rect">
            <a:avLst/>
          </a:prstGeom>
          <a:solidFill>
            <a:srgbClr val="FFFDFF"/>
          </a:solidFill>
          <a:ln w="12700" cap="flat" cmpd="sng">
            <a:solidFill>
              <a:srgbClr val="FFFD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1988" name="文本框 7"/>
          <p:cNvSpPr/>
          <p:nvPr/>
        </p:nvSpPr>
        <p:spPr>
          <a:xfrm>
            <a:off x="981075" y="5043488"/>
            <a:ext cx="7408863" cy="1382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>
                <a:solidFill>
                  <a:srgbClr val="7030A0"/>
                </a:solidFill>
              </a:rPr>
              <a:t>C</a:t>
            </a:r>
            <a:r>
              <a:rPr lang="zh-CN" altLang="zh-CN" sz="2800" b="1">
                <a:solidFill>
                  <a:srgbClr val="7030A0"/>
                </a:solidFill>
              </a:rPr>
              <a:t>发音方法：</a:t>
            </a:r>
            <a:r>
              <a:rPr lang="zh-CN" altLang="en-US" sz="2800" b="1">
                <a:solidFill>
                  <a:srgbClr val="7030A0"/>
                </a:solidFill>
              </a:rPr>
              <a:t>舌尖向前平伸，顶住上门齿背，然后舌尖稍微放松，形成窄缝，让气流自然从窄缝中挤出，只是从窄缝中挤出的气流较强。</a:t>
            </a:r>
            <a:endParaRPr lang="zh-CN" altLang="en-US" sz="2800" b="1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3010" name="图片 1" descr="t01ff24b8bb318173b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9725" y="254000"/>
            <a:ext cx="8677275" cy="5080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3011" name="文本框 2"/>
          <p:cNvSpPr/>
          <p:nvPr/>
        </p:nvSpPr>
        <p:spPr>
          <a:xfrm>
            <a:off x="839788" y="4241800"/>
            <a:ext cx="7167562" cy="952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>
                <a:solidFill>
                  <a:srgbClr val="7030A0"/>
                </a:solidFill>
              </a:rPr>
              <a:t>S</a:t>
            </a:r>
            <a:r>
              <a:rPr lang="zh-CN" altLang="en-US" sz="2800" b="1">
                <a:solidFill>
                  <a:srgbClr val="7030A0"/>
                </a:solidFill>
              </a:rPr>
              <a:t>发音方法：舌尖向前平伸，和上门齿背接近，中间留一条窄缝，气流从窄缝中挤出来。</a:t>
            </a:r>
            <a:endParaRPr lang="zh-CN" altLang="en-US" sz="2800" b="1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KSO_WM_UNIT_PLACING_PICTURE_USER_VIEWPORT" val="{&quot;height&quot;:4500,&quot;width&quot;:6000}"/>
</p:tagLst>
</file>

<file path=ppt/tags/tag2.xml><?xml version="1.0" encoding="utf-8"?>
<p:tagLst xmlns:p="http://schemas.openxmlformats.org/presentationml/2006/main">
  <p:tag name="KSO_WM_UNIT_PLACING_PICTURE_USER_VIEWPORT" val="{&quot;height&quot;:4500,&quot;width&quot;:6000}"/>
</p:tagLst>
</file>

<file path=ppt/tags/tag3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616</Words>
  <Application>WPS 演示</Application>
  <PresentationFormat/>
  <Paragraphs>43</Paragraphs>
  <Slides>11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11</vt:i4>
      </vt:variant>
    </vt:vector>
  </HeadingPairs>
  <TitlesOfParts>
    <vt:vector size="23" baseType="lpstr">
      <vt:lpstr>Arial</vt:lpstr>
      <vt:lpstr>宋体</vt:lpstr>
      <vt:lpstr>Wingdings</vt:lpstr>
      <vt:lpstr>Arial</vt:lpstr>
      <vt:lpstr>楷体</vt:lpstr>
      <vt:lpstr>Calibri Light</vt:lpstr>
      <vt:lpstr>Calibri</vt:lpstr>
      <vt:lpstr>微软雅黑</vt:lpstr>
      <vt:lpstr>Arial Unicode MS</vt:lpstr>
      <vt:lpstr>默认设计模板</vt:lpstr>
      <vt:lpstr>1_默认设计模板</vt:lpstr>
      <vt:lpstr>2_默认设计模板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2021-04-21T08:33:35Z</cp:lastPrinted>
  <dcterms:created xsi:type="dcterms:W3CDTF">2021-04-21T08:33:35Z</dcterms:created>
  <dcterms:modified xsi:type="dcterms:W3CDTF">2021-07-29T23:11:54Z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