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74" r:id="rId4"/>
    <p:sldId id="275" r:id="rId5"/>
    <p:sldId id="276" r:id="rId6"/>
    <p:sldId id="259" r:id="rId7"/>
    <p:sldId id="270" r:id="rId8"/>
    <p:sldId id="271" r:id="rId9"/>
    <p:sldId id="272" r:id="rId10"/>
    <p:sldId id="273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6" d="100"/>
          <a:sy n="76" d="100"/>
        </p:scale>
        <p:origin x="-6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50000">
              <a:schemeClr val="accent1"/>
            </a:gs>
            <a:gs pos="100000">
              <a:schemeClr val="folHlink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5121"/>
          <p:cNvSpPr>
            <a:spLocks noGrp="1"/>
          </p:cNvSpPr>
          <p:nvPr>
            <p:ph type="ctrTitle"/>
          </p:nvPr>
        </p:nvSpPr>
        <p:spPr>
          <a:xfrm>
            <a:off x="304800" y="6400800"/>
            <a:ext cx="8458200" cy="323850"/>
          </a:xfrm>
          <a:ln/>
        </p:spPr>
        <p:txBody>
          <a:bodyPr anchor="ctr"/>
          <a:p>
            <a:pPr defTabSz="914400">
              <a:buClrTx/>
              <a:buSzTx/>
              <a:buFontTx/>
            </a:pPr>
            <a:endParaRPr sz="1600" b="1" kern="1200" baseline="0" dirty="0">
              <a:solidFill>
                <a:srgbClr val="AE1F0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3" name="矩形 5122"/>
          <p:cNvSpPr/>
          <p:nvPr/>
        </p:nvSpPr>
        <p:spPr>
          <a:xfrm>
            <a:off x="685800" y="1752600"/>
            <a:ext cx="78486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6000" b="1" dirty="0">
                <a:latin typeface="Arial" panose="020B0604020202020204" pitchFamily="34" charset="0"/>
              </a:rPr>
              <a:t>语文园地三</a:t>
            </a:r>
            <a:endParaRPr lang="zh-CN" altLang="en-US" sz="6000" b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标题 1126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  <a:ln/>
        </p:spPr>
        <p:txBody>
          <a:bodyPr anchor="ctr"/>
          <a:p>
            <a:pPr algn="l"/>
            <a:r>
              <a:rPr lang="zh-CN" altLang="en-US" sz="4000" b="1" dirty="0"/>
              <a:t>三、读读画画</a:t>
            </a:r>
            <a:br>
              <a:rPr lang="zh-CN" altLang="en-US" sz="4000" b="1" dirty="0"/>
            </a:br>
            <a:br>
              <a:rPr lang="zh-CN" altLang="en-US" sz="4000" b="1" dirty="0"/>
            </a:br>
            <a:r>
              <a:rPr lang="zh-CN" altLang="en-US" sz="3200" b="1" dirty="0"/>
              <a:t>这项活动是复习带有相同偏旁的生字。题目中有一个大转盘，周围是十四个学过的生字，里面有三朵不同颜色的花，花分别写着“艹、扌、足”花的颜色提示了将要涂的字的颜色：“艹”的字涂绿色，“扌”的字涂蓝色，足字旁的字涂粉红色。通过“读、思、说、画”，让大家的口、眼、脑、耳、手等多种感官参与活动，在玩中学知识，培养自主、合作、探究的意识，增强学习语文的自信心，激发学习语文的成就感。</a:t>
            </a:r>
            <a:endParaRPr lang="zh-CN" altLang="en-US" sz="32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标题 1228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  <a:ln/>
        </p:spPr>
        <p:txBody>
          <a:bodyPr anchor="ctr"/>
          <a:p>
            <a:pPr algn="l"/>
            <a:r>
              <a:rPr lang="zh-CN" altLang="en-US" sz="3600" b="1" dirty="0"/>
              <a:t>１、出示大转盘，按一定的方向自由读字。</a:t>
            </a:r>
            <a:br>
              <a:rPr lang="zh-CN" altLang="en-US" sz="3600" b="1" dirty="0"/>
            </a:br>
            <a:r>
              <a:rPr lang="zh-CN" altLang="en-US" sz="3600" b="1" dirty="0"/>
              <a:t>２、仔细观察这些字，你发现了什么？</a:t>
            </a:r>
            <a:br>
              <a:rPr lang="zh-CN" altLang="en-US" sz="3600" b="1" dirty="0"/>
            </a:br>
            <a:r>
              <a:rPr lang="en-US" altLang="zh-CN" sz="3600" b="1" dirty="0"/>
              <a:t>(</a:t>
            </a:r>
            <a:r>
              <a:rPr lang="zh-CN" altLang="en-US" sz="3600" b="1" dirty="0"/>
              <a:t>培养善于观察、善于思考、善于发现、善于表达的良好个性，发展思维，发展语言。</a:t>
            </a:r>
            <a:r>
              <a:rPr lang="en-US" altLang="zh-CN" sz="3600" b="1" dirty="0"/>
              <a:t>)</a:t>
            </a:r>
            <a:br>
              <a:rPr lang="en-US" altLang="zh-CN" sz="3600" b="1" dirty="0"/>
            </a:br>
            <a:r>
              <a:rPr lang="zh-CN" altLang="en-US" sz="3600" b="1" dirty="0"/>
              <a:t>３、这道题是什么意思，你会涂色吗？怎样涂？</a:t>
            </a:r>
            <a:r>
              <a:rPr lang="en-US" altLang="zh-CN" sz="3600" b="1" dirty="0"/>
              <a:t>(</a:t>
            </a:r>
            <a:r>
              <a:rPr lang="zh-CN" altLang="en-US" sz="3600" b="1" dirty="0"/>
              <a:t>组内合作，先说说怎样涂，然后再动手。</a:t>
            </a:r>
            <a:r>
              <a:rPr lang="en-US" altLang="zh-CN" sz="3600" b="1" dirty="0"/>
              <a:t>)</a:t>
            </a:r>
            <a:br>
              <a:rPr lang="en-US" altLang="zh-CN" sz="3600" b="1" dirty="0"/>
            </a:br>
            <a:r>
              <a:rPr lang="zh-CN" altLang="en-US" sz="3600" b="1" dirty="0"/>
              <a:t>４、汇报，集体订正。</a:t>
            </a:r>
            <a:br>
              <a:rPr lang="zh-CN" altLang="en-US" sz="3600" b="1" dirty="0"/>
            </a:br>
            <a:r>
              <a:rPr lang="zh-CN" altLang="en-US" sz="3600" b="1" dirty="0"/>
              <a:t>５、你还知道哪些“艹、扌、足”的字？你在哪里见过这些字？</a:t>
            </a:r>
            <a:endParaRPr lang="zh-CN" altLang="en-US" sz="36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标题 133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  <a:ln/>
        </p:spPr>
        <p:txBody>
          <a:bodyPr anchor="ctr"/>
          <a:p>
            <a:pPr algn="l"/>
            <a:r>
              <a:rPr lang="zh-CN" altLang="en-US" b="1" dirty="0"/>
              <a:t>拓展：</a:t>
            </a:r>
            <a:br>
              <a:rPr lang="zh-CN" altLang="en-US" b="1" dirty="0"/>
            </a:br>
            <a:br>
              <a:rPr lang="zh-CN" altLang="en-US" b="1" dirty="0"/>
            </a:br>
            <a:r>
              <a:rPr lang="zh-CN" altLang="en-US" b="1" dirty="0"/>
              <a:t>找一找“氵、亻、口”旁的字。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标题 1433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  <a:ln/>
        </p:spPr>
        <p:txBody>
          <a:bodyPr anchor="ctr"/>
          <a:p>
            <a:pPr algn="l"/>
            <a:r>
              <a:rPr lang="zh-CN" altLang="en-US" b="1" dirty="0"/>
              <a:t>四、读读背背</a:t>
            </a:r>
            <a:br>
              <a:rPr lang="zh-CN" altLang="en-US" b="1" dirty="0"/>
            </a:br>
            <a:r>
              <a:rPr lang="en-US" altLang="zh-CN" b="1" dirty="0"/>
              <a:t>《</a:t>
            </a:r>
            <a:r>
              <a:rPr lang="zh-CN" altLang="en-US" b="1" dirty="0"/>
              <a:t>东西南北</a:t>
            </a:r>
            <a:r>
              <a:rPr lang="en-US" altLang="zh-CN" b="1" dirty="0"/>
              <a:t>》</a:t>
            </a:r>
            <a:r>
              <a:rPr lang="zh-CN" altLang="en-US" b="1" dirty="0"/>
              <a:t>是一首辨别方向的儿歌，儿歌能帮助学生利用太阳辨别方向。 要以读为主，熟读成诵。 借助插图，在读中感悟、了解利用太阳辨别方向的方法。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1536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  <a:ln/>
        </p:spPr>
        <p:txBody>
          <a:bodyPr anchor="ctr"/>
          <a:p>
            <a:pPr algn="l"/>
            <a:r>
              <a:rPr lang="zh-CN" altLang="en-US" b="1" dirty="0"/>
              <a:t>１、游戏：指方向。教师说方向，学生用手指出来，比比读的动作快。</a:t>
            </a:r>
            <a:r>
              <a:rPr lang="en-US" altLang="zh-CN" b="1" dirty="0"/>
              <a:t>(</a:t>
            </a:r>
            <a:r>
              <a:rPr lang="zh-CN" altLang="en-US" b="1" dirty="0"/>
              <a:t>将东西南北、前后左右打乱顺序练习。</a:t>
            </a:r>
            <a:r>
              <a:rPr lang="en-US" altLang="zh-CN" b="1" dirty="0"/>
              <a:t>)</a:t>
            </a:r>
            <a:br>
              <a:rPr lang="en-US" altLang="zh-CN" b="1" dirty="0"/>
            </a:br>
            <a:r>
              <a:rPr lang="zh-CN" altLang="en-US" b="1" dirty="0"/>
              <a:t>２、下面我们就来学一首辨别方向的儿歌：东西南北。</a:t>
            </a:r>
            <a:br>
              <a:rPr lang="zh-CN" altLang="en-US" b="1" dirty="0"/>
            </a:br>
            <a:r>
              <a:rPr lang="zh-CN" altLang="en-US" b="1" dirty="0"/>
              <a:t>３、借助拼音自由练读，注意要读准字音，把句子读通顺。</a:t>
            </a:r>
            <a:br>
              <a:rPr lang="zh-CN" altLang="en-US" b="1" dirty="0"/>
            </a:br>
            <a:endParaRPr lang="zh-CN" altLang="en-US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标题 1638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  <a:ln/>
        </p:spPr>
        <p:txBody>
          <a:bodyPr anchor="ctr"/>
          <a:p>
            <a:pPr algn="l"/>
            <a:r>
              <a:rPr lang="zh-CN" altLang="en-US" b="1" dirty="0"/>
              <a:t>４、多种方式练读：指名读，同桌互读，边评边读，组内读，男女生赛读，齐读，边读边做动作</a:t>
            </a:r>
            <a:r>
              <a:rPr lang="en-US" altLang="zh-CN" b="1">
                <a:latin typeface="Arial" panose="020B0604020202020204" pitchFamily="34" charset="0"/>
              </a:rPr>
              <a:t>……</a:t>
            </a:r>
            <a:br>
              <a:rPr lang="en-US" altLang="zh-CN" b="1" dirty="0"/>
            </a:br>
            <a:r>
              <a:rPr lang="zh-CN" altLang="en-US" b="1" dirty="0"/>
              <a:t>５、说说你读懂了什么。</a:t>
            </a:r>
            <a:r>
              <a:rPr lang="en-US" altLang="zh-CN" b="1" dirty="0"/>
              <a:t>(</a:t>
            </a:r>
            <a:r>
              <a:rPr lang="zh-CN" altLang="en-US" b="1" dirty="0"/>
              <a:t>弄清利用太阳辨别方向的方法</a:t>
            </a:r>
            <a:r>
              <a:rPr lang="en-US" altLang="zh-CN" b="1"/>
              <a:t>)</a:t>
            </a:r>
            <a:br>
              <a:rPr lang="en-US" altLang="zh-CN" b="1"/>
            </a:br>
            <a:endParaRPr lang="en-US" altLang="zh-CN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标题 1740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  <a:ln/>
        </p:spPr>
        <p:txBody>
          <a:bodyPr anchor="ctr"/>
          <a:p>
            <a:pPr algn="l"/>
            <a:r>
              <a:rPr lang="zh-CN" altLang="en-US" b="1" dirty="0"/>
              <a:t>６、看图：小女孩早晨起来面向什么方向上学去，你还能判断出其它三个方向吗？</a:t>
            </a:r>
            <a:br>
              <a:rPr lang="zh-CN" altLang="en-US" b="1" dirty="0"/>
            </a:br>
            <a:r>
              <a:rPr lang="zh-CN" altLang="en-US" b="1" dirty="0"/>
              <a:t>７、老师在教室里指出东方，让学生找出其它方向。</a:t>
            </a:r>
            <a:br>
              <a:rPr lang="zh-CN" altLang="en-US" b="1" dirty="0"/>
            </a:br>
            <a:r>
              <a:rPr lang="zh-CN" altLang="en-US" b="1" dirty="0"/>
              <a:t>８、你还知道其它辨别方向的方法吗？</a:t>
            </a:r>
            <a:br>
              <a:rPr lang="zh-CN" altLang="en-US" b="1" dirty="0"/>
            </a:br>
            <a:r>
              <a:rPr lang="zh-CN" altLang="en-US" b="1" dirty="0"/>
              <a:t>９、齐背儿歌。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2530" name="组合 22529"/>
          <p:cNvGrpSpPr/>
          <p:nvPr/>
        </p:nvGrpSpPr>
        <p:grpSpPr>
          <a:xfrm>
            <a:off x="609600" y="228600"/>
            <a:ext cx="2924175" cy="2924175"/>
            <a:chOff x="807" y="903"/>
            <a:chExt cx="1842" cy="1842"/>
          </a:xfrm>
        </p:grpSpPr>
        <p:sp>
          <p:nvSpPr>
            <p:cNvPr id="22531" name="矩形 22530"/>
            <p:cNvSpPr/>
            <p:nvPr/>
          </p:nvSpPr>
          <p:spPr>
            <a:xfrm>
              <a:off x="816" y="912"/>
              <a:ext cx="1824" cy="1824"/>
            </a:xfrm>
            <a:prstGeom prst="rect">
              <a:avLst/>
            </a:prstGeom>
            <a:solidFill>
              <a:srgbClr val="CCFFFF"/>
            </a:solidFill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22532" name="直接箭头连接符 22531"/>
            <p:cNvCxnSpPr>
              <a:stCxn id="22531" idx="1"/>
              <a:endCxn id="22531" idx="3"/>
            </p:cNvCxnSpPr>
            <p:nvPr/>
          </p:nvCxnSpPr>
          <p:spPr>
            <a:xfrm>
              <a:off x="807" y="1824"/>
              <a:ext cx="1842" cy="0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2533" name="直接箭头连接符 22532"/>
            <p:cNvCxnSpPr>
              <a:stCxn id="22531" idx="0"/>
              <a:endCxn id="22531" idx="2"/>
            </p:cNvCxnSpPr>
            <p:nvPr/>
          </p:nvCxnSpPr>
          <p:spPr>
            <a:xfrm>
              <a:off x="1728" y="903"/>
              <a:ext cx="0" cy="1842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22534" name="组合 22533"/>
          <p:cNvGrpSpPr/>
          <p:nvPr/>
        </p:nvGrpSpPr>
        <p:grpSpPr>
          <a:xfrm>
            <a:off x="5562600" y="228600"/>
            <a:ext cx="2924175" cy="2924175"/>
            <a:chOff x="807" y="903"/>
            <a:chExt cx="1842" cy="1842"/>
          </a:xfrm>
        </p:grpSpPr>
        <p:sp>
          <p:nvSpPr>
            <p:cNvPr id="22535" name="矩形 22534"/>
            <p:cNvSpPr/>
            <p:nvPr/>
          </p:nvSpPr>
          <p:spPr>
            <a:xfrm>
              <a:off x="816" y="912"/>
              <a:ext cx="1824" cy="1824"/>
            </a:xfrm>
            <a:prstGeom prst="rect">
              <a:avLst/>
            </a:prstGeom>
            <a:solidFill>
              <a:srgbClr val="CCFFFF"/>
            </a:solidFill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22536" name="直接箭头连接符 22535"/>
            <p:cNvCxnSpPr>
              <a:stCxn id="22535" idx="1"/>
              <a:endCxn id="22535" idx="3"/>
            </p:cNvCxnSpPr>
            <p:nvPr/>
          </p:nvCxnSpPr>
          <p:spPr>
            <a:xfrm>
              <a:off x="807" y="1824"/>
              <a:ext cx="1842" cy="0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2537" name="直接箭头连接符 22536"/>
            <p:cNvCxnSpPr>
              <a:stCxn id="22535" idx="0"/>
              <a:endCxn id="22535" idx="2"/>
            </p:cNvCxnSpPr>
            <p:nvPr/>
          </p:nvCxnSpPr>
          <p:spPr>
            <a:xfrm>
              <a:off x="1728" y="903"/>
              <a:ext cx="0" cy="1842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22538" name="组合 22537"/>
          <p:cNvGrpSpPr/>
          <p:nvPr/>
        </p:nvGrpSpPr>
        <p:grpSpPr>
          <a:xfrm>
            <a:off x="609600" y="3657600"/>
            <a:ext cx="2924175" cy="2924175"/>
            <a:chOff x="807" y="903"/>
            <a:chExt cx="1842" cy="1842"/>
          </a:xfrm>
        </p:grpSpPr>
        <p:sp>
          <p:nvSpPr>
            <p:cNvPr id="22539" name="矩形 22538"/>
            <p:cNvSpPr/>
            <p:nvPr/>
          </p:nvSpPr>
          <p:spPr>
            <a:xfrm>
              <a:off x="816" y="912"/>
              <a:ext cx="1824" cy="1824"/>
            </a:xfrm>
            <a:prstGeom prst="rect">
              <a:avLst/>
            </a:prstGeom>
            <a:solidFill>
              <a:srgbClr val="CCFFFF"/>
            </a:solidFill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22540" name="直接箭头连接符 22539"/>
            <p:cNvCxnSpPr>
              <a:stCxn id="22539" idx="1"/>
              <a:endCxn id="22539" idx="3"/>
            </p:cNvCxnSpPr>
            <p:nvPr/>
          </p:nvCxnSpPr>
          <p:spPr>
            <a:xfrm>
              <a:off x="807" y="1824"/>
              <a:ext cx="1842" cy="0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2541" name="直接箭头连接符 22540"/>
            <p:cNvCxnSpPr>
              <a:stCxn id="22539" idx="0"/>
              <a:endCxn id="22539" idx="2"/>
            </p:cNvCxnSpPr>
            <p:nvPr/>
          </p:nvCxnSpPr>
          <p:spPr>
            <a:xfrm>
              <a:off x="1728" y="903"/>
              <a:ext cx="0" cy="1842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22542" name="组合 22541"/>
          <p:cNvGrpSpPr/>
          <p:nvPr/>
        </p:nvGrpSpPr>
        <p:grpSpPr>
          <a:xfrm>
            <a:off x="5638800" y="3657600"/>
            <a:ext cx="2924175" cy="2924175"/>
            <a:chOff x="807" y="903"/>
            <a:chExt cx="1842" cy="1842"/>
          </a:xfrm>
        </p:grpSpPr>
        <p:sp>
          <p:nvSpPr>
            <p:cNvPr id="22543" name="矩形 22542"/>
            <p:cNvSpPr/>
            <p:nvPr/>
          </p:nvSpPr>
          <p:spPr>
            <a:xfrm>
              <a:off x="816" y="912"/>
              <a:ext cx="1824" cy="1824"/>
            </a:xfrm>
            <a:prstGeom prst="rect">
              <a:avLst/>
            </a:prstGeom>
            <a:solidFill>
              <a:srgbClr val="CCFFFF"/>
            </a:solidFill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22544" name="直接箭头连接符 22543"/>
            <p:cNvCxnSpPr>
              <a:stCxn id="22543" idx="1"/>
              <a:endCxn id="22543" idx="3"/>
            </p:cNvCxnSpPr>
            <p:nvPr/>
          </p:nvCxnSpPr>
          <p:spPr>
            <a:xfrm>
              <a:off x="807" y="1824"/>
              <a:ext cx="1842" cy="0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2545" name="直接箭头连接符 22544"/>
            <p:cNvCxnSpPr>
              <a:stCxn id="22543" idx="0"/>
              <a:endCxn id="22543" idx="2"/>
            </p:cNvCxnSpPr>
            <p:nvPr/>
          </p:nvCxnSpPr>
          <p:spPr>
            <a:xfrm>
              <a:off x="1728" y="903"/>
              <a:ext cx="0" cy="1842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2546" name="文本框 22545"/>
          <p:cNvSpPr txBox="1"/>
          <p:nvPr/>
        </p:nvSpPr>
        <p:spPr>
          <a:xfrm>
            <a:off x="914400" y="228600"/>
            <a:ext cx="2209800" cy="2713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7200" b="1" dirty="0">
                <a:solidFill>
                  <a:srgbClr val="CC0000"/>
                </a:solidFill>
                <a:latin typeface="Times New Roman" panose="02020603050405020304" charset="0"/>
                <a:ea typeface="楷体_GB2312" pitchFamily="49" charset="-122"/>
              </a:rPr>
              <a:t>白</a:t>
            </a:r>
            <a:endParaRPr lang="zh-CN" altLang="en-US" sz="17200" b="1" dirty="0">
              <a:solidFill>
                <a:srgbClr val="CC0000"/>
              </a:solidFill>
              <a:latin typeface="Times New Roman" panose="02020603050405020304" charset="0"/>
              <a:ea typeface="楷体_GB2312" pitchFamily="49" charset="-122"/>
            </a:endParaRPr>
          </a:p>
        </p:txBody>
      </p:sp>
      <p:sp>
        <p:nvSpPr>
          <p:cNvPr id="22547" name="文本框 22546"/>
          <p:cNvSpPr txBox="1"/>
          <p:nvPr/>
        </p:nvSpPr>
        <p:spPr>
          <a:xfrm>
            <a:off x="5943600" y="228600"/>
            <a:ext cx="2286000" cy="2713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7200" b="1" dirty="0">
                <a:solidFill>
                  <a:srgbClr val="CC0000"/>
                </a:solidFill>
                <a:latin typeface="Times New Roman" panose="02020603050405020304" charset="0"/>
                <a:ea typeface="楷体_GB2312" pitchFamily="49" charset="-122"/>
              </a:rPr>
              <a:t>云</a:t>
            </a:r>
            <a:endParaRPr lang="zh-CN" altLang="en-US" sz="17200" b="1" dirty="0">
              <a:solidFill>
                <a:srgbClr val="CC0000"/>
              </a:solidFill>
              <a:latin typeface="Times New Roman" panose="02020603050405020304" charset="0"/>
              <a:ea typeface="楷体_GB2312" pitchFamily="49" charset="-122"/>
            </a:endParaRPr>
          </a:p>
        </p:txBody>
      </p:sp>
      <p:sp>
        <p:nvSpPr>
          <p:cNvPr id="22548" name="文本框 22547"/>
          <p:cNvSpPr txBox="1"/>
          <p:nvPr/>
        </p:nvSpPr>
        <p:spPr>
          <a:xfrm>
            <a:off x="990600" y="3581400"/>
            <a:ext cx="2286000" cy="2713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7200" b="1" dirty="0">
                <a:solidFill>
                  <a:srgbClr val="CC0000"/>
                </a:solidFill>
                <a:latin typeface="Times New Roman" panose="02020603050405020304" charset="0"/>
                <a:ea typeface="楷体_GB2312" pitchFamily="49" charset="-122"/>
              </a:rPr>
              <a:t>木</a:t>
            </a:r>
            <a:endParaRPr lang="zh-CN" altLang="en-US" sz="17200" b="1" dirty="0">
              <a:solidFill>
                <a:srgbClr val="CC0000"/>
              </a:solidFill>
              <a:latin typeface="Times New Roman" panose="02020603050405020304" charset="0"/>
              <a:ea typeface="楷体_GB2312" pitchFamily="49" charset="-122"/>
            </a:endParaRPr>
          </a:p>
        </p:txBody>
      </p:sp>
      <p:sp>
        <p:nvSpPr>
          <p:cNvPr id="22549" name="文本框 22548"/>
          <p:cNvSpPr txBox="1"/>
          <p:nvPr/>
        </p:nvSpPr>
        <p:spPr>
          <a:xfrm>
            <a:off x="5943600" y="3581400"/>
            <a:ext cx="2133600" cy="2713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7200" b="1" dirty="0">
                <a:solidFill>
                  <a:srgbClr val="CC0000"/>
                </a:solidFill>
                <a:latin typeface="Times New Roman" panose="02020603050405020304" charset="0"/>
                <a:ea typeface="楷体_GB2312" pitchFamily="49" charset="-122"/>
              </a:rPr>
              <a:t>船</a:t>
            </a:r>
            <a:endParaRPr lang="zh-CN" altLang="en-US" sz="17200" b="1" dirty="0">
              <a:solidFill>
                <a:srgbClr val="CC0000"/>
              </a:solidFill>
              <a:latin typeface="Times New Roman" panose="02020603050405020304" charset="0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554" name="组合 23553"/>
          <p:cNvGrpSpPr/>
          <p:nvPr/>
        </p:nvGrpSpPr>
        <p:grpSpPr>
          <a:xfrm>
            <a:off x="609600" y="228600"/>
            <a:ext cx="2924175" cy="2924175"/>
            <a:chOff x="807" y="903"/>
            <a:chExt cx="1842" cy="1842"/>
          </a:xfrm>
        </p:grpSpPr>
        <p:sp>
          <p:nvSpPr>
            <p:cNvPr id="23555" name="矩形 23554"/>
            <p:cNvSpPr/>
            <p:nvPr/>
          </p:nvSpPr>
          <p:spPr>
            <a:xfrm>
              <a:off x="816" y="912"/>
              <a:ext cx="1824" cy="1824"/>
            </a:xfrm>
            <a:prstGeom prst="rect">
              <a:avLst/>
            </a:prstGeom>
            <a:solidFill>
              <a:srgbClr val="CCFFFF"/>
            </a:solidFill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23556" name="直接箭头连接符 23555"/>
            <p:cNvCxnSpPr>
              <a:stCxn id="23555" idx="1"/>
              <a:endCxn id="23555" idx="3"/>
            </p:cNvCxnSpPr>
            <p:nvPr/>
          </p:nvCxnSpPr>
          <p:spPr>
            <a:xfrm>
              <a:off x="807" y="1824"/>
              <a:ext cx="1842" cy="0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3557" name="直接箭头连接符 23556"/>
            <p:cNvCxnSpPr>
              <a:stCxn id="23555" idx="0"/>
              <a:endCxn id="23555" idx="2"/>
            </p:cNvCxnSpPr>
            <p:nvPr/>
          </p:nvCxnSpPr>
          <p:spPr>
            <a:xfrm>
              <a:off x="1728" y="903"/>
              <a:ext cx="0" cy="1842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23558" name="组合 23557"/>
          <p:cNvGrpSpPr/>
          <p:nvPr/>
        </p:nvGrpSpPr>
        <p:grpSpPr>
          <a:xfrm>
            <a:off x="5562600" y="228600"/>
            <a:ext cx="2924175" cy="2924175"/>
            <a:chOff x="807" y="903"/>
            <a:chExt cx="1842" cy="1842"/>
          </a:xfrm>
        </p:grpSpPr>
        <p:sp>
          <p:nvSpPr>
            <p:cNvPr id="23559" name="矩形 23558"/>
            <p:cNvSpPr/>
            <p:nvPr/>
          </p:nvSpPr>
          <p:spPr>
            <a:xfrm>
              <a:off x="816" y="912"/>
              <a:ext cx="1824" cy="1824"/>
            </a:xfrm>
            <a:prstGeom prst="rect">
              <a:avLst/>
            </a:prstGeom>
            <a:solidFill>
              <a:srgbClr val="CCFFFF"/>
            </a:solidFill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23560" name="直接箭头连接符 23559"/>
            <p:cNvCxnSpPr>
              <a:stCxn id="23559" idx="1"/>
              <a:endCxn id="23559" idx="3"/>
            </p:cNvCxnSpPr>
            <p:nvPr/>
          </p:nvCxnSpPr>
          <p:spPr>
            <a:xfrm>
              <a:off x="807" y="1824"/>
              <a:ext cx="1842" cy="0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3561" name="直接箭头连接符 23560"/>
            <p:cNvCxnSpPr>
              <a:stCxn id="23559" idx="0"/>
              <a:endCxn id="23559" idx="2"/>
            </p:cNvCxnSpPr>
            <p:nvPr/>
          </p:nvCxnSpPr>
          <p:spPr>
            <a:xfrm>
              <a:off x="1728" y="903"/>
              <a:ext cx="0" cy="1842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23562" name="组合 23561"/>
          <p:cNvGrpSpPr/>
          <p:nvPr/>
        </p:nvGrpSpPr>
        <p:grpSpPr>
          <a:xfrm>
            <a:off x="609600" y="3657600"/>
            <a:ext cx="2924175" cy="2924175"/>
            <a:chOff x="807" y="903"/>
            <a:chExt cx="1842" cy="1842"/>
          </a:xfrm>
        </p:grpSpPr>
        <p:sp>
          <p:nvSpPr>
            <p:cNvPr id="23563" name="矩形 23562"/>
            <p:cNvSpPr/>
            <p:nvPr/>
          </p:nvSpPr>
          <p:spPr>
            <a:xfrm>
              <a:off x="816" y="912"/>
              <a:ext cx="1824" cy="1824"/>
            </a:xfrm>
            <a:prstGeom prst="rect">
              <a:avLst/>
            </a:prstGeom>
            <a:solidFill>
              <a:srgbClr val="CCFFFF"/>
            </a:solidFill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23564" name="直接箭头连接符 23563"/>
            <p:cNvCxnSpPr>
              <a:stCxn id="23563" idx="1"/>
              <a:endCxn id="23563" idx="3"/>
            </p:cNvCxnSpPr>
            <p:nvPr/>
          </p:nvCxnSpPr>
          <p:spPr>
            <a:xfrm>
              <a:off x="807" y="1824"/>
              <a:ext cx="1842" cy="0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3565" name="直接箭头连接符 23564"/>
            <p:cNvCxnSpPr>
              <a:stCxn id="23563" idx="0"/>
              <a:endCxn id="23563" idx="2"/>
            </p:cNvCxnSpPr>
            <p:nvPr/>
          </p:nvCxnSpPr>
          <p:spPr>
            <a:xfrm>
              <a:off x="1728" y="903"/>
              <a:ext cx="0" cy="1842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23566" name="组合 23565"/>
          <p:cNvGrpSpPr/>
          <p:nvPr/>
        </p:nvGrpSpPr>
        <p:grpSpPr>
          <a:xfrm>
            <a:off x="5638800" y="3657600"/>
            <a:ext cx="2924175" cy="2924175"/>
            <a:chOff x="807" y="903"/>
            <a:chExt cx="1842" cy="1842"/>
          </a:xfrm>
        </p:grpSpPr>
        <p:sp>
          <p:nvSpPr>
            <p:cNvPr id="23567" name="矩形 23566"/>
            <p:cNvSpPr/>
            <p:nvPr/>
          </p:nvSpPr>
          <p:spPr>
            <a:xfrm>
              <a:off x="816" y="912"/>
              <a:ext cx="1824" cy="1824"/>
            </a:xfrm>
            <a:prstGeom prst="rect">
              <a:avLst/>
            </a:prstGeom>
            <a:solidFill>
              <a:srgbClr val="CCFFFF"/>
            </a:solidFill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23568" name="直接箭头连接符 23567"/>
            <p:cNvCxnSpPr>
              <a:stCxn id="23567" idx="1"/>
              <a:endCxn id="23567" idx="3"/>
            </p:cNvCxnSpPr>
            <p:nvPr/>
          </p:nvCxnSpPr>
          <p:spPr>
            <a:xfrm>
              <a:off x="807" y="1824"/>
              <a:ext cx="1842" cy="0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3569" name="直接箭头连接符 23568"/>
            <p:cNvCxnSpPr>
              <a:stCxn id="23567" idx="0"/>
              <a:endCxn id="23567" idx="2"/>
            </p:cNvCxnSpPr>
            <p:nvPr/>
          </p:nvCxnSpPr>
          <p:spPr>
            <a:xfrm>
              <a:off x="1728" y="903"/>
              <a:ext cx="0" cy="1842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3570" name="文本框 23569"/>
          <p:cNvSpPr txBox="1"/>
          <p:nvPr/>
        </p:nvSpPr>
        <p:spPr>
          <a:xfrm>
            <a:off x="914400" y="228600"/>
            <a:ext cx="2209800" cy="2713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7200" b="1" dirty="0">
                <a:solidFill>
                  <a:srgbClr val="CC0000"/>
                </a:solidFill>
                <a:latin typeface="Times New Roman" panose="02020603050405020304" charset="0"/>
                <a:ea typeface="楷体_GB2312" pitchFamily="49" charset="-122"/>
              </a:rPr>
              <a:t>小</a:t>
            </a:r>
            <a:endParaRPr lang="zh-CN" altLang="en-US" sz="17200" b="1" dirty="0">
              <a:solidFill>
                <a:srgbClr val="CC0000"/>
              </a:solidFill>
              <a:latin typeface="Times New Roman" panose="02020603050405020304" charset="0"/>
              <a:ea typeface="楷体_GB2312" pitchFamily="49" charset="-122"/>
            </a:endParaRPr>
          </a:p>
        </p:txBody>
      </p:sp>
      <p:sp>
        <p:nvSpPr>
          <p:cNvPr id="23571" name="文本框 23570"/>
          <p:cNvSpPr txBox="1"/>
          <p:nvPr/>
        </p:nvSpPr>
        <p:spPr>
          <a:xfrm>
            <a:off x="5943600" y="228600"/>
            <a:ext cx="2286000" cy="2713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7200" b="1" dirty="0">
                <a:solidFill>
                  <a:srgbClr val="CC0000"/>
                </a:solidFill>
                <a:latin typeface="Times New Roman" panose="02020603050405020304" charset="0"/>
                <a:ea typeface="楷体_GB2312" pitchFamily="49" charset="-122"/>
              </a:rPr>
              <a:t>河</a:t>
            </a:r>
            <a:endParaRPr lang="zh-CN" altLang="en-US" sz="17200" b="1" dirty="0">
              <a:solidFill>
                <a:srgbClr val="CC0000"/>
              </a:solidFill>
              <a:latin typeface="Times New Roman" panose="02020603050405020304" charset="0"/>
              <a:ea typeface="楷体_GB2312" pitchFamily="49" charset="-122"/>
            </a:endParaRPr>
          </a:p>
        </p:txBody>
      </p:sp>
      <p:sp>
        <p:nvSpPr>
          <p:cNvPr id="23572" name="文本框 23571"/>
          <p:cNvSpPr txBox="1"/>
          <p:nvPr/>
        </p:nvSpPr>
        <p:spPr>
          <a:xfrm>
            <a:off x="990600" y="3581400"/>
            <a:ext cx="2286000" cy="2713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7200" b="1" dirty="0">
                <a:solidFill>
                  <a:srgbClr val="CC0000"/>
                </a:solidFill>
                <a:latin typeface="Times New Roman" panose="02020603050405020304" charset="0"/>
                <a:ea typeface="楷体_GB2312" pitchFamily="49" charset="-122"/>
              </a:rPr>
              <a:t>鸭</a:t>
            </a:r>
            <a:endParaRPr lang="zh-CN" altLang="en-US" sz="17200" b="1" dirty="0">
              <a:solidFill>
                <a:srgbClr val="CC0000"/>
              </a:solidFill>
              <a:latin typeface="Times New Roman" panose="02020603050405020304" charset="0"/>
              <a:ea typeface="楷体_GB2312" pitchFamily="49" charset="-122"/>
            </a:endParaRPr>
          </a:p>
        </p:txBody>
      </p:sp>
      <p:sp>
        <p:nvSpPr>
          <p:cNvPr id="23573" name="文本框 23572"/>
          <p:cNvSpPr txBox="1"/>
          <p:nvPr/>
        </p:nvSpPr>
        <p:spPr>
          <a:xfrm>
            <a:off x="5943600" y="3581400"/>
            <a:ext cx="2133600" cy="2713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7200" b="1" dirty="0">
                <a:solidFill>
                  <a:srgbClr val="CC0000"/>
                </a:solidFill>
                <a:latin typeface="Times New Roman" panose="02020603050405020304" charset="0"/>
                <a:ea typeface="楷体_GB2312" pitchFamily="49" charset="-122"/>
              </a:rPr>
              <a:t>子</a:t>
            </a:r>
            <a:endParaRPr lang="zh-CN" altLang="en-US" sz="17200" b="1" dirty="0">
              <a:solidFill>
                <a:srgbClr val="CC0000"/>
              </a:solidFill>
              <a:latin typeface="Times New Roman" panose="02020603050405020304" charset="0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578" name="组合 24577"/>
          <p:cNvGrpSpPr/>
          <p:nvPr/>
        </p:nvGrpSpPr>
        <p:grpSpPr>
          <a:xfrm>
            <a:off x="609600" y="228600"/>
            <a:ext cx="2924175" cy="2924175"/>
            <a:chOff x="807" y="903"/>
            <a:chExt cx="1842" cy="1842"/>
          </a:xfrm>
        </p:grpSpPr>
        <p:sp>
          <p:nvSpPr>
            <p:cNvPr id="24579" name="矩形 24578"/>
            <p:cNvSpPr/>
            <p:nvPr/>
          </p:nvSpPr>
          <p:spPr>
            <a:xfrm>
              <a:off x="816" y="912"/>
              <a:ext cx="1824" cy="1824"/>
            </a:xfrm>
            <a:prstGeom prst="rect">
              <a:avLst/>
            </a:prstGeom>
            <a:solidFill>
              <a:srgbClr val="CCFFFF"/>
            </a:solidFill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24580" name="直接箭头连接符 24579"/>
            <p:cNvCxnSpPr>
              <a:stCxn id="24579" idx="1"/>
              <a:endCxn id="24579" idx="3"/>
            </p:cNvCxnSpPr>
            <p:nvPr/>
          </p:nvCxnSpPr>
          <p:spPr>
            <a:xfrm>
              <a:off x="807" y="1824"/>
              <a:ext cx="1842" cy="0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4581" name="直接箭头连接符 24580"/>
            <p:cNvCxnSpPr>
              <a:stCxn id="24579" idx="0"/>
              <a:endCxn id="24579" idx="2"/>
            </p:cNvCxnSpPr>
            <p:nvPr/>
          </p:nvCxnSpPr>
          <p:spPr>
            <a:xfrm>
              <a:off x="1728" y="903"/>
              <a:ext cx="0" cy="1842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24582" name="组合 24581"/>
          <p:cNvGrpSpPr/>
          <p:nvPr/>
        </p:nvGrpSpPr>
        <p:grpSpPr>
          <a:xfrm>
            <a:off x="5562600" y="228600"/>
            <a:ext cx="2924175" cy="2924175"/>
            <a:chOff x="807" y="903"/>
            <a:chExt cx="1842" cy="1842"/>
          </a:xfrm>
        </p:grpSpPr>
        <p:sp>
          <p:nvSpPr>
            <p:cNvPr id="24583" name="矩形 24582"/>
            <p:cNvSpPr/>
            <p:nvPr/>
          </p:nvSpPr>
          <p:spPr>
            <a:xfrm>
              <a:off x="816" y="912"/>
              <a:ext cx="1824" cy="1824"/>
            </a:xfrm>
            <a:prstGeom prst="rect">
              <a:avLst/>
            </a:prstGeom>
            <a:solidFill>
              <a:srgbClr val="CCFFFF"/>
            </a:solidFill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24584" name="直接箭头连接符 24583"/>
            <p:cNvCxnSpPr>
              <a:stCxn id="24583" idx="1"/>
              <a:endCxn id="24583" idx="3"/>
            </p:cNvCxnSpPr>
            <p:nvPr/>
          </p:nvCxnSpPr>
          <p:spPr>
            <a:xfrm>
              <a:off x="807" y="1824"/>
              <a:ext cx="1842" cy="0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4585" name="直接箭头连接符 24584"/>
            <p:cNvCxnSpPr>
              <a:stCxn id="24583" idx="0"/>
              <a:endCxn id="24583" idx="2"/>
            </p:cNvCxnSpPr>
            <p:nvPr/>
          </p:nvCxnSpPr>
          <p:spPr>
            <a:xfrm>
              <a:off x="1728" y="903"/>
              <a:ext cx="0" cy="1842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24586" name="组合 24585"/>
          <p:cNvGrpSpPr/>
          <p:nvPr/>
        </p:nvGrpSpPr>
        <p:grpSpPr>
          <a:xfrm>
            <a:off x="609600" y="3657600"/>
            <a:ext cx="2924175" cy="2924175"/>
            <a:chOff x="807" y="903"/>
            <a:chExt cx="1842" cy="1842"/>
          </a:xfrm>
        </p:grpSpPr>
        <p:sp>
          <p:nvSpPr>
            <p:cNvPr id="24587" name="矩形 24586"/>
            <p:cNvSpPr/>
            <p:nvPr/>
          </p:nvSpPr>
          <p:spPr>
            <a:xfrm>
              <a:off x="816" y="912"/>
              <a:ext cx="1824" cy="1824"/>
            </a:xfrm>
            <a:prstGeom prst="rect">
              <a:avLst/>
            </a:prstGeom>
            <a:solidFill>
              <a:srgbClr val="CCFFFF"/>
            </a:solidFill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24588" name="直接箭头连接符 24587"/>
            <p:cNvCxnSpPr>
              <a:stCxn id="24587" idx="1"/>
              <a:endCxn id="24587" idx="3"/>
            </p:cNvCxnSpPr>
            <p:nvPr/>
          </p:nvCxnSpPr>
          <p:spPr>
            <a:xfrm>
              <a:off x="807" y="1824"/>
              <a:ext cx="1842" cy="0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4589" name="直接箭头连接符 24588"/>
            <p:cNvCxnSpPr>
              <a:stCxn id="24587" idx="0"/>
              <a:endCxn id="24587" idx="2"/>
            </p:cNvCxnSpPr>
            <p:nvPr/>
          </p:nvCxnSpPr>
          <p:spPr>
            <a:xfrm>
              <a:off x="1728" y="903"/>
              <a:ext cx="0" cy="1842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24590" name="组合 24589"/>
          <p:cNvGrpSpPr/>
          <p:nvPr/>
        </p:nvGrpSpPr>
        <p:grpSpPr>
          <a:xfrm>
            <a:off x="5638800" y="3657600"/>
            <a:ext cx="2924175" cy="2924175"/>
            <a:chOff x="807" y="903"/>
            <a:chExt cx="1842" cy="1842"/>
          </a:xfrm>
        </p:grpSpPr>
        <p:sp>
          <p:nvSpPr>
            <p:cNvPr id="24591" name="矩形 24590"/>
            <p:cNvSpPr/>
            <p:nvPr/>
          </p:nvSpPr>
          <p:spPr>
            <a:xfrm>
              <a:off x="816" y="912"/>
              <a:ext cx="1824" cy="1824"/>
            </a:xfrm>
            <a:prstGeom prst="rect">
              <a:avLst/>
            </a:prstGeom>
            <a:solidFill>
              <a:srgbClr val="CCFFFF"/>
            </a:solidFill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24592" name="直接箭头连接符 24591"/>
            <p:cNvCxnSpPr>
              <a:stCxn id="24591" idx="1"/>
              <a:endCxn id="24591" idx="3"/>
            </p:cNvCxnSpPr>
            <p:nvPr/>
          </p:nvCxnSpPr>
          <p:spPr>
            <a:xfrm>
              <a:off x="807" y="1824"/>
              <a:ext cx="1842" cy="0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4593" name="直接箭头连接符 24592"/>
            <p:cNvCxnSpPr>
              <a:stCxn id="24591" idx="0"/>
              <a:endCxn id="24591" idx="2"/>
            </p:cNvCxnSpPr>
            <p:nvPr/>
          </p:nvCxnSpPr>
          <p:spPr>
            <a:xfrm>
              <a:off x="1728" y="903"/>
              <a:ext cx="0" cy="1842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4594" name="文本框 24593"/>
          <p:cNvSpPr txBox="1"/>
          <p:nvPr/>
        </p:nvSpPr>
        <p:spPr>
          <a:xfrm>
            <a:off x="914400" y="228600"/>
            <a:ext cx="2209800" cy="2713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7200" b="1" dirty="0">
                <a:solidFill>
                  <a:srgbClr val="CC0000"/>
                </a:solidFill>
                <a:latin typeface="Times New Roman" panose="02020603050405020304" charset="0"/>
                <a:ea typeface="楷体_GB2312" pitchFamily="49" charset="-122"/>
              </a:rPr>
              <a:t>野</a:t>
            </a:r>
            <a:endParaRPr lang="zh-CN" altLang="en-US" sz="17200" b="1" dirty="0">
              <a:solidFill>
                <a:srgbClr val="CC0000"/>
              </a:solidFill>
              <a:latin typeface="Times New Roman" panose="02020603050405020304" charset="0"/>
              <a:ea typeface="楷体_GB2312" pitchFamily="49" charset="-122"/>
            </a:endParaRPr>
          </a:p>
        </p:txBody>
      </p:sp>
      <p:sp>
        <p:nvSpPr>
          <p:cNvPr id="24595" name="文本框 24594"/>
          <p:cNvSpPr txBox="1"/>
          <p:nvPr/>
        </p:nvSpPr>
        <p:spPr>
          <a:xfrm>
            <a:off x="5943600" y="228600"/>
            <a:ext cx="2286000" cy="2713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7200" b="1" dirty="0">
                <a:solidFill>
                  <a:srgbClr val="CC0000"/>
                </a:solidFill>
                <a:latin typeface="Times New Roman" panose="02020603050405020304" charset="0"/>
                <a:ea typeface="楷体_GB2312" pitchFamily="49" charset="-122"/>
              </a:rPr>
              <a:t>花</a:t>
            </a:r>
            <a:endParaRPr lang="zh-CN" altLang="en-US" sz="17200" b="1" dirty="0">
              <a:solidFill>
                <a:srgbClr val="CC0000"/>
              </a:solidFill>
              <a:latin typeface="Times New Roman" panose="02020603050405020304" charset="0"/>
              <a:ea typeface="楷体_GB2312" pitchFamily="49" charset="-122"/>
            </a:endParaRPr>
          </a:p>
        </p:txBody>
      </p:sp>
      <p:sp>
        <p:nvSpPr>
          <p:cNvPr id="24596" name="文本框 24595"/>
          <p:cNvSpPr txBox="1"/>
          <p:nvPr/>
        </p:nvSpPr>
        <p:spPr>
          <a:xfrm>
            <a:off x="990600" y="3581400"/>
            <a:ext cx="2286000" cy="2713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7200" b="1" dirty="0">
                <a:solidFill>
                  <a:srgbClr val="CC0000"/>
                </a:solidFill>
                <a:latin typeface="Times New Roman" panose="02020603050405020304" charset="0"/>
                <a:ea typeface="楷体_GB2312" pitchFamily="49" charset="-122"/>
              </a:rPr>
              <a:t>小</a:t>
            </a:r>
            <a:endParaRPr lang="zh-CN" altLang="en-US" sz="17200" b="1" dirty="0">
              <a:solidFill>
                <a:srgbClr val="CC0000"/>
              </a:solidFill>
              <a:latin typeface="Times New Roman" panose="02020603050405020304" charset="0"/>
              <a:ea typeface="楷体_GB2312" pitchFamily="49" charset="-122"/>
            </a:endParaRPr>
          </a:p>
        </p:txBody>
      </p:sp>
      <p:sp>
        <p:nvSpPr>
          <p:cNvPr id="24597" name="文本框 24596"/>
          <p:cNvSpPr txBox="1"/>
          <p:nvPr/>
        </p:nvSpPr>
        <p:spPr>
          <a:xfrm>
            <a:off x="5943600" y="3581400"/>
            <a:ext cx="2133600" cy="2713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7200" b="1" dirty="0">
                <a:solidFill>
                  <a:srgbClr val="CC0000"/>
                </a:solidFill>
                <a:latin typeface="Times New Roman" panose="02020603050405020304" charset="0"/>
                <a:ea typeface="楷体_GB2312" pitchFamily="49" charset="-122"/>
              </a:rPr>
              <a:t>狗</a:t>
            </a:r>
            <a:endParaRPr lang="zh-CN" altLang="en-US" sz="17200" b="1" dirty="0">
              <a:solidFill>
                <a:srgbClr val="CC0000"/>
              </a:solidFill>
              <a:latin typeface="Times New Roman" panose="02020603050405020304" charset="0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标题 716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  <a:ln/>
        </p:spPr>
        <p:txBody>
          <a:bodyPr anchor="ctr"/>
          <a:p>
            <a:pPr algn="l"/>
            <a:r>
              <a:rPr lang="zh-CN" altLang="en-US" sz="3600" b="1" dirty="0"/>
              <a:t>一、我会填</a:t>
            </a:r>
            <a:br>
              <a:rPr lang="zh-CN" altLang="en-US" sz="3600" b="1" dirty="0"/>
            </a:br>
            <a:r>
              <a:rPr lang="zh-CN" altLang="en-US" sz="3600" b="1" dirty="0"/>
              <a:t>这是一项数笔画，按笔画数填写的练习。题中有六个汉字，三个花瓶，花瓶上分别写着笔画数，每个花瓶里有两朵花，要求把这六个字按笔画数进行分类，把笔画相同的字写在同一个花瓶的花朵上。这六个字的笔画数不多，填起来不算困难。要弄清题意，掌握方法，独立完成。通过练习，复习学过的汉字的笔画和笔顺，培养认真、仔细的观察习惯和良好的书写习惯</a:t>
            </a:r>
            <a:endParaRPr lang="zh-CN" altLang="en-US" sz="3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标题 1843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  <a:ln/>
        </p:spPr>
        <p:txBody>
          <a:bodyPr anchor="ctr"/>
          <a:p>
            <a:pPr algn="l"/>
            <a:r>
              <a:rPr lang="zh-CN" altLang="en-US" sz="3200" b="1" dirty="0"/>
              <a:t>１、出示卡片：子、头、长、出、飞、火，这些都是我们见过的生字宝宝，你还认识他们吗？</a:t>
            </a:r>
            <a:br>
              <a:rPr lang="zh-CN" altLang="en-US" sz="3200" b="1" dirty="0"/>
            </a:br>
            <a:r>
              <a:rPr lang="zh-CN" altLang="en-US" sz="3200" b="1" dirty="0"/>
              <a:t>（开火读，注意字音是否标准。）把这些字贴在黑板上。</a:t>
            </a:r>
            <a:br>
              <a:rPr lang="zh-CN" altLang="en-US" sz="3200" b="1" dirty="0"/>
            </a:br>
            <a:r>
              <a:rPr lang="zh-CN" altLang="en-US" sz="3200" b="1" dirty="0"/>
              <a:t>２、你会写这些字吗？（组内练习书空，纠正错误的笔顺。）</a:t>
            </a:r>
            <a:br>
              <a:rPr lang="zh-CN" altLang="en-US" sz="3200" b="1" dirty="0"/>
            </a:br>
            <a:r>
              <a:rPr lang="zh-CN" altLang="en-US" sz="3200" b="1" dirty="0"/>
              <a:t>３、出示花瓶图，说说题目要我们做什么？</a:t>
            </a:r>
            <a:br>
              <a:rPr lang="zh-CN" altLang="en-US" sz="3200" b="1" dirty="0"/>
            </a:br>
            <a:r>
              <a:rPr lang="zh-CN" altLang="en-US" sz="3200" b="1" dirty="0"/>
              <a:t>４、同桌商量，共同完成题目。（在数笔画时要仔细认真，书写时要工整干净。）</a:t>
            </a:r>
            <a:br>
              <a:rPr lang="zh-CN" altLang="en-US" sz="3200" b="1" dirty="0"/>
            </a:br>
            <a:r>
              <a:rPr lang="zh-CN" altLang="en-US" sz="3200" b="1" dirty="0"/>
              <a:t>５、汇报，说出多种方法：如逐个数、逐个填；将所有字的笔画都数好后，再归类填写。</a:t>
            </a:r>
            <a:endParaRPr lang="zh-CN" altLang="en-US" sz="3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标题 1945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  <a:ln/>
        </p:spPr>
        <p:txBody>
          <a:bodyPr anchor="ctr"/>
          <a:p>
            <a:pPr algn="l"/>
            <a:r>
              <a:rPr lang="zh-CN" altLang="en-US" sz="4000" b="1" dirty="0"/>
              <a:t>二、看看读读</a:t>
            </a:r>
            <a:br>
              <a:rPr lang="zh-CN" altLang="en-US" sz="4000" b="1" dirty="0"/>
            </a:br>
            <a:r>
              <a:rPr lang="zh-CN" altLang="en-US" sz="4000" b="1" dirty="0"/>
              <a:t>这项活动的目的是复习巩固学过的汉字，逐步养成正确使用量词的习惯，懂得说不同的事物要用不同的量词。题中配有一幅色彩鲜明的风景图，在巩固字词、正确使用量词的同时，培养观察能力和口语表达能力，通过不同渠道加深对语言文字的理解和运用，培养语感。</a:t>
            </a:r>
            <a:endParaRPr lang="zh-CN" altLang="en-US" sz="4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标题 2048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  <a:ln/>
        </p:spPr>
        <p:txBody>
          <a:bodyPr anchor="ctr"/>
          <a:p>
            <a:pPr algn="l"/>
            <a:r>
              <a:rPr lang="zh-CN" altLang="en-US" sz="3200" b="1" dirty="0"/>
              <a:t>１、同学们，老师带大家去郊外参观，看！多美的景色呀！说说你都看到了什么？（按一定顺序观察）</a:t>
            </a:r>
            <a:br>
              <a:rPr lang="zh-CN" altLang="en-US" sz="3200" b="1" dirty="0"/>
            </a:br>
            <a:r>
              <a:rPr lang="zh-CN" altLang="en-US" sz="3200" b="1" dirty="0"/>
              <a:t>２、你能根据图画编一个小故事讲给大家听吗，？（小组内练习后推荐一人讲给大家听）</a:t>
            </a:r>
            <a:br>
              <a:rPr lang="zh-CN" altLang="en-US" sz="3200" b="1" dirty="0"/>
            </a:br>
            <a:r>
              <a:rPr lang="zh-CN" altLang="en-US" sz="3200" b="1" dirty="0"/>
              <a:t>３、出示“一只小狗一条小河一朵白云两只鸭子一条木船几朵野花”指名领读，同桌互读，拍手读，男女生对读。</a:t>
            </a:r>
            <a:br>
              <a:rPr lang="zh-CN" altLang="en-US" sz="3200" b="1" dirty="0"/>
            </a:br>
            <a:r>
              <a:rPr lang="zh-CN" altLang="en-US" sz="3200" b="1" dirty="0"/>
              <a:t>４、在生活中象这样的词还有很多，你会说吗？（注意量词用得要准）</a:t>
            </a:r>
            <a:endParaRPr lang="zh-CN" altLang="en-US" sz="32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标题 2150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  <a:ln/>
        </p:spPr>
        <p:txBody>
          <a:bodyPr anchor="ctr"/>
          <a:p>
            <a:pPr algn="l"/>
            <a:r>
              <a:rPr lang="zh-CN" altLang="en-US" sz="3600" b="1" dirty="0"/>
              <a:t>拓展：</a:t>
            </a:r>
            <a:br>
              <a:rPr lang="zh-CN" altLang="en-US" sz="3600" b="1" dirty="0"/>
            </a:br>
            <a:r>
              <a:rPr lang="zh-CN" altLang="en-US" sz="3600" b="1" dirty="0"/>
              <a:t>五（    ）星星</a:t>
            </a:r>
            <a:br>
              <a:rPr lang="zh-CN" altLang="en-US" sz="3600" b="1" dirty="0"/>
            </a:br>
            <a:r>
              <a:rPr lang="zh-CN" altLang="en-US" sz="3600" b="1" dirty="0"/>
              <a:t>一（    ）山</a:t>
            </a:r>
            <a:br>
              <a:rPr lang="zh-CN" altLang="en-US" sz="3600" b="1" dirty="0"/>
            </a:br>
            <a:r>
              <a:rPr lang="zh-CN" altLang="en-US" sz="3600" b="1" dirty="0"/>
              <a:t>一（    ）同学</a:t>
            </a:r>
            <a:br>
              <a:rPr lang="zh-CN" altLang="en-US" sz="3600" b="1" dirty="0"/>
            </a:br>
            <a:r>
              <a:rPr lang="zh-CN" altLang="en-US" sz="3600" b="1" dirty="0"/>
              <a:t>两（    ）书</a:t>
            </a:r>
            <a:br>
              <a:rPr lang="zh-CN" altLang="en-US" sz="3600" b="1" dirty="0"/>
            </a:br>
            <a:r>
              <a:rPr lang="zh-CN" altLang="en-US" sz="3600" b="1" dirty="0"/>
              <a:t>几（    ）小鸟</a:t>
            </a:r>
            <a:br>
              <a:rPr lang="zh-CN" altLang="en-US" sz="3600" b="1" dirty="0"/>
            </a:br>
            <a:r>
              <a:rPr lang="zh-CN" altLang="en-US" sz="3600" b="1" dirty="0"/>
              <a:t>一（    ）画</a:t>
            </a:r>
            <a:br>
              <a:rPr lang="zh-CN" altLang="en-US" sz="3600" b="1" dirty="0"/>
            </a:br>
            <a:r>
              <a:rPr lang="zh-CN" altLang="en-US" sz="3600" b="1" dirty="0"/>
              <a:t>四（    ）房</a:t>
            </a:r>
            <a:br>
              <a:rPr lang="zh-CN" altLang="en-US" sz="3600" b="1" dirty="0"/>
            </a:br>
            <a:r>
              <a:rPr lang="zh-CN" altLang="en-US" sz="3600" b="1" dirty="0"/>
              <a:t>一（    ）飞机</a:t>
            </a:r>
            <a:br>
              <a:rPr lang="zh-CN" altLang="en-US" sz="3600" b="1" dirty="0"/>
            </a:br>
            <a:r>
              <a:rPr lang="zh-CN" altLang="en-US" sz="3600" b="1" dirty="0"/>
              <a:t>三（    ）树</a:t>
            </a:r>
            <a:br>
              <a:rPr lang="zh-CN" altLang="en-US" sz="3600" b="1" dirty="0"/>
            </a:br>
            <a:r>
              <a:rPr lang="zh-CN" altLang="en-US" sz="3600" b="1" dirty="0"/>
              <a:t>一（    ）水</a:t>
            </a:r>
            <a:endParaRPr lang="zh-CN" altLang="en-US" sz="36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1476</Words>
  <Application>WPS 演示</Application>
  <PresentationFormat>在屏幕上显示</PresentationFormat>
  <Paragraphs>50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Arial</vt:lpstr>
      <vt:lpstr>宋体</vt:lpstr>
      <vt:lpstr>Wingdings</vt:lpstr>
      <vt:lpstr>Times New Roman</vt:lpstr>
      <vt:lpstr>楷体_GB2312</vt:lpstr>
      <vt:lpstr>新宋体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qwe</cp:lastModifiedBy>
  <cp:revision>7</cp:revision>
  <dcterms:created xsi:type="dcterms:W3CDTF">2021-07-30T01:54:37Z</dcterms:created>
  <dcterms:modified xsi:type="dcterms:W3CDTF">2021-07-30T01:54:57Z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2052-11.1.0.10314</vt:lpwstr>
  </property>
</Properties>
</file>