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4"/>
  </p:handoutMasterIdLst>
  <p:sldIdLst>
    <p:sldId id="256" r:id="rId3"/>
    <p:sldId id="271" r:id="rId5"/>
    <p:sldId id="259" r:id="rId6"/>
    <p:sldId id="268" r:id="rId7"/>
    <p:sldId id="269" r:id="rId8"/>
    <p:sldId id="264" r:id="rId9"/>
    <p:sldId id="265" r:id="rId10"/>
    <p:sldId id="266" r:id="rId11"/>
    <p:sldId id="270" r:id="rId12"/>
    <p:sldId id="267" r:id="rId13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60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handoutMaster" Target="handoutMasters/handoutMaster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48C8FC-9169-434D-BEE5-F322F77A1BD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C4E8D0-4119-4250-8158-585CF386023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4492484" y="1440779"/>
            <a:ext cx="1954382" cy="22159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3800">
                <a:latin typeface="汉仪篆书繁" panose="02010600000101010101" pitchFamily="2" charset="-122"/>
                <a:ea typeface="汉仪篆书繁" panose="02010600000101010101" pitchFamily="2" charset="-122"/>
              </a:rPr>
              <a:t>画</a:t>
            </a:r>
            <a:endParaRPr lang="en-US" altLang="zh-CN" sz="11500">
              <a:latin typeface="汉仪篆书繁" panose="02010600000101010101" pitchFamily="2" charset="-122"/>
              <a:ea typeface="汉仪篆书繁" panose="0201060000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827314" y="174170"/>
            <a:ext cx="95576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部编人教版一年级语文上册第六单元</a:t>
            </a:r>
            <a:endParaRPr lang="zh-CN" altLang="en-US" sz="320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825483" y="1934089"/>
            <a:ext cx="7514459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3800">
                <a:latin typeface="汉仪篆书繁" panose="02010600000101010101" pitchFamily="2" charset="-122"/>
                <a:ea typeface="汉仪篆书繁" panose="02010600000101010101" pitchFamily="2" charset="-122"/>
              </a:rPr>
              <a:t>谢谢观看</a:t>
            </a:r>
            <a:endParaRPr lang="en-US" altLang="zh-CN" sz="13800">
              <a:latin typeface="汉仪篆书繁" panose="02010600000101010101" pitchFamily="2" charset="-122"/>
              <a:ea typeface="汉仪篆书繁" panose="02010600000101010101" pitchFamily="2" charset="-122"/>
            </a:endParaRPr>
          </a:p>
        </p:txBody>
      </p:sp>
      <p:pic>
        <p:nvPicPr>
          <p:cNvPr id="7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515600" y="117602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CN" altLang="en-US" sz="7200"/>
              <a:t>画</a:t>
            </a:r>
            <a:endParaRPr lang="zh-CN" altLang="en-US" sz="720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31509" y="169068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zh-CN" altLang="en-US" sz="320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唐代：王维</a:t>
            </a:r>
            <a:endParaRPr lang="en-US" altLang="zh-CN" sz="320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marL="0" indent="0">
              <a:buNone/>
            </a:pPr>
            <a:r>
              <a:rPr lang="zh-CN" altLang="en-US" sz="320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远看山有色，</a:t>
            </a:r>
            <a:endParaRPr lang="en-US" altLang="zh-CN" sz="320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marL="0" indent="0">
              <a:buNone/>
            </a:pPr>
            <a:r>
              <a:rPr lang="zh-CN" altLang="en-US" sz="320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近听水无声。</a:t>
            </a:r>
            <a:endParaRPr lang="en-US" altLang="zh-CN" sz="320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marL="0" indent="0">
              <a:buNone/>
            </a:pPr>
            <a:r>
              <a:rPr lang="zh-CN" altLang="en-US" sz="320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春去花还在，</a:t>
            </a:r>
            <a:endParaRPr lang="en-US" altLang="zh-CN" sz="320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marL="0" indent="0">
              <a:buNone/>
            </a:pPr>
            <a:r>
              <a:rPr lang="zh-CN" altLang="en-US" sz="320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人来鸟不惊。</a:t>
            </a:r>
            <a:endParaRPr lang="zh-CN" altLang="en-US" sz="320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267583" y="217246"/>
            <a:ext cx="2073004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/>
            <a:r>
              <a:rPr lang="zh-CN" altLang="en-US" sz="2800">
                <a:latin typeface="汉呈王久存行书" panose="00020600040101010101" pitchFamily="18" charset="-128"/>
                <a:ea typeface="汉呈王久存行书" panose="00020600040101010101" pitchFamily="18" charset="-128"/>
              </a:rPr>
              <a:t>一</a:t>
            </a:r>
            <a:r>
              <a:rPr lang="en-US" altLang="zh-CN" sz="2800">
                <a:latin typeface="汉呈王久存行书" panose="00020600040101010101" pitchFamily="18" charset="-128"/>
                <a:ea typeface="汉呈王久存行书" panose="00020600040101010101" pitchFamily="18" charset="-128"/>
              </a:rPr>
              <a:t>.</a:t>
            </a:r>
            <a:r>
              <a:rPr lang="zh-CN" altLang="en-US" sz="2800">
                <a:latin typeface="汉呈王久存行书" panose="00020600040101010101" pitchFamily="18" charset="-128"/>
                <a:ea typeface="汉呈王久存行书" panose="00020600040101010101" pitchFamily="18" charset="-128"/>
              </a:rPr>
              <a:t>诗人介绍</a:t>
            </a:r>
            <a:endParaRPr lang="zh-CN" altLang="en-US" sz="2800">
              <a:latin typeface="汉呈王久存行书" panose="00020600040101010101" pitchFamily="18" charset="-128"/>
              <a:ea typeface="汉呈王久存行书" panose="00020600040101010101" pitchFamily="18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563487" y="379126"/>
            <a:ext cx="8392187" cy="55457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>
                <a:latin typeface="汉呈王久存行书" panose="00020600040101010101" pitchFamily="18" charset="-128"/>
                <a:ea typeface="汉呈王久存行书" panose="00020600040101010101" pitchFamily="18" charset="-128"/>
              </a:rPr>
              <a:t>王维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</a:rPr>
              <a:t>701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年－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</a:rPr>
              <a:t>761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年，一说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</a:rPr>
              <a:t>699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年</a:t>
            </a:r>
            <a:r>
              <a:rPr lang="en-US" altLang="zh-CN" sz="2400" b="1">
                <a:latin typeface="宋体" panose="02010600030101010101" pitchFamily="2" charset="-122"/>
                <a:ea typeface="宋体" panose="02010600030101010101" pitchFamily="2" charset="-122"/>
              </a:rPr>
              <a:t>—761</a:t>
            </a: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年）</a:t>
            </a:r>
            <a:endParaRPr lang="en-US" altLang="zh-CN" sz="2400" b="1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字摩诘，汉族，河东蒲州（今山西运城）人，祖籍山西祁县，唐朝诗人，有“诗佛”之称。</a:t>
            </a:r>
            <a:endParaRPr lang="en-US" altLang="zh-CN" sz="2400" b="1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2400" b="1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24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苏轼评价其：“味摩诘之诗，诗中有画；观摩诘之画，画中有诗。”开元九年（</a:t>
            </a:r>
            <a:r>
              <a:rPr lang="en-US" altLang="zh-CN" sz="24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721</a:t>
            </a:r>
            <a:r>
              <a:rPr lang="zh-CN" altLang="en-US" sz="24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年）中进士，任太乐丞。王维是盛唐诗人的代表，今存诗</a:t>
            </a:r>
            <a:r>
              <a:rPr lang="en-US" altLang="zh-CN" sz="24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400</a:t>
            </a:r>
            <a:r>
              <a:rPr lang="zh-CN" altLang="en-US" sz="24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余首，重要诗作有</a:t>
            </a:r>
            <a:r>
              <a:rPr lang="en-US" altLang="zh-CN" sz="24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《</a:t>
            </a:r>
            <a:r>
              <a:rPr lang="zh-CN" altLang="en-US" sz="24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相思</a:t>
            </a:r>
            <a:r>
              <a:rPr lang="en-US" altLang="zh-CN" sz="24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》《</a:t>
            </a:r>
            <a:r>
              <a:rPr lang="zh-CN" altLang="en-US" sz="24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山居秋暝</a:t>
            </a:r>
            <a:r>
              <a:rPr lang="en-US" altLang="zh-CN" sz="24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》</a:t>
            </a:r>
            <a:r>
              <a:rPr lang="zh-CN" altLang="en-US" sz="24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等。王维精通佛学，受禅宗影响很大。佛教有一部</a:t>
            </a:r>
            <a:r>
              <a:rPr lang="en-US" altLang="zh-CN" sz="24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《</a:t>
            </a:r>
            <a:r>
              <a:rPr lang="zh-CN" altLang="en-US" sz="24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维摩诘经</a:t>
            </a:r>
            <a:r>
              <a:rPr lang="en-US" altLang="zh-CN" sz="24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》</a:t>
            </a:r>
            <a:r>
              <a:rPr lang="zh-CN" altLang="en-US" sz="24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，是王维名和字的由来。王维诗书画都很有名，非常多才多艺，音乐也很精通。与孟浩然合称“王孟”。</a:t>
            </a:r>
            <a:endParaRPr lang="zh-CN" altLang="en-US" sz="2400" b="1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056" y="1316681"/>
            <a:ext cx="2966664" cy="4238092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34535" y="217246"/>
            <a:ext cx="2339102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/>
            <a:r>
              <a:rPr lang="zh-CN" altLang="en-US" sz="2800">
                <a:latin typeface="汉呈王久存行书" panose="00020600040101010101" pitchFamily="18" charset="-128"/>
                <a:ea typeface="汉呈王久存行书" panose="00020600040101010101" pitchFamily="18" charset="-128"/>
              </a:rPr>
              <a:t>二、古诗译文</a:t>
            </a:r>
            <a:endParaRPr lang="zh-CN" altLang="en-US" sz="2800">
              <a:latin typeface="汉呈王久存行书" panose="00020600040101010101" pitchFamily="18" charset="-128"/>
              <a:ea typeface="汉呈王久存行书" panose="00020600040101010101" pitchFamily="18" charset="-128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710061" y="1726478"/>
            <a:ext cx="7135903" cy="15033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远看高山色彩明亮，走到近处却听不到水的声音。</a:t>
            </a:r>
            <a:endParaRPr lang="zh-CN" altLang="en-US" sz="3200" b="1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10061" y="902886"/>
            <a:ext cx="67718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>
                <a:latin typeface="汉呈王久存行书" panose="00020600040101010101" pitchFamily="18" charset="-128"/>
                <a:ea typeface="汉呈王久存行书" panose="00020600040101010101" pitchFamily="18" charset="-128"/>
              </a:rPr>
              <a:t>“</a:t>
            </a:r>
            <a:r>
              <a:rPr lang="zh-CN" altLang="en-US" sz="3600" b="1">
                <a:latin typeface="汉呈王久存行书" panose="00020600040101010101" pitchFamily="18" charset="-128"/>
                <a:ea typeface="汉呈王久存行书" panose="00020600040101010101" pitchFamily="18" charset="-128"/>
              </a:rPr>
              <a:t>远看山有色，近听水无声</a:t>
            </a:r>
            <a:r>
              <a:rPr lang="zh-CN" altLang="en-US" sz="3600">
                <a:latin typeface="汉呈王久存行书" panose="00020600040101010101" pitchFamily="18" charset="-128"/>
                <a:ea typeface="汉呈王久存行书" panose="00020600040101010101" pitchFamily="18" charset="-128"/>
              </a:rPr>
              <a:t>。”</a:t>
            </a:r>
            <a:endParaRPr lang="zh-CN" altLang="en-US" sz="3600">
              <a:latin typeface="汉呈王久存行书" panose="00020600040101010101" pitchFamily="18" charset="-128"/>
              <a:ea typeface="汉呈王久存行书" panose="00020600040101010101" pitchFamily="18" charset="-128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8048" y="217246"/>
            <a:ext cx="2432077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/>
            <a:r>
              <a:rPr lang="zh-CN" altLang="en-US" sz="2800">
                <a:latin typeface="汉呈王久存行书" panose="00020600040101010101" pitchFamily="18" charset="-128"/>
                <a:ea typeface="汉呈王久存行书" panose="00020600040101010101" pitchFamily="18" charset="-128"/>
              </a:rPr>
              <a:t>二、古诗译文</a:t>
            </a:r>
            <a:endParaRPr lang="zh-CN" altLang="en-US" sz="2800">
              <a:latin typeface="汉呈王久存行书" panose="00020600040101010101" pitchFamily="18" charset="-128"/>
              <a:ea typeface="汉呈王久存行书" panose="00020600040101010101" pitchFamily="18" charset="-128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92370" y="1514042"/>
            <a:ext cx="5530770" cy="22420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春天过去，可是依旧有许多花草争奇斗艳，人走近，可是鸟却依然没有被惊动。</a:t>
            </a:r>
            <a:endParaRPr lang="zh-CN" altLang="en-US" sz="320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03513" y="740466"/>
            <a:ext cx="677187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b="1">
                <a:latin typeface="汉呈王久存行书" panose="00020600040101010101" pitchFamily="18" charset="-128"/>
                <a:ea typeface="汉呈王久存行书" panose="00020600040101010101" pitchFamily="18" charset="-128"/>
              </a:rPr>
              <a:t>“春去花还在，人来鸟不惊。”</a:t>
            </a:r>
            <a:endParaRPr lang="zh-CN" altLang="en-US" sz="3600" b="1">
              <a:latin typeface="汉呈王久存行书" panose="00020600040101010101" pitchFamily="18" charset="-128"/>
              <a:ea typeface="汉呈王久存行书" panose="00020600040101010101" pitchFamily="18" charset="-128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8255705" y="166537"/>
            <a:ext cx="3936295" cy="3936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" r="30951"/>
          <a:stretch>
            <a:fillRect/>
          </a:stretch>
        </p:blipFill>
        <p:spPr bwMode="auto">
          <a:xfrm>
            <a:off x="0" y="4761568"/>
            <a:ext cx="2946199" cy="2089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217892" y="217246"/>
            <a:ext cx="2172390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/>
            <a:r>
              <a:rPr lang="en-US" altLang="zh-CN" sz="2800">
                <a:latin typeface="汉呈王久存行书" panose="00020600040101010101" pitchFamily="18" charset="-128"/>
                <a:ea typeface="汉呈王久存行书" panose="00020600040101010101" pitchFamily="18" charset="-128"/>
              </a:rPr>
              <a:t>04.</a:t>
            </a:r>
            <a:r>
              <a:rPr lang="zh-CN" altLang="en-US" sz="2800">
                <a:latin typeface="汉呈王久存行书" panose="00020600040101010101" pitchFamily="18" charset="-128"/>
                <a:ea typeface="汉呈王久存行书" panose="00020600040101010101" pitchFamily="18" charset="-128"/>
              </a:rPr>
              <a:t>古诗赏析</a:t>
            </a:r>
            <a:endParaRPr lang="zh-CN" altLang="en-US" sz="2800">
              <a:latin typeface="汉呈王久存行书" panose="00020600040101010101" pitchFamily="18" charset="-128"/>
              <a:ea typeface="汉呈王久存行书" panose="00020600040101010101" pitchFamily="18" charset="-128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73099" y="1439805"/>
            <a:ext cx="8758178" cy="4474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      远山含笑，有色便是好山，何为有色？清秀俊朗红湿绿垂是色，寒色苍苍亦是佳色，奇傀峭拔也是异色，只因其距离而产生美感，让人觉其有无限的风光。此乃是“静境”，静境之美出乎首句，在于有静心者能品之。这就好比是阳春白雪，一开始就将下里巴人给赶出了艺术空间。取消了浮躁者的欣赏美的资格。在这里，任何的浮躁都不行，有的只是心静如水</a:t>
            </a:r>
            <a:r>
              <a:rPr lang="en-US" altLang="zh-CN" sz="240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.</a:t>
            </a:r>
            <a:r>
              <a:rPr lang="zh-CN" altLang="en-US" sz="240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但不是死水而是活水</a:t>
            </a:r>
            <a:r>
              <a:rPr lang="en-US" altLang="zh-CN" sz="240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.</a:t>
            </a:r>
            <a:r>
              <a:rPr lang="zh-CN" altLang="en-US" sz="240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你看画中有水呢</a:t>
            </a:r>
            <a:r>
              <a:rPr lang="en-US" altLang="zh-CN" sz="240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?</a:t>
            </a:r>
            <a:r>
              <a:rPr lang="zh-CN" altLang="en-US" sz="240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一汪春水有着挡不住的盛情倾泻而出</a:t>
            </a:r>
            <a:r>
              <a:rPr lang="en-US" altLang="zh-CN" sz="240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.</a:t>
            </a:r>
            <a:r>
              <a:rPr lang="zh-CN" altLang="en-US" sz="240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一种流动之美跳跃于诗人的眼中。</a:t>
            </a:r>
            <a:endParaRPr lang="zh-CN" altLang="en-US" sz="2400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46199" y="493852"/>
            <a:ext cx="60819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>
                <a:latin typeface="汉呈王久存行书" panose="00020600040101010101" pitchFamily="18" charset="-128"/>
                <a:ea typeface="汉呈王久存行书" panose="00020600040101010101" pitchFamily="18" charset="-128"/>
              </a:rPr>
              <a:t>“</a:t>
            </a:r>
            <a:r>
              <a:rPr lang="zh-CN" altLang="en-US" sz="4800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远看山有色</a:t>
            </a:r>
            <a:r>
              <a:rPr lang="zh-CN" altLang="en-US" sz="4800" b="1">
                <a:latin typeface="汉呈王久存行书" panose="00020600040101010101" pitchFamily="18" charset="-128"/>
                <a:ea typeface="汉呈王久存行书" panose="00020600040101010101" pitchFamily="18" charset="-128"/>
              </a:rPr>
              <a:t>”</a:t>
            </a:r>
            <a:endParaRPr lang="zh-CN" altLang="en-US" sz="4800" b="1">
              <a:latin typeface="汉呈王久存行书" panose="00020600040101010101" pitchFamily="18" charset="-128"/>
              <a:ea typeface="汉呈王久存行书" panose="00020600040101010101" pitchFamily="18" charset="-128"/>
            </a:endParaRP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8255705" y="166537"/>
            <a:ext cx="3936295" cy="3936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" r="30951"/>
          <a:stretch>
            <a:fillRect/>
          </a:stretch>
        </p:blipFill>
        <p:spPr bwMode="auto">
          <a:xfrm>
            <a:off x="0" y="4761568"/>
            <a:ext cx="2946199" cy="2089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217892" y="217246"/>
            <a:ext cx="2172390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/>
            <a:r>
              <a:rPr lang="en-US" altLang="zh-CN" sz="2800">
                <a:latin typeface="汉呈王久存行书" panose="00020600040101010101" pitchFamily="18" charset="-128"/>
                <a:ea typeface="汉呈王久存行书" panose="00020600040101010101" pitchFamily="18" charset="-128"/>
              </a:rPr>
              <a:t>04.</a:t>
            </a:r>
            <a:r>
              <a:rPr lang="zh-CN" altLang="en-US" sz="2800">
                <a:latin typeface="汉呈王久存行书" panose="00020600040101010101" pitchFamily="18" charset="-128"/>
                <a:ea typeface="汉呈王久存行书" panose="00020600040101010101" pitchFamily="18" charset="-128"/>
              </a:rPr>
              <a:t>古诗赏析</a:t>
            </a:r>
            <a:endParaRPr lang="zh-CN" altLang="en-US" sz="2800">
              <a:latin typeface="汉呈王久存行书" panose="00020600040101010101" pitchFamily="18" charset="-128"/>
              <a:ea typeface="汉呈王久存行书" panose="00020600040101010101" pitchFamily="18" charset="-128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73099" y="1423696"/>
            <a:ext cx="9012821" cy="4991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b="1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4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 源头活水本是“动境”，而无声二字又进入静境，宁静致远</a:t>
            </a:r>
            <a:r>
              <a:rPr lang="en-US" altLang="zh-CN" sz="24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.</a:t>
            </a:r>
            <a:r>
              <a:rPr lang="zh-CN" altLang="en-US" sz="24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和首句并无矛盾之处</a:t>
            </a:r>
            <a:r>
              <a:rPr lang="en-US" altLang="zh-CN" sz="24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.</a:t>
            </a:r>
            <a:r>
              <a:rPr lang="zh-CN" altLang="en-US" sz="24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动静的取舍上诗人可以说是能够做到游刃有余</a:t>
            </a:r>
            <a:r>
              <a:rPr lang="en-US" altLang="zh-CN" sz="24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.</a:t>
            </a:r>
            <a:r>
              <a:rPr lang="zh-CN" altLang="en-US" sz="24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是什么如此神奇？静的如此让人难以放弃去一探究竟，这样，我们就会接近此诗此画，这样心神和山水便靠近了。一切的妙处只是因为“无声”，无声是一种美。王羲之的诗中有“在山阴道上行，如在镜中游”，便也是这种美。有声无声都溶在一起，完美的天籁之声！庄子所提的“天籁”之声就是如此，当“天籁”与“人籁”“地籁”一起时，便共同构成一个常人无法言语的自然之声。</a:t>
            </a:r>
            <a:endParaRPr lang="zh-CN" altLang="en-US" sz="2400" b="1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46199" y="751465"/>
            <a:ext cx="60819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>
                <a:latin typeface="汉呈王久存行书" panose="00020600040101010101" pitchFamily="18" charset="-128"/>
                <a:ea typeface="汉呈王久存行书" panose="00020600040101010101" pitchFamily="18" charset="-128"/>
              </a:rPr>
              <a:t>“近听水无声”</a:t>
            </a:r>
            <a:endParaRPr lang="zh-CN" altLang="en-US" sz="4800" b="1">
              <a:latin typeface="汉呈王久存行书" panose="00020600040101010101" pitchFamily="18" charset="-128"/>
              <a:ea typeface="汉呈王久存行书" panose="00020600040101010101" pitchFamily="18" charset="-128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7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flipH="1">
            <a:off x="8255705" y="166537"/>
            <a:ext cx="3936295" cy="3936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" r="30951"/>
          <a:stretch>
            <a:fillRect/>
          </a:stretch>
        </p:blipFill>
        <p:spPr bwMode="auto">
          <a:xfrm>
            <a:off x="0" y="4761568"/>
            <a:ext cx="2946199" cy="2089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88049" y="217246"/>
            <a:ext cx="2432077" cy="523220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/>
            <a:r>
              <a:rPr lang="zh-CN" altLang="en-US" sz="2800">
                <a:latin typeface="汉呈王久存行书" panose="00020600040101010101" pitchFamily="18" charset="-128"/>
                <a:ea typeface="汉呈王久存行书" panose="00020600040101010101" pitchFamily="18" charset="-128"/>
              </a:rPr>
              <a:t>三、古诗赏析</a:t>
            </a:r>
            <a:endParaRPr lang="zh-CN" altLang="en-US" sz="2800">
              <a:latin typeface="汉呈王久存行书" panose="00020600040101010101" pitchFamily="18" charset="-128"/>
              <a:ea typeface="汉呈王久存行书" panose="00020600040101010101" pitchFamily="18" charset="-128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465674" y="1745067"/>
            <a:ext cx="8758178" cy="3266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800" b="1"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花儿在那个最美的季节里尽情的开放，并最终将自己的生命燃烧般的开到最美。美到极致后，飘然而去。但此中花儿不谢，只因在画中。不仅仅是如此，写的近近是画中的花，是春尽之时，花儿尽逝，无处得美而伤怀的感触在里面 。</a:t>
            </a:r>
            <a:endParaRPr lang="zh-CN" altLang="en-US" sz="2800" b="1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183411" y="914070"/>
            <a:ext cx="782517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>
                <a:latin typeface="汉呈王久存行书" panose="00020600040101010101" pitchFamily="18" charset="-128"/>
                <a:ea typeface="汉呈王久存行书" panose="00020600040101010101" pitchFamily="18" charset="-128"/>
              </a:rPr>
              <a:t>“</a:t>
            </a:r>
            <a:r>
              <a:rPr lang="zh-CN" altLang="en-US" sz="4800" b="1">
                <a:latin typeface="汉呈王久存行书" panose="00020600040101010101" pitchFamily="18" charset="-128"/>
                <a:ea typeface="汉呈王久存行书" panose="00020600040101010101" pitchFamily="18" charset="-128"/>
              </a:rPr>
              <a:t>春去花还在，人来鸟不惊</a:t>
            </a:r>
            <a:r>
              <a:rPr lang="zh-CN" altLang="en-US" sz="4800">
                <a:latin typeface="汉呈王久存行书" panose="00020600040101010101" pitchFamily="18" charset="-128"/>
                <a:ea typeface="汉呈王久存行书" panose="00020600040101010101" pitchFamily="18" charset="-128"/>
              </a:rPr>
              <a:t>。”</a:t>
            </a:r>
            <a:endParaRPr lang="zh-CN" altLang="en-US" sz="4800">
              <a:latin typeface="汉呈王久存行书" panose="00020600040101010101" pitchFamily="18" charset="-128"/>
              <a:ea typeface="汉呈王久存行书" panose="00020600040101010101" pitchFamily="18" charset="-128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5018" y="424873"/>
            <a:ext cx="27616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/>
              <a:t>四、课堂总结</a:t>
            </a:r>
            <a:endParaRPr lang="zh-CN" altLang="en-US" sz="2800" b="1"/>
          </a:p>
        </p:txBody>
      </p:sp>
      <p:sp>
        <p:nvSpPr>
          <p:cNvPr id="3" name="文本框 2"/>
          <p:cNvSpPr txBox="1"/>
          <p:nvPr/>
        </p:nvSpPr>
        <p:spPr>
          <a:xfrm>
            <a:off x="2863273" y="1625600"/>
            <a:ext cx="665941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       这首古诗描写的景物有山、有水、有花、有鸟，描绘一幅美丽的山水画。</a:t>
            </a:r>
            <a:r>
              <a:rPr lang="zh-CN" altLang="en-US" sz="3200" b="1" i="0">
                <a:solidFill>
                  <a:srgbClr val="333333"/>
                </a:solidFill>
                <a:effectLst/>
                <a:latin typeface="方正粗黑宋简体" panose="02000000000000000000" pitchFamily="2" charset="-122"/>
                <a:ea typeface="方正粗黑宋简体" panose="02000000000000000000" pitchFamily="2" charset="-122"/>
              </a:rPr>
              <a:t>全诗表达了诗人对画中美好事物的向往和对现实的忧伤。</a:t>
            </a:r>
            <a:endParaRPr lang="zh-CN" altLang="en-US" sz="3200" b="1">
              <a:latin typeface="方正粗黑宋简体" panose="02000000000000000000" pitchFamily="2" charset="-122"/>
              <a:ea typeface="方正粗黑宋简体" panose="02000000000000000000" pitchFamily="2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1049</Words>
  <Application>WPS 演示</Application>
  <PresentationFormat/>
  <Paragraphs>55</Paragraphs>
  <Slides>10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1" baseType="lpstr">
      <vt:lpstr>Arial</vt:lpstr>
      <vt:lpstr>宋体</vt:lpstr>
      <vt:lpstr>Wingdings</vt:lpstr>
      <vt:lpstr>汉仪篆书繁</vt:lpstr>
      <vt:lpstr>方正粗黑宋简体</vt:lpstr>
      <vt:lpstr>汉呈王久存行书</vt:lpstr>
      <vt:lpstr>Yu Gothic</vt:lpstr>
      <vt:lpstr>微软雅黑</vt:lpstr>
      <vt:lpstr>Calibri</vt:lpstr>
      <vt:lpstr>Arial Unicode MS</vt:lpstr>
      <vt:lpstr>Office 主题</vt:lpstr>
      <vt:lpstr>PowerPoint 演示文稿</vt:lpstr>
      <vt:lpstr>画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2021-04-21T14:43:00Z</cp:lastPrinted>
  <dcterms:created xsi:type="dcterms:W3CDTF">2021-04-21T14:43:00Z</dcterms:created>
  <dcterms:modified xsi:type="dcterms:W3CDTF">2021-07-30T02:23:31Z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