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7"/>
  </p:notesMasterIdLst>
  <p:sldIdLst>
    <p:sldId id="340" r:id="rId5"/>
    <p:sldId id="329" r:id="rId6"/>
    <p:sldId id="397" r:id="rId8"/>
    <p:sldId id="308" r:id="rId9"/>
    <p:sldId id="334" r:id="rId10"/>
    <p:sldId id="456" r:id="rId11"/>
    <p:sldId id="326" r:id="rId12"/>
    <p:sldId id="325" r:id="rId13"/>
    <p:sldId id="458" r:id="rId14"/>
    <p:sldId id="342" r:id="rId15"/>
    <p:sldId id="337" r:id="rId16"/>
    <p:sldId id="335" r:id="rId17"/>
    <p:sldId id="454" r:id="rId18"/>
    <p:sldId id="344" r:id="rId19"/>
    <p:sldId id="348" r:id="rId20"/>
    <p:sldId id="350" r:id="rId21"/>
    <p:sldId id="352" r:id="rId22"/>
    <p:sldId id="354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FFFF00"/>
    <a:srgbClr val="0000FF"/>
    <a:srgbClr val="06561F"/>
    <a:srgbClr val="08722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833"/>
    <p:restoredTop sz="94581"/>
  </p:normalViewPr>
  <p:slideViewPr>
    <p:cSldViewPr showGuides="1">
      <p:cViewPr varScale="1">
        <p:scale>
          <a:sx n="84" d="100"/>
          <a:sy n="84" d="100"/>
        </p:scale>
        <p:origin x="-126" y="-78"/>
      </p:cViewPr>
      <p:guideLst>
        <p:guide orient="horz" pos="2142"/>
        <p:guide pos="28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3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0" name="Rectangle 4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301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5" Type="http://schemas.openxmlformats.org/officeDocument/2006/relationships/theme" Target="../theme/theme3.xml"/><Relationship Id="rId14" Type="http://schemas.openxmlformats.org/officeDocument/2006/relationships/image" Target="../media/image2.jpe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1031" name="Picture 7" descr="abstract_colors_bloodstream_graphite"/>
          <p:cNvPicPr>
            <a:picLocks noChangeAspect="1"/>
          </p:cNvPicPr>
          <p:nvPr userDrawn="1"/>
        </p:nvPicPr>
        <p:blipFill>
          <a:blip r:embed="rId14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2055" name="Picture 7" descr="abstract_colors_bloodstream_graphite"/>
          <p:cNvPicPr>
            <a:picLocks noChangeAspect="1"/>
          </p:cNvPicPr>
          <p:nvPr userDrawn="1"/>
        </p:nvPicPr>
        <p:blipFill>
          <a:blip r:embed="rId13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3079" name="Picture 7" descr="abstract_colors_bloodstream_graphite"/>
          <p:cNvPicPr>
            <a:picLocks noChangeAspect="1"/>
          </p:cNvPicPr>
          <p:nvPr userDrawn="1"/>
        </p:nvPicPr>
        <p:blipFill>
          <a:blip r:embed="rId14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2340" name="Rectangle 4"/>
          <p:cNvSpPr/>
          <p:nvPr/>
        </p:nvSpPr>
        <p:spPr>
          <a:xfrm>
            <a:off x="790575" y="628650"/>
            <a:ext cx="7173913" cy="5078413"/>
          </a:xfrm>
          <a:prstGeom prst="rect">
            <a:avLst/>
          </a:prstGeom>
          <a:noFill/>
          <a:ln w="28575">
            <a:noFill/>
          </a:ln>
        </p:spPr>
        <p:txBody>
          <a:bodyPr wrap="none" anchor="ctr">
            <a:spAutoFit/>
          </a:bodyPr>
          <a:p>
            <a:pPr lvl="1" indent="0" defTabSz="914400" eaLnBrk="1" hangingPunct="1">
              <a:tabLst>
                <a:tab pos="495300" algn="l"/>
              </a:tabLst>
            </a:pPr>
            <a:r>
              <a:rPr lang="zh-CN" altLang="en-US" sz="4000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猜一猜：</a:t>
            </a:r>
            <a:endParaRPr lang="zh-CN" altLang="en-US" sz="6000" dirty="0">
              <a:latin typeface="楷体_GB2312" pitchFamily="49" charset="-122"/>
              <a:ea typeface="楷体_GB2312" pitchFamily="49" charset="-122"/>
            </a:endParaRPr>
          </a:p>
          <a:p>
            <a:pPr lvl="1" indent="0" defTabSz="914400" eaLnBrk="1" hangingPunct="1">
              <a:tabLst>
                <a:tab pos="495300" algn="l"/>
              </a:tabLst>
            </a:pPr>
            <a:endParaRPr lang="zh-CN" altLang="en-US" sz="4400" dirty="0">
              <a:latin typeface="楷体_GB2312" pitchFamily="49" charset="-122"/>
              <a:ea typeface="楷体_GB2312" pitchFamily="49" charset="-122"/>
            </a:endParaRPr>
          </a:p>
          <a:p>
            <a:pPr lvl="1" indent="0" defTabSz="914400" eaLnBrk="1" hangingPunct="1">
              <a:tabLst>
                <a:tab pos="495300" algn="l"/>
              </a:tabLst>
            </a:pPr>
            <a:r>
              <a:rPr lang="zh-CN" altLang="en-US" sz="6000" dirty="0">
                <a:latin typeface="楷体_GB2312" pitchFamily="49" charset="-122"/>
                <a:ea typeface="楷体_GB2312" pitchFamily="49" charset="-122"/>
              </a:rPr>
              <a:t> 你有我有他也有</a:t>
            </a:r>
            <a:r>
              <a:rPr lang="en-US" altLang="zh-CN" sz="6000" dirty="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6000" dirty="0">
              <a:latin typeface="楷体_GB2312" pitchFamily="49" charset="-122"/>
              <a:ea typeface="楷体_GB2312" pitchFamily="49" charset="-122"/>
            </a:endParaRPr>
          </a:p>
          <a:p>
            <a:pPr indent="895350" defTabSz="914400">
              <a:tabLst>
                <a:tab pos="495300" algn="l"/>
              </a:tabLst>
            </a:pPr>
            <a:r>
              <a:rPr lang="zh-CN" altLang="en-US" sz="6000" dirty="0">
                <a:latin typeface="楷体_GB2312" pitchFamily="49" charset="-122"/>
                <a:ea typeface="楷体_GB2312" pitchFamily="49" charset="-122"/>
              </a:rPr>
              <a:t>黑身黑腿黑黑头</a:t>
            </a:r>
            <a:r>
              <a:rPr lang="en-US" altLang="zh-CN" sz="6000" dirty="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6000" dirty="0">
              <a:latin typeface="楷体_GB2312" pitchFamily="49" charset="-122"/>
              <a:ea typeface="楷体_GB2312" pitchFamily="49" charset="-122"/>
            </a:endParaRPr>
          </a:p>
          <a:p>
            <a:pPr indent="895350" defTabSz="914400">
              <a:tabLst>
                <a:tab pos="495300" algn="l"/>
              </a:tabLst>
            </a:pPr>
            <a:r>
              <a:rPr lang="zh-CN" altLang="en-US" sz="6000" dirty="0">
                <a:latin typeface="楷体_GB2312" pitchFamily="49" charset="-122"/>
                <a:ea typeface="楷体_GB2312" pitchFamily="49" charset="-122"/>
              </a:rPr>
              <a:t>灯前月下跟你走</a:t>
            </a:r>
            <a:r>
              <a:rPr lang="en-US" altLang="zh-CN" sz="6000" dirty="0"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sz="6000" dirty="0">
              <a:latin typeface="楷体_GB2312" pitchFamily="49" charset="-122"/>
              <a:ea typeface="楷体_GB2312" pitchFamily="49" charset="-122"/>
            </a:endParaRPr>
          </a:p>
          <a:p>
            <a:pPr indent="895350" defTabSz="914400">
              <a:tabLst>
                <a:tab pos="495300" algn="l"/>
              </a:tabLst>
            </a:pPr>
            <a:r>
              <a:rPr lang="zh-CN" altLang="en-US" sz="6000" dirty="0">
                <a:latin typeface="楷体_GB2312" pitchFamily="49" charset="-122"/>
                <a:ea typeface="楷体_GB2312" pitchFamily="49" charset="-122"/>
              </a:rPr>
              <a:t>就是从来不开口。</a:t>
            </a:r>
            <a:endParaRPr lang="zh-CN" altLang="en-US" sz="60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1201" name="Picture 2" descr="99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38200" y="-381000"/>
            <a:ext cx="10439400" cy="723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2" name="Text Box 3"/>
          <p:cNvSpPr txBox="1"/>
          <p:nvPr/>
        </p:nvSpPr>
        <p:spPr>
          <a:xfrm>
            <a:off x="838200" y="1066800"/>
            <a:ext cx="1295400" cy="283527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latin typeface="Times New Roman" panose="02020603050405020304" pitchFamily="18" charset="0"/>
                <a:ea typeface="楷体_GB2312" pitchFamily="49" charset="-122"/>
              </a:rPr>
              <a:t>朋</a:t>
            </a:r>
            <a:endParaRPr lang="zh-CN" altLang="en-US" sz="72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7200" b="1" dirty="0">
                <a:latin typeface="Times New Roman" panose="02020603050405020304" pitchFamily="18" charset="0"/>
                <a:ea typeface="楷体_GB2312" pitchFamily="49" charset="-122"/>
              </a:rPr>
              <a:t>它</a:t>
            </a:r>
            <a:endParaRPr lang="zh-CN" altLang="en-US" sz="7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03" name="Line 6"/>
          <p:cNvSpPr/>
          <p:nvPr/>
        </p:nvSpPr>
        <p:spPr>
          <a:xfrm>
            <a:off x="2057400" y="1752600"/>
            <a:ext cx="762000" cy="0"/>
          </a:xfrm>
          <a:prstGeom prst="line">
            <a:avLst/>
          </a:prstGeom>
          <a:ln w="76200" cap="sq" cmpd="sng">
            <a:solidFill>
              <a:srgbClr val="000099"/>
            </a:solidFill>
            <a:prstDash val="solid"/>
            <a:round/>
            <a:headEnd type="none" w="sm" len="sm"/>
            <a:tailEnd type="triangle" w="sm" len="sm"/>
          </a:ln>
        </p:spPr>
      </p:sp>
      <p:sp>
        <p:nvSpPr>
          <p:cNvPr id="51204" name="Line 7"/>
          <p:cNvSpPr/>
          <p:nvPr/>
        </p:nvSpPr>
        <p:spPr>
          <a:xfrm>
            <a:off x="2057400" y="3429000"/>
            <a:ext cx="762000" cy="0"/>
          </a:xfrm>
          <a:prstGeom prst="line">
            <a:avLst/>
          </a:prstGeom>
          <a:ln w="76200" cap="sq" cmpd="sng">
            <a:solidFill>
              <a:srgbClr val="000099"/>
            </a:solidFill>
            <a:prstDash val="solid"/>
            <a:round/>
            <a:headEnd type="none" w="sm" len="sm"/>
            <a:tailEnd type="triangle" w="sm" len="sm"/>
          </a:ln>
        </p:spPr>
      </p:sp>
      <p:sp>
        <p:nvSpPr>
          <p:cNvPr id="51205" name="Text Box 8"/>
          <p:cNvSpPr txBox="1"/>
          <p:nvPr/>
        </p:nvSpPr>
        <p:spPr>
          <a:xfrm>
            <a:off x="3962400" y="1447800"/>
            <a:ext cx="2667000" cy="6413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（月字旁）</a:t>
            </a:r>
            <a:endParaRPr lang="zh-CN" altLang="en-US" sz="36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06" name="Text Box 9"/>
          <p:cNvSpPr txBox="1"/>
          <p:nvPr/>
        </p:nvSpPr>
        <p:spPr>
          <a:xfrm>
            <a:off x="3962400" y="3200400"/>
            <a:ext cx="1981200" cy="579438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（宝盖头）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07" name="Text Box 10"/>
          <p:cNvSpPr txBox="1"/>
          <p:nvPr/>
        </p:nvSpPr>
        <p:spPr>
          <a:xfrm>
            <a:off x="3203575" y="2819400"/>
            <a:ext cx="793750" cy="823913"/>
          </a:xfrm>
          <a:prstGeom prst="rect">
            <a:avLst/>
          </a:prstGeom>
          <a:noFill/>
          <a:ln w="28575">
            <a:noFill/>
          </a:ln>
        </p:spPr>
        <p:txBody>
          <a:bodyPr wrap="none" anchor="t">
            <a:spAutoFit/>
          </a:bodyPr>
          <a:p>
            <a:r>
              <a:rPr lang="zh-CN" altLang="en-US" sz="48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宀</a:t>
            </a:r>
            <a:endParaRPr lang="zh-CN" altLang="en-US" sz="4800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8" name="Text Box 11"/>
          <p:cNvSpPr txBox="1"/>
          <p:nvPr/>
        </p:nvSpPr>
        <p:spPr>
          <a:xfrm>
            <a:off x="3276600" y="1484313"/>
            <a:ext cx="692150" cy="701675"/>
          </a:xfrm>
          <a:prstGeom prst="rect">
            <a:avLst/>
          </a:prstGeom>
          <a:noFill/>
          <a:ln w="2857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2225" name="Rectangle 2"/>
          <p:cNvSpPr>
            <a:spLocks noGrp="1"/>
          </p:cNvSpPr>
          <p:nvPr>
            <p:ph type="title"/>
          </p:nvPr>
        </p:nvSpPr>
        <p:spPr>
          <a:xfrm>
            <a:off x="-2484437" y="549275"/>
            <a:ext cx="82296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>
                <a:solidFill>
                  <a:srgbClr val="FF0066"/>
                </a:solidFill>
              </a:rPr>
              <a:t>说一说</a:t>
            </a:r>
            <a:endParaRPr lang="zh-CN" altLang="en-US" dirty="0">
              <a:solidFill>
                <a:srgbClr val="FF0066"/>
              </a:solidFill>
            </a:endParaRPr>
          </a:p>
        </p:txBody>
      </p:sp>
      <p:sp>
        <p:nvSpPr>
          <p:cNvPr id="139268" name="Text Box 4"/>
          <p:cNvSpPr>
            <a:spLocks noGrp="1"/>
          </p:cNvSpPr>
          <p:nvPr>
            <p:ph idx="1"/>
          </p:nvPr>
        </p:nvSpPr>
        <p:spPr>
          <a:xfrm>
            <a:off x="0" y="1508125"/>
            <a:ext cx="8537575" cy="4470400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4800" b="1" dirty="0">
                <a:latin typeface="宋体" panose="02010600030101010101" pitchFamily="2" charset="-122"/>
              </a:rPr>
              <a:t>我的前面是</a:t>
            </a:r>
            <a:r>
              <a:rPr lang="zh-CN" altLang="en-US" sz="4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4800" b="1" dirty="0">
                <a:latin typeface="宋体" panose="02010600030101010101" pitchFamily="2" charset="-122"/>
              </a:rPr>
              <a:t>。</a:t>
            </a:r>
            <a:endParaRPr lang="zh-CN" altLang="en-US" sz="48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4800" b="1" dirty="0">
                <a:latin typeface="宋体" panose="02010600030101010101" pitchFamily="2" charset="-122"/>
              </a:rPr>
              <a:t>我的后面是</a:t>
            </a:r>
            <a:r>
              <a:rPr lang="zh-CN" altLang="en-US" sz="4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4800" b="1" dirty="0">
                <a:latin typeface="宋体" panose="02010600030101010101" pitchFamily="2" charset="-122"/>
              </a:rPr>
              <a:t>。</a:t>
            </a:r>
            <a:endParaRPr lang="zh-CN" altLang="en-US" sz="48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4800" b="1" dirty="0">
                <a:latin typeface="宋体" panose="02010600030101010101" pitchFamily="2" charset="-122"/>
              </a:rPr>
              <a:t>我的左面是</a:t>
            </a:r>
            <a:r>
              <a:rPr lang="zh-CN" altLang="en-US" sz="4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4800" b="1" dirty="0">
                <a:latin typeface="宋体" panose="02010600030101010101" pitchFamily="2" charset="-122"/>
              </a:rPr>
              <a:t>。 </a:t>
            </a:r>
            <a:endParaRPr lang="zh-CN" altLang="en-US" sz="48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4800" b="1" dirty="0">
                <a:latin typeface="宋体" panose="02010600030101010101" pitchFamily="2" charset="-122"/>
              </a:rPr>
              <a:t>我的右面是</a:t>
            </a:r>
            <a:r>
              <a:rPr lang="zh-CN" altLang="en-US" sz="4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4800" b="1" dirty="0">
                <a:latin typeface="宋体" panose="02010600030101010101" pitchFamily="2" charset="-122"/>
              </a:rPr>
              <a:t>。</a:t>
            </a:r>
            <a:endParaRPr lang="zh-CN" altLang="en-US" sz="4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3249" name="Picture 4" descr="abstract_colors_bloodstream_graphite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0" name="Picture 6" descr="295518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32475" cy="437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1" name="Picture 8" descr="393950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75" y="2771775"/>
            <a:ext cx="5448300" cy="408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29" name="Line 9"/>
          <p:cNvSpPr/>
          <p:nvPr/>
        </p:nvSpPr>
        <p:spPr>
          <a:xfrm>
            <a:off x="611188" y="5589588"/>
            <a:ext cx="1152525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30" name="Text Box 10"/>
          <p:cNvSpPr txBox="1"/>
          <p:nvPr/>
        </p:nvSpPr>
        <p:spPr>
          <a:xfrm>
            <a:off x="1835150" y="4941888"/>
            <a:ext cx="2222500" cy="701675"/>
          </a:xfrm>
          <a:prstGeom prst="rect">
            <a:avLst/>
          </a:prstGeom>
          <a:noFill/>
          <a:ln w="2857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  <a:ea typeface="楷体_GB2312" pitchFamily="49" charset="-122"/>
              </a:rPr>
              <a:t>的小黑狗</a:t>
            </a:r>
            <a:endParaRPr lang="zh-CN" altLang="en-US" sz="40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3" name="Text Box 2"/>
          <p:cNvSpPr txBox="1"/>
          <p:nvPr/>
        </p:nvSpPr>
        <p:spPr>
          <a:xfrm>
            <a:off x="250825" y="1341438"/>
            <a:ext cx="8497888" cy="48212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0066FF"/>
                </a:solidFill>
                <a:latin typeface="Arial" panose="020B0604020202020204" pitchFamily="34" charset="0"/>
                <a:ea typeface="楷体_GB2312" pitchFamily="49" charset="-122"/>
              </a:rPr>
              <a:t>他   她    它</a:t>
            </a:r>
            <a:endParaRPr lang="zh-CN" altLang="en-US" sz="4000" b="1" dirty="0">
              <a:solidFill>
                <a:srgbClr val="0066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（     ）是我的妈妈。</a:t>
            </a:r>
            <a:endParaRPr lang="zh-CN" altLang="en-US" sz="3600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我的弟弟三岁了，（     ）是一个可   </a:t>
            </a:r>
            <a:endParaRPr lang="zh-CN" altLang="en-US" sz="3600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   爱的小男孩。</a:t>
            </a:r>
            <a:endParaRPr lang="zh-CN" altLang="en-US" sz="3600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我养了一只小白兔，（     ）的毛像</a:t>
            </a:r>
            <a:endParaRPr lang="zh-CN" altLang="en-US" sz="3600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   雪一样白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4274" name="Text Box 3"/>
          <p:cNvSpPr txBox="1"/>
          <p:nvPr/>
        </p:nvSpPr>
        <p:spPr>
          <a:xfrm>
            <a:off x="468313" y="549275"/>
            <a:ext cx="58324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选一选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6434" name="Text Box 2"/>
          <p:cNvSpPr txBox="1"/>
          <p:nvPr/>
        </p:nvSpPr>
        <p:spPr>
          <a:xfrm>
            <a:off x="1509713" y="1557338"/>
            <a:ext cx="7634287" cy="399415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/>
            </a:outerShdw>
          </a:effectLst>
        </p:spPr>
        <p:txBody>
          <a:bodyPr anchor="t">
            <a:spAutoFit/>
          </a:bodyPr>
          <a:p>
            <a:pPr defTabSz="914400"/>
            <a:r>
              <a:rPr lang="en-US" altLang="zh-CN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</a:t>
            </a:r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拍手操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defTabSz="914400">
              <a:lnSpc>
                <a:spcPct val="140000"/>
              </a:lnSpc>
            </a:pPr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我们大家拍拍手，上面拍拍，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defTabSz="914400"/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下面拍拍。前面拍拍，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defTabSz="914400"/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后面拍拍。左边拍拍，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defTabSz="914400"/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右边拍拍。快快来，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defTabSz="914400"/>
            <a:r>
              <a:rPr lang="zh-CN" altLang="en-US" sz="4000" b="1">
                <a:solidFill>
                  <a:srgbClr val="06561F"/>
                </a:solidFill>
                <a:latin typeface="Times New Roman" panose="02020603050405020304" pitchFamily="18" charset="0"/>
                <a:ea typeface="楷体_GB2312" pitchFamily="49" charset="-122"/>
              </a:rPr>
              <a:t>我们一起拍拍手。</a:t>
            </a:r>
            <a:endParaRPr lang="zh-CN" altLang="en-US" sz="4000" b="1">
              <a:solidFill>
                <a:srgbClr val="06561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5298" name="Text Box 3"/>
          <p:cNvSpPr txBox="1"/>
          <p:nvPr/>
        </p:nvSpPr>
        <p:spPr>
          <a:xfrm>
            <a:off x="4048125" y="482600"/>
            <a:ext cx="2222500" cy="701675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/>
            </a:outerShdw>
          </a:effectLst>
        </p:spPr>
        <p:txBody>
          <a:bodyPr wrap="none" anchor="t">
            <a:spAutoFit/>
          </a:bodyPr>
          <a:p>
            <a:pPr defTabSz="914400" eaLnBrk="0" hangingPunct="0"/>
            <a:r>
              <a:rPr lang="zh-CN" altLang="en-US" sz="4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课堂游戏</a:t>
            </a:r>
            <a:endParaRPr lang="zh-CN" altLang="en-US" sz="40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299" name="Text Box 4"/>
          <p:cNvSpPr txBox="1"/>
          <p:nvPr/>
        </p:nvSpPr>
        <p:spPr>
          <a:xfrm>
            <a:off x="8027988" y="44450"/>
            <a:ext cx="1101725" cy="641350"/>
          </a:xfrm>
          <a:prstGeom prst="rect">
            <a:avLst/>
          </a:prstGeom>
          <a:noFill/>
          <a:ln w="28575">
            <a:noFill/>
          </a:ln>
          <a:effectLst>
            <a:outerShdw dist="35921" dir="2699999" algn="ctr" rotWithShape="0">
              <a:srgbClr val="087229"/>
            </a:outerShdw>
          </a:effectLst>
        </p:spPr>
        <p:txBody>
          <a:bodyPr wrap="none" anchor="t">
            <a:spAutoFit/>
          </a:bodyPr>
          <a:p>
            <a:pPr defTabSz="914400" eaLnBrk="0" hangingPunct="0"/>
            <a:r>
              <a:rPr lang="zh-CN" altLang="en-US" sz="36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影子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" name="矩形 21"/>
          <p:cNvSpPr/>
          <p:nvPr/>
        </p:nvSpPr>
        <p:spPr>
          <a:xfrm>
            <a:off x="446088" y="1925638"/>
            <a:ext cx="2228850" cy="132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zài</a:t>
            </a:r>
            <a:endParaRPr kumimoji="0" lang="en-US" altLang="zh-CN" sz="8000" b="1" i="0" u="none" strike="noStrike" kern="1200" cap="none" spc="0" normalizeH="0" baseline="0" noProof="0" dirty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56322" name="组合 6"/>
          <p:cNvGrpSpPr/>
          <p:nvPr/>
        </p:nvGrpSpPr>
        <p:grpSpPr>
          <a:xfrm>
            <a:off x="446088" y="4556125"/>
            <a:ext cx="8491537" cy="1881188"/>
            <a:chOff x="703" y="6388"/>
            <a:chExt cx="13372" cy="3750"/>
          </a:xfrm>
        </p:grpSpPr>
        <p:grpSp>
          <p:nvGrpSpPr>
            <p:cNvPr id="56323" name="组合 2"/>
            <p:cNvGrpSpPr/>
            <p:nvPr/>
          </p:nvGrpSpPr>
          <p:grpSpPr>
            <a:xfrm>
              <a:off x="702" y="6387"/>
              <a:ext cx="6677" cy="825"/>
              <a:chOff x="1160462" y="3136900"/>
              <a:chExt cx="4241003" cy="393700"/>
            </a:xfrm>
          </p:grpSpPr>
          <p:pic>
            <p:nvPicPr>
              <p:cNvPr id="56324" name="Picture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60462" y="3136900"/>
                <a:ext cx="873837" cy="3937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5" name="Picture 17" descr="E:\孙巧灵\2016秋上\上课课件\制作\R一语上\人一语大课堂（正文）\在a.ti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07412" y="3167685"/>
                <a:ext cx="3294053" cy="33689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56326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" y="7312"/>
              <a:ext cx="10225" cy="134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6327" name="组合 3"/>
            <p:cNvGrpSpPr/>
            <p:nvPr/>
          </p:nvGrpSpPr>
          <p:grpSpPr>
            <a:xfrm>
              <a:off x="752" y="8730"/>
              <a:ext cx="13322" cy="1407"/>
              <a:chOff x="916747" y="4119835"/>
              <a:chExt cx="8459702" cy="670313"/>
            </a:xfrm>
          </p:grpSpPr>
          <p:pic>
            <p:nvPicPr>
              <p:cNvPr id="56328" name="Picture 19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50000"/>
              <a:stretch>
                <a:fillRect/>
              </a:stretch>
            </p:blipFill>
            <p:spPr>
              <a:xfrm>
                <a:off x="916747" y="4148588"/>
                <a:ext cx="7084711" cy="6415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9" name="Picture 20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077585" y="4119835"/>
                <a:ext cx="1298864" cy="6454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4" name="组合 3"/>
          <p:cNvGrpSpPr/>
          <p:nvPr/>
        </p:nvGrpSpPr>
        <p:grpSpPr>
          <a:xfrm>
            <a:off x="2957513" y="690563"/>
            <a:ext cx="3232150" cy="3476625"/>
            <a:chOff x="287870" y="1748180"/>
            <a:chExt cx="1917653" cy="1940343"/>
          </a:xfrm>
        </p:grpSpPr>
        <p:pic>
          <p:nvPicPr>
            <p:cNvPr id="56331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6332" name="TextBox 4"/>
            <p:cNvSpPr txBox="1"/>
            <p:nvPr/>
          </p:nvSpPr>
          <p:spPr>
            <a:xfrm>
              <a:off x="287870" y="1851298"/>
              <a:ext cx="1838325" cy="18372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p>
              <a:r>
                <a:rPr lang="zh-CN" altLang="en-US" sz="20800" b="1" dirty="0">
                  <a:latin typeface="楷体" panose="02010609060101010101" charset="-122"/>
                  <a:ea typeface="楷体" panose="02010609060101010101" charset="-122"/>
                </a:rPr>
                <a:t>在</a:t>
              </a:r>
              <a:endParaRPr lang="zh-CN" altLang="en-US" sz="20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469900" y="1884363"/>
            <a:ext cx="2227263" cy="132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hòu</a:t>
            </a:r>
            <a:endParaRPr kumimoji="0" lang="en-US" altLang="zh-CN" sz="8000" b="1" i="0" u="none" strike="noStrike" kern="1200" cap="none" spc="0" normalizeH="0" baseline="0" noProof="0" dirty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57346" name="组合 7"/>
          <p:cNvGrpSpPr/>
          <p:nvPr/>
        </p:nvGrpSpPr>
        <p:grpSpPr>
          <a:xfrm>
            <a:off x="466725" y="4768850"/>
            <a:ext cx="7910513" cy="1706563"/>
            <a:chOff x="913" y="6328"/>
            <a:chExt cx="12799" cy="3852"/>
          </a:xfrm>
        </p:grpSpPr>
        <p:grpSp>
          <p:nvGrpSpPr>
            <p:cNvPr id="57347" name="组合 1"/>
            <p:cNvGrpSpPr/>
            <p:nvPr/>
          </p:nvGrpSpPr>
          <p:grpSpPr>
            <a:xfrm>
              <a:off x="912" y="6327"/>
              <a:ext cx="7655" cy="825"/>
              <a:chOff x="1160463" y="2984500"/>
              <a:chExt cx="4860685" cy="393700"/>
            </a:xfrm>
          </p:grpSpPr>
          <p:pic>
            <p:nvPicPr>
              <p:cNvPr id="57348" name="Picture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60463" y="2984500"/>
                <a:ext cx="873864" cy="3937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49" name="Picture 13" descr="E:\孙巧灵\2016秋上\上课课件\制作\R一语上\人一语大课堂（正文）\后a.ti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13202" y="3024134"/>
                <a:ext cx="3907946" cy="31443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57350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7" y="7272"/>
              <a:ext cx="10215" cy="137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7351" name="组合 2"/>
            <p:cNvGrpSpPr/>
            <p:nvPr/>
          </p:nvGrpSpPr>
          <p:grpSpPr>
            <a:xfrm>
              <a:off x="917" y="8790"/>
              <a:ext cx="12795" cy="1390"/>
              <a:chOff x="583177" y="4091263"/>
              <a:chExt cx="8123801" cy="661240"/>
            </a:xfrm>
          </p:grpSpPr>
          <p:pic>
            <p:nvPicPr>
              <p:cNvPr id="57352" name="Picture 15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3177" y="4100788"/>
                <a:ext cx="7053223" cy="63762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3" name="Picture 16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636400" y="4091263"/>
                <a:ext cx="1070578" cy="66124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7" name="组合 6"/>
          <p:cNvGrpSpPr/>
          <p:nvPr/>
        </p:nvGrpSpPr>
        <p:grpSpPr>
          <a:xfrm>
            <a:off x="3022600" y="809625"/>
            <a:ext cx="3181350" cy="3382963"/>
            <a:chOff x="326653" y="1815162"/>
            <a:chExt cx="1887537" cy="1887538"/>
          </a:xfrm>
        </p:grpSpPr>
        <p:pic>
          <p:nvPicPr>
            <p:cNvPr id="57355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6653" y="1815162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7356" name="TextBox 4"/>
            <p:cNvSpPr txBox="1"/>
            <p:nvPr/>
          </p:nvSpPr>
          <p:spPr>
            <a:xfrm>
              <a:off x="326683" y="1865474"/>
              <a:ext cx="1838325" cy="18372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p>
              <a:r>
                <a:rPr lang="zh-CN" altLang="en-US" sz="20800" b="1" dirty="0">
                  <a:latin typeface="楷体" panose="02010609060101010101" charset="-122"/>
                  <a:ea typeface="楷体" panose="02010609060101010101" charset="-122"/>
                </a:rPr>
                <a:t>后</a:t>
              </a:r>
              <a:endParaRPr lang="zh-CN" altLang="en-US" sz="20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449263" y="2092325"/>
            <a:ext cx="1716088" cy="132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wǒ</a:t>
            </a:r>
            <a:endParaRPr kumimoji="0" lang="en-US" altLang="zh-CN" sz="8000" b="1" i="0" u="none" strike="noStrike" kern="1200" cap="none" spc="0" normalizeH="0" baseline="0" noProof="0" dirty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58370" name="组合 3"/>
          <p:cNvGrpSpPr/>
          <p:nvPr/>
        </p:nvGrpSpPr>
        <p:grpSpPr>
          <a:xfrm>
            <a:off x="449263" y="4654550"/>
            <a:ext cx="7081837" cy="1746250"/>
            <a:chOff x="1615" y="6408"/>
            <a:chExt cx="11135" cy="3759"/>
          </a:xfrm>
        </p:grpSpPr>
        <p:grpSp>
          <p:nvGrpSpPr>
            <p:cNvPr id="58371" name="组合 1"/>
            <p:cNvGrpSpPr/>
            <p:nvPr/>
          </p:nvGrpSpPr>
          <p:grpSpPr>
            <a:xfrm>
              <a:off x="1632" y="6407"/>
              <a:ext cx="7347" cy="825"/>
              <a:chOff x="1160463" y="3051175"/>
              <a:chExt cx="4665278" cy="393700"/>
            </a:xfrm>
          </p:grpSpPr>
          <p:pic>
            <p:nvPicPr>
              <p:cNvPr id="58372" name="Picture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60463" y="3051175"/>
                <a:ext cx="873340" cy="3937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3" name="Picture 13" descr="E:\孙巧灵\2016秋上\上课课件\制作\R一语上\人一语大课堂（正文）\我a.ti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7472" y="3066475"/>
                <a:ext cx="3728269" cy="36309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58374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7" y="7332"/>
              <a:ext cx="11132" cy="12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8375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5" y="8792"/>
              <a:ext cx="9250" cy="137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2401888" y="863600"/>
            <a:ext cx="3179762" cy="3381375"/>
            <a:chOff x="317986" y="1748180"/>
            <a:chExt cx="1887537" cy="1887538"/>
          </a:xfrm>
        </p:grpSpPr>
        <p:pic>
          <p:nvPicPr>
            <p:cNvPr id="58377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8378" name="TextBox 4"/>
            <p:cNvSpPr txBox="1"/>
            <p:nvPr/>
          </p:nvSpPr>
          <p:spPr>
            <a:xfrm>
              <a:off x="342887" y="1798492"/>
              <a:ext cx="1838325" cy="18372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p>
              <a:r>
                <a:rPr lang="zh-CN" altLang="en-US" sz="20800" b="1" dirty="0">
                  <a:latin typeface="楷体" panose="02010609060101010101" charset="-122"/>
                  <a:ea typeface="楷体" panose="02010609060101010101" charset="-122"/>
                </a:rPr>
                <a:t>我</a:t>
              </a:r>
              <a:endParaRPr lang="zh-CN" altLang="en-US" sz="20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430213" y="1719263"/>
            <a:ext cx="2228850" cy="132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hǎo</a:t>
            </a:r>
            <a:endParaRPr kumimoji="0" lang="en-US" altLang="zh-CN" sz="8000" b="1" i="0" u="none" strike="noStrike" kern="1200" cap="none" spc="0" normalizeH="0" baseline="0" noProof="0" dirty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08313" y="690563"/>
            <a:ext cx="3181350" cy="3502025"/>
            <a:chOff x="317986" y="1748180"/>
            <a:chExt cx="1887537" cy="1954520"/>
          </a:xfrm>
        </p:grpSpPr>
        <p:pic>
          <p:nvPicPr>
            <p:cNvPr id="59395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9396" name="TextBox 4"/>
            <p:cNvSpPr txBox="1"/>
            <p:nvPr/>
          </p:nvSpPr>
          <p:spPr>
            <a:xfrm>
              <a:off x="326683" y="1865474"/>
              <a:ext cx="1838325" cy="183722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p>
              <a:r>
                <a:rPr lang="zh-CN" altLang="en-US" sz="20800" b="1" dirty="0">
                  <a:latin typeface="楷体" panose="02010609060101010101" charset="-122"/>
                  <a:ea typeface="楷体" panose="02010609060101010101" charset="-122"/>
                </a:rPr>
                <a:t>好</a:t>
              </a:r>
              <a:endParaRPr lang="zh-CN" altLang="en-US" sz="20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9397" name="组合 5"/>
          <p:cNvGrpSpPr/>
          <p:nvPr/>
        </p:nvGrpSpPr>
        <p:grpSpPr>
          <a:xfrm>
            <a:off x="430213" y="4425950"/>
            <a:ext cx="8335962" cy="1820863"/>
            <a:chOff x="808" y="6765"/>
            <a:chExt cx="13112" cy="3073"/>
          </a:xfrm>
        </p:grpSpPr>
        <p:grpSp>
          <p:nvGrpSpPr>
            <p:cNvPr id="59398" name="组合 1"/>
            <p:cNvGrpSpPr/>
            <p:nvPr/>
          </p:nvGrpSpPr>
          <p:grpSpPr>
            <a:xfrm>
              <a:off x="808" y="6765"/>
              <a:ext cx="6517" cy="754"/>
              <a:chOff x="1160463" y="2765425"/>
              <a:chExt cx="4138756" cy="393700"/>
            </a:xfrm>
          </p:grpSpPr>
          <p:pic>
            <p:nvPicPr>
              <p:cNvPr id="59399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60463" y="2765425"/>
                <a:ext cx="873536" cy="3937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0" name="Picture 13" descr="E:\孙巧灵\2016秋上\上课课件\制作\R一语上\人一语大课堂（正文）\好a.t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28693" y="2805058"/>
                <a:ext cx="3170526" cy="31443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59401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" y="7519"/>
              <a:ext cx="10970" cy="1154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9402" name="组合 2"/>
            <p:cNvGrpSpPr/>
            <p:nvPr/>
          </p:nvGrpSpPr>
          <p:grpSpPr>
            <a:xfrm>
              <a:off x="808" y="8622"/>
              <a:ext cx="13112" cy="1216"/>
              <a:chOff x="712788" y="4007952"/>
              <a:chExt cx="8326280" cy="676984"/>
            </a:xfrm>
          </p:grpSpPr>
          <p:pic>
            <p:nvPicPr>
              <p:cNvPr id="59403" name="Picture 15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2788" y="4036527"/>
                <a:ext cx="7061095" cy="62975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4" name="Picture 16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858283" y="4007952"/>
                <a:ext cx="1180785" cy="67698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1985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8163" y="120650"/>
            <a:ext cx="2143125" cy="290830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40963" name="WordArt 6"/>
          <p:cNvSpPr>
            <a:spLocks noTextEdit="1"/>
          </p:cNvSpPr>
          <p:nvPr/>
        </p:nvSpPr>
        <p:spPr>
          <a:xfrm>
            <a:off x="2043113" y="3028950"/>
            <a:ext cx="4271962" cy="1760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细黑" panose="02010600040101010101" charset="-122"/>
                <a:ea typeface="华文细黑" panose="02010600040101010101" charset="-122"/>
              </a:rPr>
              <a:t>影 子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细黑" panose="02010600040101010101" charset="-122"/>
              <a:ea typeface="华文细黑" panose="02010600040101010101" charset="-122"/>
            </a:endParaRPr>
          </a:p>
        </p:txBody>
      </p:sp>
      <p:sp>
        <p:nvSpPr>
          <p:cNvPr id="124935" name="Rectangle 7"/>
          <p:cNvSpPr/>
          <p:nvPr/>
        </p:nvSpPr>
        <p:spPr>
          <a:xfrm>
            <a:off x="1660525" y="1149350"/>
            <a:ext cx="2816225" cy="1568450"/>
          </a:xfrm>
          <a:prstGeom prst="rect">
            <a:avLst/>
          </a:prstGeom>
          <a:noFill/>
          <a:ln w="28575">
            <a:noFill/>
          </a:ln>
        </p:spPr>
        <p:txBody>
          <a:bodyPr wrap="square" anchor="t">
            <a:spAutoFit/>
          </a:bodyPr>
          <a:p>
            <a:r>
              <a:rPr lang="en-US" altLang="zh-CN" sz="9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yǐnɡ</a:t>
            </a:r>
            <a:endParaRPr lang="en-US" altLang="zh-CN" sz="9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8315" name="Picture 7" descr="I:\图片\影子\34e792b510a25b598ad4b27c[1].jpg"/>
          <p:cNvPicPr>
            <a:picLocks noChangeAspect="1"/>
          </p:cNvPicPr>
          <p:nvPr/>
        </p:nvPicPr>
        <p:blipFill>
          <a:blip r:embed="rId1"/>
          <a:srcRect b="10526"/>
          <a:stretch>
            <a:fillRect/>
          </a:stretch>
        </p:blipFill>
        <p:spPr>
          <a:xfrm>
            <a:off x="0" y="0"/>
            <a:ext cx="4608513" cy="3092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8316" name="Picture 2" descr="I:\图片\影子\940710001b7c002b728da5f8[1].jpg"/>
          <p:cNvPicPr>
            <a:picLocks noChangeAspect="1"/>
          </p:cNvPicPr>
          <p:nvPr/>
        </p:nvPicPr>
        <p:blipFill>
          <a:blip r:embed="rId2"/>
          <a:srcRect t="8475"/>
          <a:stretch>
            <a:fillRect/>
          </a:stretch>
        </p:blipFill>
        <p:spPr>
          <a:xfrm>
            <a:off x="4859338" y="0"/>
            <a:ext cx="4284662" cy="314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8317" name="Picture 2" descr="I:\图片\影子\11282758346m[1].jpg"/>
          <p:cNvPicPr>
            <a:picLocks noChangeAspect="1"/>
          </p:cNvPicPr>
          <p:nvPr/>
        </p:nvPicPr>
        <p:blipFill>
          <a:blip r:embed="rId3"/>
          <a:srcRect t="3947" b="32895"/>
          <a:stretch>
            <a:fillRect/>
          </a:stretch>
        </p:blipFill>
        <p:spPr>
          <a:xfrm>
            <a:off x="0" y="3068638"/>
            <a:ext cx="4572000" cy="3789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8318" name="图片 98317" descr="t01ca7444ee09656c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338" y="3213100"/>
            <a:ext cx="4284662" cy="364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heel spokes="8"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5057" name="Picture 12" descr="abstract_colors_bloodstream_graphite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31775" y="844550"/>
            <a:ext cx="9399588" cy="41529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y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ǐ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ng       qi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á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n hòu        zuǒ  yòu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rgbClr val="06561F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影</a:t>
            </a: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子</a:t>
            </a: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  前后     左 右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h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ē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i  g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ǒ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u    t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华文细黑" panose="02010600040101010101" charset="-122"/>
                <a:ea typeface="华文细黑" panose="02010600040101010101" charset="-122"/>
                <a:cs typeface="+mn-cs"/>
              </a:rPr>
              <a:t>ā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      h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华文细黑" panose="02010600040101010101" charset="-122"/>
                <a:ea typeface="华文细黑" panose="02010600040101010101" charset="-122"/>
                <a:cs typeface="+mn-cs"/>
              </a:rPr>
              <a:t>ǎ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o péng y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ǒ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6561F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u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rgbClr val="06561F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黑狗  它们   好  朋  友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6081" name="Picture 4" descr="abstract_colors_bloodstream_graphite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2099" name="Rectangle 3"/>
          <p:cNvSpPr>
            <a:spLocks noChangeArrowheads="1"/>
          </p:cNvSpPr>
          <p:nvPr/>
        </p:nvSpPr>
        <p:spPr bwMode="auto">
          <a:xfrm>
            <a:off x="301625" y="654050"/>
            <a:ext cx="10153650" cy="43180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06561F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7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影子   前后    左右   </a:t>
            </a:r>
            <a:endParaRPr kumimoji="0" lang="zh-CN" altLang="en-US" sz="7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黑狗   它们    好朋友</a:t>
            </a:r>
            <a:endParaRPr kumimoji="0" lang="zh-CN" altLang="en-US" sz="7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AutoShape 2"/>
          <p:cNvSpPr/>
          <p:nvPr/>
        </p:nvSpPr>
        <p:spPr>
          <a:xfrm>
            <a:off x="457200" y="457200"/>
            <a:ext cx="8229600" cy="6096000"/>
          </a:xfrm>
          <a:prstGeom prst="flowChartAlternateProcess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6979" name="Group 3"/>
          <p:cNvGraphicFramePr>
            <a:graphicFrameLocks noGrp="1"/>
          </p:cNvGraphicFramePr>
          <p:nvPr/>
        </p:nvGraphicFramePr>
        <p:xfrm>
          <a:off x="457200" y="457200"/>
          <a:ext cx="207963" cy="586740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97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762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14" name="AutoShape 11"/>
          <p:cNvSpPr/>
          <p:nvPr/>
        </p:nvSpPr>
        <p:spPr>
          <a:xfrm>
            <a:off x="381000" y="533400"/>
            <a:ext cx="8382000" cy="5867400"/>
          </a:xfrm>
          <a:prstGeom prst="flowChartAlternateProcess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5" name="AutoShape 12"/>
          <p:cNvSpPr/>
          <p:nvPr/>
        </p:nvSpPr>
        <p:spPr>
          <a:xfrm>
            <a:off x="457200" y="457200"/>
            <a:ext cx="8153400" cy="5943600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6" name="Line 13"/>
          <p:cNvSpPr/>
          <p:nvPr/>
        </p:nvSpPr>
        <p:spPr>
          <a:xfrm flipH="1">
            <a:off x="1981200" y="4419600"/>
            <a:ext cx="76200" cy="1828800"/>
          </a:xfrm>
          <a:prstGeom prst="line">
            <a:avLst/>
          </a:prstGeom>
          <a:ln w="9525">
            <a:noFill/>
          </a:ln>
        </p:spPr>
      </p:sp>
      <p:sp>
        <p:nvSpPr>
          <p:cNvPr id="47117" name="Line 14"/>
          <p:cNvSpPr/>
          <p:nvPr/>
        </p:nvSpPr>
        <p:spPr>
          <a:xfrm flipH="1" flipV="1">
            <a:off x="1905000" y="4191000"/>
            <a:ext cx="76200" cy="76200"/>
          </a:xfrm>
          <a:prstGeom prst="line">
            <a:avLst/>
          </a:prstGeom>
          <a:ln w="9525">
            <a:noFill/>
          </a:ln>
        </p:spPr>
      </p:sp>
      <p:sp>
        <p:nvSpPr>
          <p:cNvPr id="47118" name="Line 15"/>
          <p:cNvSpPr/>
          <p:nvPr/>
        </p:nvSpPr>
        <p:spPr>
          <a:xfrm>
            <a:off x="2057400" y="4267200"/>
            <a:ext cx="0" cy="0"/>
          </a:xfrm>
          <a:prstGeom prst="line">
            <a:avLst/>
          </a:prstGeom>
          <a:ln w="9525">
            <a:noFill/>
          </a:ln>
        </p:spPr>
      </p:sp>
      <p:sp>
        <p:nvSpPr>
          <p:cNvPr id="47119" name="AutoShape 16"/>
          <p:cNvSpPr/>
          <p:nvPr/>
        </p:nvSpPr>
        <p:spPr>
          <a:xfrm>
            <a:off x="228600" y="457200"/>
            <a:ext cx="8610600" cy="5867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127000" cap="rnd" cmpd="sng">
            <a:solidFill>
              <a:srgbClr val="00CCFF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3165475" y="1309688"/>
            <a:ext cx="838200" cy="3109912"/>
            <a:chOff x="0" y="-87"/>
            <a:chExt cx="528" cy="1959"/>
          </a:xfrm>
        </p:grpSpPr>
        <p:sp>
          <p:nvSpPr>
            <p:cNvPr id="47121" name="Oval 18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CC66FF"/>
            </a:solidFill>
            <a:ln w="25400" cap="flat" cmpd="sng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solidFill>
                    <a:srgbClr val="FFFF6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右</a:t>
              </a:r>
              <a:endParaRPr lang="zh-CN" altLang="en-US" sz="5400" b="1" dirty="0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22" name="Line 19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" name="Group 20"/>
          <p:cNvGrpSpPr/>
          <p:nvPr/>
        </p:nvGrpSpPr>
        <p:grpSpPr>
          <a:xfrm>
            <a:off x="1754188" y="2147888"/>
            <a:ext cx="814387" cy="3109912"/>
            <a:chOff x="0" y="-87"/>
            <a:chExt cx="513" cy="1959"/>
          </a:xfrm>
        </p:grpSpPr>
        <p:sp>
          <p:nvSpPr>
            <p:cNvPr id="47124" name="Oval 21"/>
            <p:cNvSpPr/>
            <p:nvPr/>
          </p:nvSpPr>
          <p:spPr>
            <a:xfrm>
              <a:off x="0" y="-87"/>
              <a:ext cx="513" cy="791"/>
            </a:xfrm>
            <a:prstGeom prst="ellipse">
              <a:avLst/>
            </a:prstGeom>
            <a:solidFill>
              <a:srgbClr val="FFCC00"/>
            </a:solidFill>
            <a:ln w="25400" cap="flat" cmpd="sng">
              <a:solidFill>
                <a:srgbClr val="FFFF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solidFill>
                    <a:srgbClr val="0033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影</a:t>
              </a:r>
              <a:endParaRPr lang="zh-CN" altLang="en-US" sz="5400" b="1" dirty="0">
                <a:solidFill>
                  <a:srgbClr val="0033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25" name="Line 22"/>
            <p:cNvSpPr/>
            <p:nvPr/>
          </p:nvSpPr>
          <p:spPr>
            <a:xfrm>
              <a:off x="240" y="624"/>
              <a:ext cx="0" cy="1248"/>
            </a:xfrm>
            <a:prstGeom prst="line">
              <a:avLst/>
            </a:prstGeom>
            <a:ln w="952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" name="Group 23"/>
          <p:cNvGrpSpPr/>
          <p:nvPr/>
        </p:nvGrpSpPr>
        <p:grpSpPr>
          <a:xfrm>
            <a:off x="3886200" y="2011363"/>
            <a:ext cx="838200" cy="3109912"/>
            <a:chOff x="0" y="-87"/>
            <a:chExt cx="528" cy="1959"/>
          </a:xfrm>
        </p:grpSpPr>
        <p:sp>
          <p:nvSpPr>
            <p:cNvPr id="47127" name="Oval 24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993366"/>
            </a:solidFill>
            <a:ln w="2540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solidFill>
                    <a:srgbClr val="FFFF6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好</a:t>
              </a:r>
              <a:endParaRPr lang="zh-CN" altLang="en-US" sz="5400" b="1" dirty="0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28" name="Line 25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2540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5" name="Group 26"/>
          <p:cNvGrpSpPr/>
          <p:nvPr/>
        </p:nvGrpSpPr>
        <p:grpSpPr>
          <a:xfrm>
            <a:off x="4953000" y="1309688"/>
            <a:ext cx="914400" cy="3109912"/>
            <a:chOff x="0" y="-87"/>
            <a:chExt cx="528" cy="1959"/>
          </a:xfrm>
        </p:grpSpPr>
        <p:sp>
          <p:nvSpPr>
            <p:cNvPr id="47130" name="Oval 27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FF3399"/>
            </a:solidFill>
            <a:ln w="25400" cap="flat" cmpd="sng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朋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31" name="Line 28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6" name="Group 29"/>
          <p:cNvGrpSpPr/>
          <p:nvPr/>
        </p:nvGrpSpPr>
        <p:grpSpPr>
          <a:xfrm>
            <a:off x="2209800" y="1081088"/>
            <a:ext cx="838200" cy="3109912"/>
            <a:chOff x="0" y="-87"/>
            <a:chExt cx="528" cy="1959"/>
          </a:xfrm>
        </p:grpSpPr>
        <p:sp>
          <p:nvSpPr>
            <p:cNvPr id="47133" name="Oval 30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FFFF"/>
                </a:gs>
              </a:gsLst>
              <a:lin ang="5400000" scaled="1"/>
              <a:tileRect/>
            </a:gradFill>
            <a:ln w="2540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前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34" name="Line 31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7" name="Group 32"/>
          <p:cNvGrpSpPr/>
          <p:nvPr/>
        </p:nvGrpSpPr>
        <p:grpSpPr>
          <a:xfrm>
            <a:off x="6172200" y="1614488"/>
            <a:ext cx="838200" cy="3109912"/>
            <a:chOff x="0" y="-87"/>
            <a:chExt cx="528" cy="1959"/>
          </a:xfrm>
        </p:grpSpPr>
        <p:sp>
          <p:nvSpPr>
            <p:cNvPr id="47136" name="Oval 33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00CC00"/>
            </a:solidFill>
            <a:ln w="25400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solidFill>
                    <a:srgbClr val="FFFF6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它</a:t>
              </a:r>
              <a:endParaRPr lang="zh-CN" altLang="en-US" sz="5400" b="1" dirty="0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37" name="Line 34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" name="Group 35"/>
          <p:cNvGrpSpPr/>
          <p:nvPr/>
        </p:nvGrpSpPr>
        <p:grpSpPr>
          <a:xfrm>
            <a:off x="4613275" y="2457450"/>
            <a:ext cx="838200" cy="2663825"/>
            <a:chOff x="0" y="-106"/>
            <a:chExt cx="528" cy="2045"/>
          </a:xfrm>
        </p:grpSpPr>
        <p:sp>
          <p:nvSpPr>
            <p:cNvPr id="47139" name="Oval 36"/>
            <p:cNvSpPr/>
            <p:nvPr/>
          </p:nvSpPr>
          <p:spPr>
            <a:xfrm>
              <a:off x="0" y="-106"/>
              <a:ext cx="528" cy="96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3CCFF"/>
                </a:gs>
              </a:gsLst>
              <a:lin ang="5400000" scaled="1"/>
              <a:tileRect/>
            </a:gradFill>
            <a:ln w="254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黑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40" name="Line 37"/>
            <p:cNvSpPr/>
            <p:nvPr/>
          </p:nvSpPr>
          <p:spPr>
            <a:xfrm>
              <a:off x="288" y="691"/>
              <a:ext cx="0" cy="1248"/>
            </a:xfrm>
            <a:prstGeom prst="line">
              <a:avLst/>
            </a:prstGeom>
            <a:ln w="254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9" name="Group 38"/>
          <p:cNvGrpSpPr/>
          <p:nvPr/>
        </p:nvGrpSpPr>
        <p:grpSpPr>
          <a:xfrm>
            <a:off x="2667000" y="2438400"/>
            <a:ext cx="914400" cy="3109913"/>
            <a:chOff x="0" y="-87"/>
            <a:chExt cx="528" cy="1959"/>
          </a:xfrm>
        </p:grpSpPr>
        <p:sp>
          <p:nvSpPr>
            <p:cNvPr id="47142" name="Oval 39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FF66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后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43" name="Line 40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0" name="Group 41"/>
          <p:cNvGrpSpPr/>
          <p:nvPr/>
        </p:nvGrpSpPr>
        <p:grpSpPr>
          <a:xfrm>
            <a:off x="1066800" y="1447800"/>
            <a:ext cx="838200" cy="3109913"/>
            <a:chOff x="0" y="-87"/>
            <a:chExt cx="528" cy="1959"/>
          </a:xfrm>
        </p:grpSpPr>
        <p:sp>
          <p:nvSpPr>
            <p:cNvPr id="47145" name="Oval 42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gradFill rotWithShape="0">
              <a:gsLst>
                <a:gs pos="0">
                  <a:srgbClr val="CC66FF"/>
                </a:gs>
                <a:gs pos="100000">
                  <a:schemeClr val="bg1"/>
                </a:gs>
              </a:gsLst>
              <a:lin ang="5400000" scaled="1"/>
              <a:tileRect/>
            </a:gradFill>
            <a:ln w="25400" cap="flat" cmpd="sng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左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46" name="Line 43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1" name="Group 44"/>
          <p:cNvGrpSpPr/>
          <p:nvPr/>
        </p:nvGrpSpPr>
        <p:grpSpPr>
          <a:xfrm>
            <a:off x="5451475" y="2439988"/>
            <a:ext cx="911225" cy="3108325"/>
            <a:chOff x="0" y="-87"/>
            <a:chExt cx="526" cy="1959"/>
          </a:xfrm>
        </p:grpSpPr>
        <p:sp>
          <p:nvSpPr>
            <p:cNvPr id="47148" name="Oval 45"/>
            <p:cNvSpPr/>
            <p:nvPr/>
          </p:nvSpPr>
          <p:spPr>
            <a:xfrm>
              <a:off x="0" y="-87"/>
              <a:ext cx="526" cy="79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399FF"/>
                </a:gs>
              </a:gsLst>
              <a:lin ang="5400000" scaled="1"/>
              <a:tileRect/>
            </a:gradFill>
            <a:ln w="25400" cap="flat" cmpd="sng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狗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49" name="Line 46"/>
            <p:cNvSpPr/>
            <p:nvPr/>
          </p:nvSpPr>
          <p:spPr>
            <a:xfrm>
              <a:off x="287" y="624"/>
              <a:ext cx="0" cy="1248"/>
            </a:xfrm>
            <a:prstGeom prst="line">
              <a:avLst/>
            </a:prstGeom>
            <a:ln w="9525" cap="flat" cmpd="sng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" name="Group 47"/>
          <p:cNvGrpSpPr/>
          <p:nvPr/>
        </p:nvGrpSpPr>
        <p:grpSpPr>
          <a:xfrm>
            <a:off x="7010400" y="1949450"/>
            <a:ext cx="838200" cy="3109913"/>
            <a:chOff x="0" y="-87"/>
            <a:chExt cx="528" cy="1959"/>
          </a:xfrm>
        </p:grpSpPr>
        <p:sp>
          <p:nvSpPr>
            <p:cNvPr id="47151" name="Oval 48"/>
            <p:cNvSpPr/>
            <p:nvPr/>
          </p:nvSpPr>
          <p:spPr>
            <a:xfrm>
              <a:off x="0" y="-87"/>
              <a:ext cx="528" cy="791"/>
            </a:xfrm>
            <a:prstGeom prst="ellipse">
              <a:avLst/>
            </a:prstGeom>
            <a:solidFill>
              <a:srgbClr val="CC9900"/>
            </a:solidFill>
            <a:ln w="25400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/>
              <a:r>
                <a:rPr lang="zh-CN" altLang="en-US" sz="5400" b="1" dirty="0">
                  <a:latin typeface="华文中宋" panose="02010600040101010101" pitchFamily="2" charset="-122"/>
                  <a:ea typeface="华文中宋" panose="02010600040101010101" pitchFamily="2" charset="-122"/>
                </a:rPr>
                <a:t>友</a:t>
              </a:r>
              <a:endParaRPr lang="zh-CN" altLang="en-US" sz="5400" b="1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7152" name="Line 49"/>
            <p:cNvSpPr/>
            <p:nvPr/>
          </p:nvSpPr>
          <p:spPr>
            <a:xfrm>
              <a:off x="288" y="624"/>
              <a:ext cx="0" cy="1248"/>
            </a:xfrm>
            <a:prstGeom prst="line">
              <a:avLst/>
            </a:prstGeom>
            <a:ln w="9525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7153" name="AutoShape 50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8305800" y="6248400"/>
            <a:ext cx="457200" cy="304800"/>
          </a:xfrm>
          <a:prstGeom prst="actionButtonEnd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8129" name="Picture 4" descr="abstract_colors_bloodstream_graphite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0" name="Picture 2" descr="pic_2274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663" y="765175"/>
            <a:ext cx="5075237" cy="473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1" name="Text Box 3"/>
          <p:cNvSpPr txBox="1"/>
          <p:nvPr/>
        </p:nvSpPr>
        <p:spPr>
          <a:xfrm>
            <a:off x="0" y="1844675"/>
            <a:ext cx="4752975" cy="2800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前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跟着我，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就像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一条小黑狗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9107" y="181610"/>
            <a:ext cx="2249805" cy="922018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5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我会读</a:t>
            </a:r>
            <a:endParaRPr lang="zh-CN" altLang="en-US" sz="5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9153" name="Picture 4" descr="abstract_colors_bloodstream_graphite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11052175" cy="691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4" name="Picture 2" descr="pic_2274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687" y="1125538"/>
            <a:ext cx="5689600" cy="544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5" name="Text Box 3"/>
          <p:cNvSpPr txBox="1"/>
          <p:nvPr/>
        </p:nvSpPr>
        <p:spPr>
          <a:xfrm>
            <a:off x="4752975" y="1352550"/>
            <a:ext cx="4213225" cy="3630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右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影子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陪着我，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它是我的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好朋友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0177" name="组合 8"/>
          <p:cNvGrpSpPr/>
          <p:nvPr/>
        </p:nvGrpSpPr>
        <p:grpSpPr>
          <a:xfrm>
            <a:off x="4251325" y="3686175"/>
            <a:ext cx="5227638" cy="2798763"/>
            <a:chOff x="3480" y="6120"/>
            <a:chExt cx="9360" cy="4409"/>
          </a:xfrm>
        </p:grpSpPr>
        <p:sp>
          <p:nvSpPr>
            <p:cNvPr id="50178" name="Text Box 5"/>
            <p:cNvSpPr txBox="1"/>
            <p:nvPr/>
          </p:nvSpPr>
          <p:spPr>
            <a:xfrm>
              <a:off x="3480" y="6120"/>
              <a:ext cx="9360" cy="44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影子在左，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影子在右，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影子常常陪着我，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它是我的好朋友。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79" name="Text Box 8"/>
            <p:cNvSpPr txBox="1"/>
            <p:nvPr/>
          </p:nvSpPr>
          <p:spPr>
            <a:xfrm>
              <a:off x="6490" y="6120"/>
              <a:ext cx="1170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左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0" name="Text Box 9"/>
            <p:cNvSpPr txBox="1"/>
            <p:nvPr/>
          </p:nvSpPr>
          <p:spPr>
            <a:xfrm>
              <a:off x="6490" y="7183"/>
              <a:ext cx="1170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右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1" name="Text Box 10"/>
            <p:cNvSpPr txBox="1"/>
            <p:nvPr/>
          </p:nvSpPr>
          <p:spPr>
            <a:xfrm>
              <a:off x="7485" y="8226"/>
              <a:ext cx="4800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陪着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2" name="Text Box 12"/>
            <p:cNvSpPr txBox="1"/>
            <p:nvPr/>
          </p:nvSpPr>
          <p:spPr>
            <a:xfrm>
              <a:off x="7485" y="9319"/>
              <a:ext cx="4857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好朋友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50183" name="组合 3"/>
          <p:cNvGrpSpPr/>
          <p:nvPr/>
        </p:nvGrpSpPr>
        <p:grpSpPr>
          <a:xfrm>
            <a:off x="647700" y="804863"/>
            <a:ext cx="5562600" cy="2771775"/>
            <a:chOff x="3257" y="1267"/>
            <a:chExt cx="8760" cy="4365"/>
          </a:xfrm>
        </p:grpSpPr>
        <p:sp>
          <p:nvSpPr>
            <p:cNvPr id="50184" name="Text Box 4"/>
            <p:cNvSpPr txBox="1"/>
            <p:nvPr/>
          </p:nvSpPr>
          <p:spPr>
            <a:xfrm>
              <a:off x="3257" y="1267"/>
              <a:ext cx="8760" cy="4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影子在前，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影子在后，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影子常常跟着我，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  <a:p>
              <a:r>
                <a:rPr lang="zh-CN" altLang="en-US" sz="4400" b="1" dirty="0">
                  <a:latin typeface="Arial" panose="020B0604020202020204" pitchFamily="34" charset="0"/>
                  <a:ea typeface="楷体_GB2312" pitchFamily="49" charset="-122"/>
                </a:rPr>
                <a:t>就像一条小黑狗。</a:t>
              </a:r>
              <a:endParaRPr lang="zh-CN" altLang="en-US" sz="4400" b="1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5" name="Text Box 6"/>
            <p:cNvSpPr txBox="1"/>
            <p:nvPr/>
          </p:nvSpPr>
          <p:spPr>
            <a:xfrm>
              <a:off x="5935" y="1267"/>
              <a:ext cx="1172" cy="1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前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6" name="Text Box 7"/>
            <p:cNvSpPr txBox="1"/>
            <p:nvPr/>
          </p:nvSpPr>
          <p:spPr>
            <a:xfrm>
              <a:off x="5935" y="2314"/>
              <a:ext cx="1170" cy="1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后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7" name="Text Box 11"/>
            <p:cNvSpPr txBox="1"/>
            <p:nvPr/>
          </p:nvSpPr>
          <p:spPr>
            <a:xfrm>
              <a:off x="6825" y="4432"/>
              <a:ext cx="4257" cy="1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小黑狗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88" name="Rectangle 13"/>
            <p:cNvSpPr/>
            <p:nvPr/>
          </p:nvSpPr>
          <p:spPr>
            <a:xfrm>
              <a:off x="6825" y="3386"/>
              <a:ext cx="3840" cy="1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400" b="1" dirty="0">
                  <a:solidFill>
                    <a:srgbClr val="CC0000"/>
                  </a:solidFill>
                  <a:latin typeface="Arial" panose="020B0604020202020204" pitchFamily="34" charset="0"/>
                  <a:ea typeface="楷体_GB2312" pitchFamily="49" charset="-122"/>
                </a:rPr>
                <a:t>跟着</a:t>
              </a:r>
              <a:endPara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pic>
        <p:nvPicPr>
          <p:cNvPr id="50189" name="Picture 24" descr="pic_2274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2713" y="588963"/>
            <a:ext cx="3205162" cy="298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90" name="Picture 9" descr="pic_2274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3686175"/>
            <a:ext cx="3195638" cy="3057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0191" name="组合 10"/>
          <p:cNvGrpSpPr/>
          <p:nvPr/>
        </p:nvGrpSpPr>
        <p:grpSpPr>
          <a:xfrm>
            <a:off x="296863" y="4360863"/>
            <a:ext cx="3216275" cy="1670050"/>
            <a:chOff x="6065" y="3473"/>
            <a:chExt cx="5458" cy="2782"/>
          </a:xfrm>
        </p:grpSpPr>
        <p:sp>
          <p:nvSpPr>
            <p:cNvPr id="50192" name="Text Box 6"/>
            <p:cNvSpPr txBox="1"/>
            <p:nvPr/>
          </p:nvSpPr>
          <p:spPr>
            <a:xfrm>
              <a:off x="10148" y="3473"/>
              <a:ext cx="1375" cy="1535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chemeClr val="tx1"/>
              </a:outerShdw>
            </a:effectLst>
          </p:spPr>
          <p:txBody>
            <a:bodyPr wrap="square" anchor="t">
              <a:spAutoFit/>
            </a:bodyPr>
            <a:p>
              <a:pPr defTabSz="914400" eaLnBrk="0" hangingPunct="0"/>
              <a:r>
                <a:rPr lang="zh-CN" altLang="en-US" sz="5400" b="1">
                  <a:solidFill>
                    <a:srgbClr val="FF0066"/>
                  </a:solidFill>
                  <a:latin typeface="Arial" panose="020B0604020202020204" pitchFamily="34" charset="0"/>
                  <a:ea typeface="楷体_GB2312" pitchFamily="49" charset="-122"/>
                </a:rPr>
                <a:t>左</a:t>
              </a:r>
              <a:endParaRPr lang="zh-CN" altLang="en-US" sz="5400" b="1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93" name="Text Box 7"/>
            <p:cNvSpPr txBox="1"/>
            <p:nvPr/>
          </p:nvSpPr>
          <p:spPr>
            <a:xfrm>
              <a:off x="6065" y="4720"/>
              <a:ext cx="1375" cy="1535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chemeClr val="tx1"/>
              </a:outerShdw>
            </a:effectLst>
          </p:spPr>
          <p:txBody>
            <a:bodyPr wrap="square" anchor="t">
              <a:spAutoFit/>
            </a:bodyPr>
            <a:p>
              <a:pPr defTabSz="914400" eaLnBrk="0" hangingPunct="0"/>
              <a:r>
                <a:rPr lang="zh-CN" altLang="en-US" sz="5400" b="1">
                  <a:solidFill>
                    <a:srgbClr val="FF0066"/>
                  </a:solidFill>
                  <a:latin typeface="Arial" panose="020B0604020202020204" pitchFamily="34" charset="0"/>
                  <a:ea typeface="楷体_GB2312" pitchFamily="49" charset="-122"/>
                </a:rPr>
                <a:t>右</a:t>
              </a:r>
              <a:endParaRPr lang="zh-CN" altLang="en-US" sz="5400" b="1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50194" name="组合 14"/>
          <p:cNvGrpSpPr/>
          <p:nvPr/>
        </p:nvGrpSpPr>
        <p:grpSpPr>
          <a:xfrm>
            <a:off x="5535613" y="1139825"/>
            <a:ext cx="2519362" cy="2101850"/>
            <a:chOff x="6748" y="4040"/>
            <a:chExt cx="5457" cy="5449"/>
          </a:xfrm>
        </p:grpSpPr>
        <p:sp>
          <p:nvSpPr>
            <p:cNvPr id="50195" name="Text Box 22"/>
            <p:cNvSpPr txBox="1"/>
            <p:nvPr/>
          </p:nvSpPr>
          <p:spPr>
            <a:xfrm>
              <a:off x="10830" y="4040"/>
              <a:ext cx="1375" cy="2389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chemeClr val="tx1"/>
              </a:outerShdw>
            </a:effectLst>
          </p:spPr>
          <p:txBody>
            <a:bodyPr wrap="square" anchor="t">
              <a:spAutoFit/>
            </a:bodyPr>
            <a:p>
              <a:pPr defTabSz="914400" eaLnBrk="0" hangingPunct="0"/>
              <a:r>
                <a:rPr lang="zh-CN" altLang="en-US" sz="5400" b="1">
                  <a:solidFill>
                    <a:srgbClr val="FF0066"/>
                  </a:solidFill>
                  <a:latin typeface="Arial" panose="020B0604020202020204" pitchFamily="34" charset="0"/>
                  <a:ea typeface="楷体_GB2312" pitchFamily="49" charset="-122"/>
                </a:rPr>
                <a:t>前</a:t>
              </a:r>
              <a:endParaRPr lang="zh-CN" altLang="en-US" sz="5400" b="1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196" name="Text Box 21"/>
            <p:cNvSpPr txBox="1"/>
            <p:nvPr/>
          </p:nvSpPr>
          <p:spPr>
            <a:xfrm>
              <a:off x="6748" y="7100"/>
              <a:ext cx="1375" cy="2389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chemeClr val="tx1"/>
              </a:outerShdw>
            </a:effectLst>
          </p:spPr>
          <p:txBody>
            <a:bodyPr wrap="square" anchor="t">
              <a:spAutoFit/>
            </a:bodyPr>
            <a:p>
              <a:pPr defTabSz="914400" eaLnBrk="0" hangingPunct="0"/>
              <a:r>
                <a:rPr lang="zh-CN" altLang="en-US" sz="5400" b="1">
                  <a:solidFill>
                    <a:srgbClr val="FF0066"/>
                  </a:solidFill>
                  <a:latin typeface="Arial" panose="020B0604020202020204" pitchFamily="34" charset="0"/>
                  <a:ea typeface="楷体_GB2312" pitchFamily="49" charset="-122"/>
                </a:rPr>
                <a:t>后</a:t>
              </a:r>
              <a:endParaRPr lang="zh-CN" altLang="en-US" sz="5400" b="1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32">
  <a:themeElements>
    <a:clrScheme name="3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32">
  <a:themeElements>
    <a:clrScheme name="1_3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3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3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32">
  <a:themeElements>
    <a:clrScheme name="3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33</Template>
  <TotalTime>0</TotalTime>
  <Words>567</Words>
  <Application>WPS 演示</Application>
  <PresentationFormat>全屏显示(4:3)</PresentationFormat>
  <Paragraphs>145</Paragraphs>
  <Slides>18</Slides>
  <Notes>0</Notes>
  <HiddenSlides>1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7" baseType="lpstr">
      <vt:lpstr>Arial</vt:lpstr>
      <vt:lpstr>宋体</vt:lpstr>
      <vt:lpstr>Wingdings</vt:lpstr>
      <vt:lpstr>楷体_GB2312</vt:lpstr>
      <vt:lpstr>新宋体</vt:lpstr>
      <vt:lpstr>Times New Roman</vt:lpstr>
      <vt:lpstr>黑体</vt:lpstr>
      <vt:lpstr>华文中宋</vt:lpstr>
      <vt:lpstr>微软雅黑</vt:lpstr>
      <vt:lpstr>Arial Unicode MS</vt:lpstr>
      <vt:lpstr>Calibri</vt:lpstr>
      <vt:lpstr>叶根友毛笔行书简体-个人版</vt:lpstr>
      <vt:lpstr>华文细黑</vt:lpstr>
      <vt:lpstr>仿宋</vt:lpstr>
      <vt:lpstr>楷体</vt:lpstr>
      <vt:lpstr>字体管家糖果</vt:lpstr>
      <vt:lpstr>32</vt:lpstr>
      <vt:lpstr>1_32</vt:lpstr>
      <vt:lpstr>2_32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Company>
  <LinksUpToDate>false</LinksUpToDate>
  <SharedDoc>false</SharedDoc>
  <HyperlinksChanged>false</HyperlinksChanged>
  <AppVersion>14.0000</AppVersion>
  <Manager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dc:title>
  <dc:creator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; 吕伟</dc:creator>
  <cp:keywords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课件站www.kjzhan.com】~中小学ppt课件、试卷练习、主题班会ppt免费下载站~【课件站www.kj</cp:keywords>
  <dc:description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dc:description>
  <dc:subject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dc:subject>
  <cp:category>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zhan.com】~中小学ppt课件、试卷练习、主题班会ppt免费下载站~【课件站www.kj</cp:category>
  <cp:lastModifiedBy>qwe</cp:lastModifiedBy>
  <cp:revision>118</cp:revision>
  <dcterms:created xsi:type="dcterms:W3CDTF">2005-03-24T11:45:55Z</dcterms:created>
  <dcterms:modified xsi:type="dcterms:W3CDTF">2021-07-30T03:05:36Z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13</vt:lpwstr>
  </property>
  <property fmtid="{D5CDD505-2E9C-101B-9397-08002B2CF9AE}" pid="3" name="KSOProductBuildVer">
    <vt:lpwstr>2052-11.1.0.10314</vt:lpwstr>
  </property>
</Properties>
</file>