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1"/>
  </p:handoutMasterIdLst>
  <p:sldIdLst>
    <p:sldId id="260" r:id="rId3"/>
    <p:sldId id="514" r:id="rId5"/>
    <p:sldId id="461" r:id="rId6"/>
    <p:sldId id="497" r:id="rId7"/>
    <p:sldId id="515" r:id="rId8"/>
    <p:sldId id="327" r:id="rId9"/>
    <p:sldId id="516" r:id="rId10"/>
    <p:sldId id="517" r:id="rId11"/>
    <p:sldId id="498" r:id="rId12"/>
    <p:sldId id="509" r:id="rId13"/>
    <p:sldId id="518" r:id="rId14"/>
    <p:sldId id="381" r:id="rId15"/>
    <p:sldId id="505" r:id="rId16"/>
    <p:sldId id="519" r:id="rId17"/>
    <p:sldId id="485" r:id="rId18"/>
    <p:sldId id="520" r:id="rId19"/>
    <p:sldId id="521" r:id="rId20"/>
  </p:sldIdLst>
  <p:sldSz cx="12190095" cy="7021195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614680" lvl="1" indent="-15748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228725" lvl="2" indent="-31432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843405" lvl="3" indent="-47180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457450" lvl="4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929"/>
    <a:srgbClr val="FF1D1D"/>
    <a:srgbClr val="A3E0FF"/>
    <a:srgbClr val="D6A300"/>
    <a:srgbClr val="0033CC"/>
    <a:srgbClr val="0060A8"/>
    <a:srgbClr val="FFFFFF"/>
    <a:srgbClr val="97D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1476" y="-390"/>
      </p:cViewPr>
      <p:guideLst>
        <p:guide orient="horz" pos="2175"/>
        <p:guide pos="388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1EDB499-4423-4F09-B364-D8CB3A6BE75F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FE4D7C5-F27C-468D-9E56-68723807904B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685800"/>
            <a:ext cx="595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122872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14680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28725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43405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57450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7340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8808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30276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91744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81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Administrator\Desktop\PPT模板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588"/>
            <a:ext cx="12190413" cy="7019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圆角矩形 13"/>
          <p:cNvSpPr/>
          <p:nvPr/>
        </p:nvSpPr>
        <p:spPr bwMode="auto">
          <a:xfrm>
            <a:off x="188913" y="614363"/>
            <a:ext cx="11772900" cy="6210300"/>
          </a:xfrm>
          <a:prstGeom prst="roundRect">
            <a:avLst>
              <a:gd name="adj" fmla="val 6600"/>
            </a:avLst>
          </a:prstGeom>
          <a:solidFill>
            <a:srgbClr val="FFFFFF">
              <a:alpha val="87059"/>
            </a:srgb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81187"/>
            <a:ext cx="2742843" cy="599104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2" y="281187"/>
            <a:ext cx="8025355" cy="599104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60" y="4511974"/>
            <a:ext cx="10361851" cy="139455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60" y="2976017"/>
            <a:ext cx="10361851" cy="1535955"/>
          </a:xfrm>
        </p:spPr>
        <p:txBody>
          <a:bodyPr anchor="b"/>
          <a:lstStyle>
            <a:lvl1pPr marL="0" indent="0">
              <a:buNone/>
              <a:defRPr sz="2700"/>
            </a:lvl1pPr>
            <a:lvl2pPr marL="614680" indent="0">
              <a:buNone/>
              <a:defRPr sz="2400"/>
            </a:lvl2pPr>
            <a:lvl3pPr marL="1229360" indent="0">
              <a:buNone/>
              <a:defRPr sz="2200"/>
            </a:lvl3pPr>
            <a:lvl4pPr marL="1844040" indent="0">
              <a:buNone/>
              <a:defRPr sz="1900"/>
            </a:lvl4pPr>
            <a:lvl5pPr marL="2458720" indent="0">
              <a:buNone/>
              <a:defRPr sz="1900"/>
            </a:lvl5pPr>
            <a:lvl6pPr marL="3073400" indent="0">
              <a:buNone/>
              <a:defRPr sz="1900"/>
            </a:lvl6pPr>
            <a:lvl7pPr marL="3688080" indent="0">
              <a:buNone/>
              <a:defRPr sz="1900"/>
            </a:lvl7pPr>
            <a:lvl8pPr marL="4302760" indent="0">
              <a:buNone/>
              <a:defRPr sz="1900"/>
            </a:lvl8pPr>
            <a:lvl9pPr marL="4917440" indent="0">
              <a:buNone/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2" y="1638354"/>
            <a:ext cx="5384099" cy="4633874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38354"/>
            <a:ext cx="5384099" cy="4633874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71715"/>
            <a:ext cx="5386216" cy="655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4680" indent="0">
              <a:buNone/>
              <a:defRPr sz="2700" b="1"/>
            </a:lvl2pPr>
            <a:lvl3pPr marL="1229360" indent="0">
              <a:buNone/>
              <a:defRPr sz="2400" b="1"/>
            </a:lvl3pPr>
            <a:lvl4pPr marL="1844040" indent="0">
              <a:buNone/>
              <a:defRPr sz="2200" b="1"/>
            </a:lvl4pPr>
            <a:lvl5pPr marL="2458720" indent="0">
              <a:buNone/>
              <a:defRPr sz="2200" b="1"/>
            </a:lvl5pPr>
            <a:lvl6pPr marL="3073400" indent="0">
              <a:buNone/>
              <a:defRPr sz="2200" b="1"/>
            </a:lvl6pPr>
            <a:lvl7pPr marL="3688080" indent="0">
              <a:buNone/>
              <a:defRPr sz="2200" b="1"/>
            </a:lvl7pPr>
            <a:lvl8pPr marL="4302760" indent="0">
              <a:buNone/>
              <a:defRPr sz="2200" b="1"/>
            </a:lvl8pPr>
            <a:lvl9pPr marL="4917440" indent="0">
              <a:buNone/>
              <a:defRPr sz="2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226731"/>
            <a:ext cx="5386216" cy="4045497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2" y="1571715"/>
            <a:ext cx="5388332" cy="655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4680" indent="0">
              <a:buNone/>
              <a:defRPr sz="2700" b="1"/>
            </a:lvl2pPr>
            <a:lvl3pPr marL="1229360" indent="0">
              <a:buNone/>
              <a:defRPr sz="2400" b="1"/>
            </a:lvl3pPr>
            <a:lvl4pPr marL="1844040" indent="0">
              <a:buNone/>
              <a:defRPr sz="2200" b="1"/>
            </a:lvl4pPr>
            <a:lvl5pPr marL="2458720" indent="0">
              <a:buNone/>
              <a:defRPr sz="2200" b="1"/>
            </a:lvl5pPr>
            <a:lvl6pPr marL="3073400" indent="0">
              <a:buNone/>
              <a:defRPr sz="2200" b="1"/>
            </a:lvl6pPr>
            <a:lvl7pPr marL="3688080" indent="0">
              <a:buNone/>
              <a:defRPr sz="2200" b="1"/>
            </a:lvl7pPr>
            <a:lvl8pPr marL="4302760" indent="0">
              <a:buNone/>
              <a:defRPr sz="2200" b="1"/>
            </a:lvl8pPr>
            <a:lvl9pPr marL="4917440" indent="0">
              <a:buNone/>
              <a:defRPr sz="2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2" y="2226731"/>
            <a:ext cx="5388332" cy="4045497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4" y="279561"/>
            <a:ext cx="4010562" cy="1189757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9563"/>
            <a:ext cx="6814779" cy="5992667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4" y="1469320"/>
            <a:ext cx="4010562" cy="4802910"/>
          </a:xfrm>
        </p:spPr>
        <p:txBody>
          <a:bodyPr/>
          <a:lstStyle>
            <a:lvl1pPr marL="0" indent="0">
              <a:buNone/>
              <a:defRPr sz="1900"/>
            </a:lvl1pPr>
            <a:lvl2pPr marL="614680" indent="0">
              <a:buNone/>
              <a:defRPr sz="1600"/>
            </a:lvl2pPr>
            <a:lvl3pPr marL="1229360" indent="0">
              <a:buNone/>
              <a:defRPr sz="1300"/>
            </a:lvl3pPr>
            <a:lvl4pPr marL="1844040" indent="0">
              <a:buNone/>
              <a:defRPr sz="1200"/>
            </a:lvl4pPr>
            <a:lvl5pPr marL="2458720" indent="0">
              <a:buNone/>
              <a:defRPr sz="1200"/>
            </a:lvl5pPr>
            <a:lvl6pPr marL="3073400" indent="0">
              <a:buNone/>
              <a:defRPr sz="1200"/>
            </a:lvl6pPr>
            <a:lvl7pPr marL="3688080" indent="0">
              <a:buNone/>
              <a:defRPr sz="1200"/>
            </a:lvl7pPr>
            <a:lvl8pPr marL="4302760" indent="0">
              <a:buNone/>
              <a:defRPr sz="1200"/>
            </a:lvl8pPr>
            <a:lvl9pPr marL="491744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915059"/>
            <a:ext cx="7314248" cy="5802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27385"/>
            <a:ext cx="7314248" cy="4212908"/>
          </a:xfrm>
        </p:spPr>
        <p:txBody>
          <a:bodyPr vert="horz" wrap="square" lIns="122931" tIns="61466" rIns="122931" bIns="61466" numCol="1" anchor="t" anchorCtr="0" compatLnSpc="1"/>
          <a:lstStyle>
            <a:lvl1pPr marL="0" indent="0">
              <a:buNone/>
              <a:defRPr sz="4300"/>
            </a:lvl1pPr>
            <a:lvl2pPr marL="614680" indent="0">
              <a:buNone/>
              <a:defRPr sz="3800"/>
            </a:lvl2pPr>
            <a:lvl3pPr marL="1229360" indent="0">
              <a:buNone/>
              <a:defRPr sz="3200"/>
            </a:lvl3pPr>
            <a:lvl4pPr marL="1844040" indent="0">
              <a:buNone/>
              <a:defRPr sz="2700"/>
            </a:lvl4pPr>
            <a:lvl5pPr marL="2458720" indent="0">
              <a:buNone/>
              <a:defRPr sz="2700"/>
            </a:lvl5pPr>
            <a:lvl6pPr marL="3073400" indent="0">
              <a:buNone/>
              <a:defRPr sz="2700"/>
            </a:lvl6pPr>
            <a:lvl7pPr marL="3688080" indent="0">
              <a:buNone/>
              <a:defRPr sz="2700"/>
            </a:lvl7pPr>
            <a:lvl8pPr marL="4302760" indent="0">
              <a:buNone/>
              <a:defRPr sz="2700"/>
            </a:lvl8pPr>
            <a:lvl9pPr marL="4917440" indent="0">
              <a:buNone/>
              <a:defRPr sz="27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43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495311"/>
            <a:ext cx="7314248" cy="824053"/>
          </a:xfrm>
        </p:spPr>
        <p:txBody>
          <a:bodyPr/>
          <a:lstStyle>
            <a:lvl1pPr marL="0" indent="0">
              <a:buNone/>
              <a:defRPr sz="1900"/>
            </a:lvl1pPr>
            <a:lvl2pPr marL="614680" indent="0">
              <a:buNone/>
              <a:defRPr sz="1600"/>
            </a:lvl2pPr>
            <a:lvl3pPr marL="1229360" indent="0">
              <a:buNone/>
              <a:defRPr sz="1300"/>
            </a:lvl3pPr>
            <a:lvl4pPr marL="1844040" indent="0">
              <a:buNone/>
              <a:defRPr sz="1200"/>
            </a:lvl4pPr>
            <a:lvl5pPr marL="2458720" indent="0">
              <a:buNone/>
              <a:defRPr sz="1200"/>
            </a:lvl5pPr>
            <a:lvl6pPr marL="3073400" indent="0">
              <a:buNone/>
              <a:defRPr sz="1200"/>
            </a:lvl6pPr>
            <a:lvl7pPr marL="3688080" indent="0">
              <a:buNone/>
              <a:defRPr sz="1200"/>
            </a:lvl7pPr>
            <a:lvl8pPr marL="4302760" indent="0">
              <a:buNone/>
              <a:defRPr sz="1200"/>
            </a:lvl8pPr>
            <a:lvl9pPr marL="491744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0" y="280988"/>
            <a:ext cx="10971213" cy="1171575"/>
          </a:xfrm>
          <a:prstGeom prst="rect">
            <a:avLst/>
          </a:prstGeom>
          <a:noFill/>
          <a:ln w="9525">
            <a:noFill/>
          </a:ln>
        </p:spPr>
        <p:txBody>
          <a:bodyPr lIns="122931" tIns="61466" rIns="122931" bIns="61466"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09600" y="1638300"/>
            <a:ext cx="10971213" cy="4633913"/>
          </a:xfrm>
          <a:prstGeom prst="rect">
            <a:avLst/>
          </a:prstGeom>
          <a:noFill/>
          <a:ln w="9525">
            <a:noFill/>
          </a:ln>
        </p:spPr>
        <p:txBody>
          <a:bodyPr lIns="122931" tIns="61466" rIns="122931" bIns="61466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94450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31" tIns="61466" rIns="122931" bIns="61466" numCol="1" anchor="t" anchorCtr="0" compatLnSpc="1"/>
          <a:lstStyle>
            <a:lvl1pPr eaLnBrk="1" hangingPunct="1">
              <a:defRPr sz="19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94450"/>
            <a:ext cx="3859213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31" tIns="61466" rIns="122931" bIns="61466" numCol="1" anchor="t" anchorCtr="0" compatLnSpc="1"/>
          <a:lstStyle>
            <a:lvl1pPr algn="ctr" eaLnBrk="1" hangingPunct="1">
              <a:defRPr sz="19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6013" y="6394450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31" tIns="61466" rIns="122931" bIns="61466" numCol="1" anchor="t" anchorCtr="0" compatLnSpc="1"/>
          <a:lstStyle>
            <a:lvl1pPr algn="r">
              <a:defRPr sz="19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5pPr>
      <a:lvl6pPr marL="61468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6pPr>
      <a:lvl7pPr marL="122936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7pPr>
      <a:lvl8pPr marL="184404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8pPr>
      <a:lvl9pPr marL="245872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460375" indent="-460375" algn="l" rtl="0" eaLnBrk="0" fontAlgn="base" hangingPunct="0">
        <a:spcBef>
          <a:spcPct val="20000"/>
        </a:spcBef>
        <a:spcAft>
          <a:spcPct val="0"/>
        </a:spcAft>
        <a:buChar char="•"/>
        <a:defRPr sz="4300">
          <a:solidFill>
            <a:schemeClr val="tx1"/>
          </a:solidFill>
          <a:latin typeface="+mn-lt"/>
          <a:ea typeface="+mn-ea"/>
          <a:cs typeface="+mn-cs"/>
        </a:defRPr>
      </a:lvl1pPr>
      <a:lvl2pPr marL="998855" indent="-382905" algn="l" rtl="0" eaLnBrk="0" fontAlgn="base" hangingPunct="0">
        <a:spcBef>
          <a:spcPct val="20000"/>
        </a:spcBef>
        <a:spcAft>
          <a:spcPct val="0"/>
        </a:spcAft>
        <a:buChar char="–"/>
        <a:defRPr sz="3800">
          <a:solidFill>
            <a:schemeClr val="tx1"/>
          </a:solidFill>
          <a:latin typeface="+mn-lt"/>
        </a:defRPr>
      </a:lvl2pPr>
      <a:lvl3pPr marL="1535430" indent="-306705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2151380" indent="-306705" algn="l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</a:defRPr>
      </a:lvl4pPr>
      <a:lvl5pPr marL="2765425" indent="-306705" algn="l" rtl="0" eaLnBrk="0" fontAlgn="base" hangingPunct="0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5pPr>
      <a:lvl6pPr marL="3380740" indent="-307340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6pPr>
      <a:lvl7pPr marL="3995420" indent="-307340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7pPr>
      <a:lvl8pPr marL="4610100" indent="-307340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8pPr>
      <a:lvl9pPr marL="5224780" indent="-307340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12293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680" algn="l" defTabSz="12293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360" algn="l" defTabSz="12293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040" algn="l" defTabSz="12293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8720" algn="l" defTabSz="12293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400" algn="l" defTabSz="12293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080" algn="l" defTabSz="12293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2760" algn="l" defTabSz="12293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7440" algn="l" defTabSz="12293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emf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9" descr="C:\Users\Administrator\Desktop\图片1.png图片1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0" y="81280"/>
            <a:ext cx="12191365" cy="68592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TextBox 21"/>
          <p:cNvSpPr txBox="1"/>
          <p:nvPr/>
        </p:nvSpPr>
        <p:spPr>
          <a:xfrm>
            <a:off x="3463925" y="3211513"/>
            <a:ext cx="46532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部编小学语文一年级上册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2973070" y="3209925"/>
            <a:ext cx="5357813" cy="1588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66" name="标题 1"/>
          <p:cNvSpPr txBox="1"/>
          <p:nvPr/>
        </p:nvSpPr>
        <p:spPr>
          <a:xfrm>
            <a:off x="4023360" y="2310448"/>
            <a:ext cx="3257550" cy="777875"/>
          </a:xfrm>
          <a:prstGeom prst="rect">
            <a:avLst/>
          </a:prstGeom>
          <a:noFill/>
          <a:ln w="12700">
            <a:noFill/>
          </a:ln>
        </p:spPr>
        <p:txBody>
          <a:bodyPr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zh-CN" sz="4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语文园地六</a:t>
            </a:r>
            <a:endParaRPr lang="en-US" altLang="zh-CN" sz="4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295" y="630873"/>
            <a:ext cx="9620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"/>
          <p:cNvSpPr txBox="1"/>
          <p:nvPr/>
        </p:nvSpPr>
        <p:spPr>
          <a:xfrm>
            <a:off x="1451293" y="815023"/>
            <a:ext cx="1407795" cy="5835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展示台</a:t>
            </a:r>
            <a:endParaRPr lang="zh-CN" altLang="en-US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222" name="Picture 2" descr="E:\孙巧灵\2016秋上\上课课件\制作\R一语上\人一语大课堂（正文）\xs123.t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r="4828"/>
          <a:stretch>
            <a:fillRect/>
          </a:stretch>
        </p:blipFill>
        <p:spPr>
          <a:xfrm>
            <a:off x="910908" y="2042478"/>
            <a:ext cx="3073400" cy="22923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</p:pic>
      <p:pic>
        <p:nvPicPr>
          <p:cNvPr id="9223" name="Picture 2" descr="E:\孙巧灵\2016秋上\上课课件\制作\R一语上\人一语大课堂（正文）\xs126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37163" y="2255203"/>
            <a:ext cx="2928937" cy="2079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云形标注 1"/>
          <p:cNvSpPr/>
          <p:nvPr/>
        </p:nvSpPr>
        <p:spPr>
          <a:xfrm>
            <a:off x="8609965" y="4653915"/>
            <a:ext cx="2713990" cy="1752600"/>
          </a:xfrm>
          <a:prstGeom prst="cloudCallout">
            <a:avLst>
              <a:gd name="adj1" fmla="val -76719"/>
              <a:gd name="adj2" fmla="val -6858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我在路上认识这些字，你呢</a:t>
            </a:r>
            <a:r>
              <a:rPr kumimoji="0" lang="en-US" altLang="zh-CN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?</a:t>
            </a:r>
            <a:endParaRPr kumimoji="0" lang="en-US" altLang="zh-CN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5830" y="4334828"/>
            <a:ext cx="2459038" cy="10779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3200" b="1" dirty="0">
                <a:latin typeface="宋体" panose="02010600030101010101" pitchFamily="2" charset="-122"/>
              </a:rPr>
              <a:t>xiǎo mài bù</a:t>
            </a:r>
            <a:endParaRPr lang="en-US" altLang="zh-CN" sz="3200" b="1" dirty="0">
              <a:latin typeface="宋体" panose="02010600030101010101" pitchFamily="2" charset="-122"/>
            </a:endParaRPr>
          </a:p>
          <a:p>
            <a:pPr eaLnBrk="1" hangingPunct="1"/>
            <a:r>
              <a:rPr lang="zh-CN" altLang="en-US" sz="3200" b="1" dirty="0">
                <a:latin typeface="宋体" panose="02010600030101010101" pitchFamily="2" charset="-122"/>
              </a:rPr>
              <a:t>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小  卖  部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858703" y="4653598"/>
            <a:ext cx="2665412" cy="10779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3200" b="1" dirty="0">
                <a:latin typeface="宋体" panose="02010600030101010101" pitchFamily="2" charset="-122"/>
              </a:rPr>
              <a:t>bào kān tínɡ</a:t>
            </a:r>
            <a:endParaRPr lang="en-US" altLang="zh-CN" sz="3200" b="1" dirty="0">
              <a:latin typeface="宋体" panose="02010600030101010101" pitchFamily="2" charset="-122"/>
            </a:endParaRPr>
          </a:p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报  刊   亭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295" y="630873"/>
            <a:ext cx="9620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"/>
          <p:cNvSpPr txBox="1"/>
          <p:nvPr/>
        </p:nvSpPr>
        <p:spPr>
          <a:xfrm>
            <a:off x="1451293" y="815023"/>
            <a:ext cx="1407795" cy="5835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展示台</a:t>
            </a:r>
            <a:endParaRPr lang="zh-CN" altLang="en-US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21230" y="2141220"/>
            <a:ext cx="6932613" cy="37846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340" marR="0" lvl="0" indent="-1524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我从公交站牌上认识了人 民 路。</a:t>
            </a:r>
            <a:endParaRPr kumimoji="0" lang="zh-CN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180340" marR="0" lvl="0" indent="-1524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我在电影院认识了电 影 院。</a:t>
            </a:r>
            <a:endParaRPr kumimoji="0" lang="zh-CN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180340" marR="0" lvl="0" indent="-1524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我在卫生院认识了卫 生 院。</a:t>
            </a:r>
            <a:endParaRPr kumimoji="0" lang="zh-CN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180340" marR="0" lvl="0" indent="-1524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我从小卖部认识了小 卖 部。</a:t>
            </a:r>
            <a:endParaRPr kumimoji="0" lang="zh-CN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我从报刊亭认识了报 刊 亭。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7654" name="矩形 6"/>
          <p:cNvSpPr/>
          <p:nvPr/>
        </p:nvSpPr>
        <p:spPr>
          <a:xfrm>
            <a:off x="6427153" y="1932623"/>
            <a:ext cx="221297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rén mín lù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Times New Roman" panose="02020603050405020304" pitchFamily="18" charset="0"/>
            </a:endParaRPr>
          </a:p>
        </p:txBody>
      </p:sp>
      <p:sp>
        <p:nvSpPr>
          <p:cNvPr id="27653" name="矩形 5"/>
          <p:cNvSpPr/>
          <p:nvPr/>
        </p:nvSpPr>
        <p:spPr>
          <a:xfrm>
            <a:off x="5514658" y="2832418"/>
            <a:ext cx="2001837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di</a:t>
            </a:r>
            <a:r>
              <a:rPr lang="en-US" altLang="zh-CN" sz="2000" b="1" dirty="0">
                <a:solidFill>
                  <a:srgbClr val="0000FF"/>
                </a:solidFill>
                <a:latin typeface="宋体" panose="02010600030101010101" pitchFamily="2" charset="-122"/>
                <a:ea typeface="Times New Roman" panose="02020603050405020304" pitchFamily="18" charset="0"/>
              </a:rPr>
              <a:t>à</a:t>
            </a:r>
            <a:r>
              <a:rPr lang="en-US" altLang="zh-CN" sz="2000" b="1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n yǐnɡ yu</a:t>
            </a:r>
            <a:r>
              <a:rPr lang="en-US" altLang="zh-CN" sz="2000" b="1" dirty="0">
                <a:solidFill>
                  <a:srgbClr val="0000FF"/>
                </a:solidFill>
                <a:latin typeface="宋体" panose="02010600030101010101" pitchFamily="2" charset="-122"/>
                <a:ea typeface="Times New Roman" panose="02020603050405020304" pitchFamily="18" charset="0"/>
              </a:rPr>
              <a:t>à</a:t>
            </a:r>
            <a:r>
              <a:rPr lang="en-US" altLang="zh-CN" sz="2000" b="1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n</a:t>
            </a:r>
            <a:endParaRPr lang="zh-CN" altLang="en-US" sz="2000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7652" name="矩形 4"/>
          <p:cNvSpPr/>
          <p:nvPr/>
        </p:nvSpPr>
        <p:spPr>
          <a:xfrm>
            <a:off x="5679758" y="3574415"/>
            <a:ext cx="2132012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wèi shēnɡ yu</a:t>
            </a:r>
            <a:r>
              <a:rPr lang="en-US" altLang="zh-CN" sz="2000" b="1" dirty="0">
                <a:solidFill>
                  <a:srgbClr val="0000FF"/>
                </a:solidFill>
                <a:latin typeface="宋体" panose="02010600030101010101" pitchFamily="2" charset="-122"/>
                <a:ea typeface="Times New Roman" panose="02020603050405020304" pitchFamily="18" charset="0"/>
              </a:rPr>
              <a:t>à</a:t>
            </a:r>
            <a:r>
              <a:rPr lang="en-US" altLang="zh-CN" sz="2000" b="1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n </a:t>
            </a:r>
            <a:endParaRPr lang="en-US" altLang="zh-CN" sz="2000" b="1" dirty="0">
              <a:solidFill>
                <a:srgbClr val="0000FF"/>
              </a:solidFill>
              <a:latin typeface="宋体" panose="02010600030101010101" pitchFamily="2" charset="-122"/>
              <a:ea typeface="Times New Roman" panose="02020603050405020304" pitchFamily="18" charset="0"/>
            </a:endParaRPr>
          </a:p>
        </p:txBody>
      </p:sp>
      <p:sp>
        <p:nvSpPr>
          <p:cNvPr id="27655" name="矩形 7"/>
          <p:cNvSpPr/>
          <p:nvPr/>
        </p:nvSpPr>
        <p:spPr>
          <a:xfrm>
            <a:off x="5679758" y="4257993"/>
            <a:ext cx="2049462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xiǎo m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Times New Roman" panose="02020603050405020304" pitchFamily="18" charset="0"/>
              </a:rPr>
              <a:t>à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i bù 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Times New Roman" panose="02020603050405020304" pitchFamily="18" charset="0"/>
            </a:endParaRPr>
          </a:p>
        </p:txBody>
      </p:sp>
      <p:sp>
        <p:nvSpPr>
          <p:cNvPr id="27656" name="矩形 8"/>
          <p:cNvSpPr/>
          <p:nvPr/>
        </p:nvSpPr>
        <p:spPr>
          <a:xfrm>
            <a:off x="5514658" y="4992053"/>
            <a:ext cx="2205037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Times New Roman" panose="02020603050405020304" pitchFamily="18" charset="0"/>
              </a:rPr>
              <a:t>à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o kān tínɡ 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295" y="630873"/>
            <a:ext cx="9620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"/>
          <p:cNvSpPr txBox="1"/>
          <p:nvPr/>
        </p:nvSpPr>
        <p:spPr>
          <a:xfrm>
            <a:off x="1436053" y="906463"/>
            <a:ext cx="1816100" cy="5835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日积月累</a:t>
            </a:r>
            <a:endParaRPr lang="zh-CN" altLang="en-US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702" name="矩形 7"/>
          <p:cNvSpPr/>
          <p:nvPr/>
        </p:nvSpPr>
        <p:spPr>
          <a:xfrm>
            <a:off x="3252470" y="818833"/>
            <a:ext cx="6353175" cy="1811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ts val="6700"/>
              </a:lnSpc>
            </a:pPr>
            <a:r>
              <a:rPr lang="en-US" altLang="zh-CN" sz="2200" b="1" dirty="0">
                <a:latin typeface="宋体" panose="02010600030101010101" pitchFamily="2" charset="-122"/>
              </a:rPr>
              <a:t>    </a:t>
            </a:r>
            <a:r>
              <a:rPr lang="en-US" altLang="zh-CN" sz="2200" b="1" dirty="0" smtClean="0">
                <a:latin typeface="宋体" panose="02010600030101010101" pitchFamily="2" charset="-122"/>
              </a:rPr>
              <a:t>g</a:t>
            </a:r>
            <a:r>
              <a:rPr lang="zh-CN" altLang="zh-CN" sz="2200" b="1" dirty="0" smtClean="0">
                <a:latin typeface="宋体" panose="02010600030101010101" pitchFamily="2" charset="-122"/>
              </a:rPr>
              <a:t>ǔ</a:t>
            </a:r>
            <a:r>
              <a:rPr lang="en-US" altLang="zh-CN" sz="2200" b="1" dirty="0" smtClean="0">
                <a:latin typeface="宋体" panose="02010600030101010101" pitchFamily="2" charset="-122"/>
              </a:rPr>
              <a:t> </a:t>
            </a:r>
            <a:r>
              <a:rPr lang="en-US" altLang="zh-CN" sz="2200" b="1" dirty="0">
                <a:latin typeface="宋体" panose="02010600030101010101" pitchFamily="2" charset="-122"/>
              </a:rPr>
              <a:t>l</a:t>
            </a:r>
            <a:r>
              <a:rPr lang="zh-CN" altLang="zh-CN" sz="2200" b="1" dirty="0">
                <a:latin typeface="宋体" panose="02010600030101010101" pitchFamily="2" charset="-122"/>
              </a:rPr>
              <a:t>ǎ</a:t>
            </a:r>
            <a:r>
              <a:rPr lang="en-US" altLang="zh-CN" sz="2200" b="1" dirty="0" err="1" smtClean="0">
                <a:latin typeface="宋体" panose="02010600030101010101" pitchFamily="2" charset="-122"/>
              </a:rPr>
              <a:t>ng</a:t>
            </a:r>
            <a:r>
              <a:rPr lang="en-US" altLang="zh-CN" sz="2200" b="1" dirty="0" smtClean="0">
                <a:latin typeface="宋体" panose="02010600030101010101" pitchFamily="2" charset="-122"/>
              </a:rPr>
              <a:t> </a:t>
            </a:r>
            <a:r>
              <a:rPr lang="en-US" altLang="zh-CN" sz="2200" b="1" dirty="0">
                <a:latin typeface="宋体" panose="02010600030101010101" pitchFamily="2" charset="-122"/>
              </a:rPr>
              <a:t>yu</a:t>
            </a:r>
            <a:r>
              <a:rPr lang="zh-CN" altLang="zh-CN" sz="2200" b="1" dirty="0">
                <a:latin typeface="宋体" panose="02010600030101010101" pitchFamily="2" charset="-122"/>
              </a:rPr>
              <a:t>è</a:t>
            </a:r>
            <a:r>
              <a:rPr lang="en-US" altLang="zh-CN" sz="2200" b="1" dirty="0">
                <a:latin typeface="宋体" panose="02010600030101010101" pitchFamily="2" charset="-122"/>
              </a:rPr>
              <a:t> x</a:t>
            </a:r>
            <a:r>
              <a:rPr lang="zh-CN" altLang="zh-CN" sz="2200" b="1" dirty="0">
                <a:latin typeface="宋体" panose="02010600030101010101" pitchFamily="2" charset="-122"/>
              </a:rPr>
              <a:t>í</a:t>
            </a:r>
            <a:r>
              <a:rPr lang="en-US" altLang="zh-CN" sz="2200" b="1" dirty="0" err="1" smtClean="0">
                <a:latin typeface="宋体" panose="02010600030101010101" pitchFamily="2" charset="-122"/>
              </a:rPr>
              <a:t>ng</a:t>
            </a:r>
            <a:r>
              <a:rPr lang="en-US" altLang="zh-CN" sz="2200" b="1" dirty="0" smtClean="0">
                <a:latin typeface="宋体" panose="02010600030101010101" pitchFamily="2" charset="-122"/>
              </a:rPr>
              <a:t> </a:t>
            </a:r>
            <a:r>
              <a:rPr lang="en-US" altLang="zh-CN" sz="2200" b="1" dirty="0">
                <a:latin typeface="宋体" panose="02010600030101010101" pitchFamily="2" charset="-122"/>
              </a:rPr>
              <a:t>ji</a:t>
            </a:r>
            <a:r>
              <a:rPr lang="zh-CN" altLang="zh-CN" sz="2200" b="1" dirty="0">
                <a:latin typeface="宋体" panose="02010600030101010101" pitchFamily="2" charset="-122"/>
              </a:rPr>
              <a:t>é</a:t>
            </a:r>
            <a:r>
              <a:rPr lang="en-US" altLang="zh-CN" sz="2200" b="1" dirty="0">
                <a:latin typeface="宋体" panose="02010600030101010101" pitchFamily="2" charset="-122"/>
              </a:rPr>
              <a:t> xu</a:t>
            </a:r>
            <a:r>
              <a:rPr lang="zh-CN" altLang="zh-CN" sz="2200" b="1" dirty="0">
                <a:latin typeface="宋体" panose="02010600030101010101" pitchFamily="2" charset="-122"/>
              </a:rPr>
              <a:t>ǎ</a:t>
            </a:r>
            <a:r>
              <a:rPr lang="en-US" altLang="zh-CN" sz="2200" b="1" dirty="0">
                <a:latin typeface="宋体" panose="02010600030101010101" pitchFamily="2" charset="-122"/>
              </a:rPr>
              <a:t>n</a:t>
            </a:r>
            <a:endParaRPr lang="zh-CN" altLang="zh-CN" sz="22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ts val="6700"/>
              </a:lnSpc>
            </a:pPr>
            <a:r>
              <a:rPr lang="en-US" altLang="zh-CN" sz="2200" b="1" dirty="0">
                <a:latin typeface="宋体" panose="02010600030101010101" pitchFamily="2" charset="-122"/>
              </a:rPr>
              <a:t>            t</a:t>
            </a:r>
            <a:r>
              <a:rPr lang="zh-CN" altLang="zh-CN" sz="2200" b="1" dirty="0">
                <a:latin typeface="宋体" panose="02010600030101010101" pitchFamily="2" charset="-122"/>
              </a:rPr>
              <a:t>á</a:t>
            </a:r>
            <a:r>
              <a:rPr lang="en-US" altLang="zh-CN" sz="2200" b="1" dirty="0">
                <a:latin typeface="宋体" panose="02010600030101010101" pitchFamily="2" charset="-122"/>
              </a:rPr>
              <a:t>n</a:t>
            </a:r>
            <a:r>
              <a:rPr lang="zh-CN" altLang="zh-CN" sz="2200" b="1" dirty="0">
                <a:latin typeface="宋体" panose="02010600030101010101" pitchFamily="2" charset="-122"/>
              </a:rPr>
              <a:t>ɡ</a:t>
            </a:r>
            <a:r>
              <a:rPr lang="en-US" altLang="zh-CN" sz="2200" b="1" dirty="0">
                <a:latin typeface="宋体" panose="02010600030101010101" pitchFamily="2" charset="-122"/>
              </a:rPr>
              <a:t>   l</a:t>
            </a:r>
            <a:r>
              <a:rPr lang="zh-CN" altLang="zh-CN" sz="2200" b="1" dirty="0">
                <a:latin typeface="宋体" panose="02010600030101010101" pitchFamily="2" charset="-122"/>
              </a:rPr>
              <a:t>ǐ</a:t>
            </a:r>
            <a:r>
              <a:rPr lang="en-US" altLang="zh-CN" sz="2200" b="1" dirty="0">
                <a:latin typeface="宋体" panose="02010600030101010101" pitchFamily="2" charset="-122"/>
              </a:rPr>
              <a:t>  b</a:t>
            </a:r>
            <a:r>
              <a:rPr lang="zh-CN" altLang="zh-CN" sz="2200" b="1" dirty="0">
                <a:latin typeface="宋体" panose="02010600030101010101" pitchFamily="2" charset="-122"/>
              </a:rPr>
              <a:t>á</a:t>
            </a:r>
            <a:r>
              <a:rPr lang="en-US" altLang="zh-CN" sz="2200" b="1" dirty="0">
                <a:latin typeface="宋体" panose="02010600030101010101" pitchFamily="2" charset="-122"/>
              </a:rPr>
              <a:t>i</a:t>
            </a:r>
            <a:endParaRPr lang="zh-CN" altLang="zh-CN" sz="2200" b="1" dirty="0">
              <a:latin typeface="宋体" panose="02010600030101010101" pitchFamily="2" charset="-122"/>
            </a:endParaRPr>
          </a:p>
        </p:txBody>
      </p:sp>
      <p:sp>
        <p:nvSpPr>
          <p:cNvPr id="29703" name="矩形 9"/>
          <p:cNvSpPr/>
          <p:nvPr/>
        </p:nvSpPr>
        <p:spPr>
          <a:xfrm>
            <a:off x="2526983" y="2807335"/>
            <a:ext cx="6353175" cy="1643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ts val="6700"/>
              </a:lnSpc>
            </a:pPr>
            <a:r>
              <a:rPr lang="en-US" altLang="zh-CN" sz="2200" b="1" dirty="0">
                <a:latin typeface="宋体" panose="02010600030101010101" pitchFamily="2" charset="-122"/>
              </a:rPr>
              <a:t>xi</a:t>
            </a:r>
            <a:r>
              <a:rPr lang="zh-CN" altLang="zh-CN" sz="2200" b="1" dirty="0">
                <a:latin typeface="宋体" panose="02010600030101010101" pitchFamily="2" charset="-122"/>
              </a:rPr>
              <a:t>ǎ</a:t>
            </a:r>
            <a:r>
              <a:rPr lang="en-US" altLang="zh-CN" sz="2200" b="1" dirty="0">
                <a:latin typeface="宋体" panose="02010600030101010101" pitchFamily="2" charset="-122"/>
              </a:rPr>
              <a:t>o sh</a:t>
            </a:r>
            <a:r>
              <a:rPr lang="zh-CN" altLang="zh-CN" sz="2200" b="1" dirty="0">
                <a:latin typeface="宋体" panose="02010600030101010101" pitchFamily="2" charset="-122"/>
              </a:rPr>
              <a:t>í</a:t>
            </a:r>
            <a:r>
              <a:rPr lang="en-US" altLang="zh-CN" sz="2200" b="1" dirty="0">
                <a:latin typeface="宋体" panose="02010600030101010101" pitchFamily="2" charset="-122"/>
              </a:rPr>
              <a:t> b</a:t>
            </a:r>
            <a:r>
              <a:rPr lang="zh-CN" altLang="zh-CN" sz="2200" b="1" dirty="0">
                <a:latin typeface="宋体" panose="02010600030101010101" pitchFamily="2" charset="-122"/>
              </a:rPr>
              <a:t>ù</a:t>
            </a:r>
            <a:r>
              <a:rPr lang="en-US" altLang="zh-CN" sz="2200" b="1" dirty="0">
                <a:latin typeface="宋体" panose="02010600030101010101" pitchFamily="2" charset="-122"/>
              </a:rPr>
              <a:t>  sh</a:t>
            </a:r>
            <a:r>
              <a:rPr lang="zh-CN" altLang="zh-CN" sz="2200" b="1" dirty="0">
                <a:latin typeface="宋体" panose="02010600030101010101" pitchFamily="2" charset="-122"/>
              </a:rPr>
              <a:t>í</a:t>
            </a:r>
            <a:r>
              <a:rPr lang="en-US" altLang="zh-CN" sz="2200" b="1" dirty="0">
                <a:latin typeface="宋体" panose="02010600030101010101" pitchFamily="2" charset="-122"/>
              </a:rPr>
              <a:t> yu</a:t>
            </a:r>
            <a:r>
              <a:rPr lang="zh-CN" altLang="zh-CN" sz="2200" b="1" dirty="0">
                <a:latin typeface="宋体" panose="02010600030101010101" pitchFamily="2" charset="-122"/>
              </a:rPr>
              <a:t>è</a:t>
            </a:r>
            <a:r>
              <a:rPr lang="en-US" altLang="zh-CN" sz="2200" b="1" dirty="0">
                <a:latin typeface="宋体" panose="02010600030101010101" pitchFamily="2" charset="-122"/>
              </a:rPr>
              <a:t>  h</a:t>
            </a:r>
            <a:r>
              <a:rPr lang="zh-CN" altLang="zh-CN" sz="2200" b="1" dirty="0">
                <a:latin typeface="宋体" panose="02010600030101010101" pitchFamily="2" charset="-122"/>
              </a:rPr>
              <a:t>ū</a:t>
            </a:r>
            <a:r>
              <a:rPr lang="en-US" altLang="zh-CN" sz="2200" b="1" dirty="0">
                <a:latin typeface="宋体" panose="02010600030101010101" pitchFamily="2" charset="-122"/>
              </a:rPr>
              <a:t>  zu</a:t>
            </a:r>
            <a:r>
              <a:rPr lang="zh-CN" altLang="zh-CN" sz="2200" b="1" dirty="0">
                <a:latin typeface="宋体" panose="02010600030101010101" pitchFamily="2" charset="-122"/>
              </a:rPr>
              <a:t>ò</a:t>
            </a:r>
            <a:r>
              <a:rPr lang="en-US" altLang="zh-CN" sz="2200" b="1" dirty="0">
                <a:latin typeface="宋体" panose="02010600030101010101" pitchFamily="2" charset="-122"/>
              </a:rPr>
              <a:t> b</a:t>
            </a:r>
            <a:r>
              <a:rPr lang="zh-CN" altLang="zh-CN" sz="2200" b="1" dirty="0">
                <a:latin typeface="宋体" panose="02010600030101010101" pitchFamily="2" charset="-122"/>
              </a:rPr>
              <a:t>á</a:t>
            </a:r>
            <a:r>
              <a:rPr lang="en-US" altLang="zh-CN" sz="2200" b="1" dirty="0">
                <a:latin typeface="宋体" panose="02010600030101010101" pitchFamily="2" charset="-122"/>
              </a:rPr>
              <a:t>i  y</a:t>
            </a:r>
            <a:r>
              <a:rPr lang="zh-CN" altLang="zh-CN" sz="2200" b="1" dirty="0">
                <a:latin typeface="宋体" panose="02010600030101010101" pitchFamily="2" charset="-122"/>
              </a:rPr>
              <a:t>ù</a:t>
            </a:r>
            <a:r>
              <a:rPr lang="en-US" altLang="zh-CN" sz="2200" b="1" dirty="0">
                <a:latin typeface="宋体" panose="02010600030101010101" pitchFamily="2" charset="-122"/>
              </a:rPr>
              <a:t> p</a:t>
            </a:r>
            <a:r>
              <a:rPr lang="zh-CN" altLang="zh-CN" sz="2200" b="1" dirty="0">
                <a:latin typeface="宋体" panose="02010600030101010101" pitchFamily="2" charset="-122"/>
              </a:rPr>
              <a:t>á</a:t>
            </a:r>
            <a:r>
              <a:rPr lang="en-US" altLang="zh-CN" sz="2200" b="1" dirty="0">
                <a:latin typeface="宋体" panose="02010600030101010101" pitchFamily="2" charset="-122"/>
              </a:rPr>
              <a:t>n</a:t>
            </a:r>
            <a:endParaRPr lang="zh-CN" altLang="zh-CN" sz="22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ts val="6700"/>
              </a:lnSpc>
            </a:pPr>
            <a:r>
              <a:rPr lang="en-US" altLang="zh-CN" sz="2200" b="1" dirty="0">
                <a:latin typeface="宋体" panose="02010600030101010101" pitchFamily="2" charset="-122"/>
              </a:rPr>
              <a:t>y</a:t>
            </a:r>
            <a:r>
              <a:rPr lang="zh-CN" altLang="zh-CN" sz="2200" b="1" dirty="0">
                <a:latin typeface="宋体" panose="02010600030101010101" pitchFamily="2" charset="-122"/>
              </a:rPr>
              <a:t>ò</a:t>
            </a:r>
            <a:r>
              <a:rPr lang="en-US" altLang="zh-CN" sz="2200" b="1" dirty="0">
                <a:latin typeface="宋体" panose="02010600030101010101" pitchFamily="2" charset="-122"/>
              </a:rPr>
              <a:t>u  y</a:t>
            </a:r>
            <a:r>
              <a:rPr lang="zh-CN" altLang="zh-CN" sz="2200" b="1" dirty="0">
                <a:latin typeface="宋体" panose="02010600030101010101" pitchFamily="2" charset="-122"/>
              </a:rPr>
              <a:t>í</a:t>
            </a:r>
            <a:r>
              <a:rPr lang="en-US" altLang="zh-CN" sz="2200" b="1" dirty="0">
                <a:latin typeface="宋体" panose="02010600030101010101" pitchFamily="2" charset="-122"/>
              </a:rPr>
              <a:t> y</a:t>
            </a:r>
            <a:r>
              <a:rPr lang="zh-CN" altLang="zh-CN" sz="2200" b="1" dirty="0">
                <a:latin typeface="宋体" panose="02010600030101010101" pitchFamily="2" charset="-122"/>
              </a:rPr>
              <a:t>á</a:t>
            </a:r>
            <a:r>
              <a:rPr lang="en-US" altLang="zh-CN" sz="2200" b="1" dirty="0">
                <a:latin typeface="宋体" panose="02010600030101010101" pitchFamily="2" charset="-122"/>
              </a:rPr>
              <a:t>o t</a:t>
            </a:r>
            <a:r>
              <a:rPr lang="zh-CN" altLang="zh-CN" sz="2200" b="1" dirty="0">
                <a:latin typeface="宋体" panose="02010600030101010101" pitchFamily="2" charset="-122"/>
              </a:rPr>
              <a:t>á</a:t>
            </a:r>
            <a:r>
              <a:rPr lang="en-US" altLang="zh-CN" sz="2200" b="1" dirty="0">
                <a:latin typeface="宋体" panose="02010600030101010101" pitchFamily="2" charset="-122"/>
              </a:rPr>
              <a:t>i 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</a:rPr>
              <a:t>j</a:t>
            </a:r>
            <a:r>
              <a:rPr lang="zh-CN" altLang="zh-CN" sz="2200" b="1" dirty="0">
                <a:solidFill>
                  <a:srgbClr val="FF0000"/>
                </a:solidFill>
                <a:latin typeface="宋体" panose="02010600030101010101" pitchFamily="2" charset="-122"/>
              </a:rPr>
              <a:t>ì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</a:rPr>
              <a:t>n</a:t>
            </a:r>
            <a:r>
              <a:rPr lang="zh-CN" altLang="zh-CN" sz="2200" b="1" dirty="0">
                <a:solidFill>
                  <a:srgbClr val="FF0000"/>
                </a:solidFill>
                <a:latin typeface="宋体" panose="02010600030101010101" pitchFamily="2" charset="-122"/>
              </a:rPr>
              <a:t>ɡ</a:t>
            </a:r>
            <a:r>
              <a:rPr lang="en-US" altLang="zh-CN" sz="2200" b="1" dirty="0">
                <a:latin typeface="宋体" panose="02010600030101010101" pitchFamily="2" charset="-122"/>
              </a:rPr>
              <a:t>  f</a:t>
            </a:r>
            <a:r>
              <a:rPr lang="zh-CN" altLang="zh-CN" sz="2200" b="1" dirty="0">
                <a:latin typeface="宋体" panose="02010600030101010101" pitchFamily="2" charset="-122"/>
              </a:rPr>
              <a:t>ē</a:t>
            </a:r>
            <a:r>
              <a:rPr lang="en-US" altLang="zh-CN" sz="2200" b="1" dirty="0">
                <a:latin typeface="宋体" panose="02010600030101010101" pitchFamily="2" charset="-122"/>
              </a:rPr>
              <a:t>i z</a:t>
            </a:r>
            <a:r>
              <a:rPr lang="zh-CN" altLang="zh-CN" sz="2200" b="1" dirty="0">
                <a:latin typeface="宋体" panose="02010600030101010101" pitchFamily="2" charset="-122"/>
              </a:rPr>
              <a:t>à</a:t>
            </a:r>
            <a:r>
              <a:rPr lang="en-US" altLang="zh-CN" sz="2200" b="1" dirty="0">
                <a:latin typeface="宋体" panose="02010600030101010101" pitchFamily="2" charset="-122"/>
              </a:rPr>
              <a:t>i 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</a:rPr>
              <a:t>q</a:t>
            </a:r>
            <a:r>
              <a:rPr lang="zh-CN" altLang="zh-CN" sz="2200" b="1" dirty="0">
                <a:solidFill>
                  <a:srgbClr val="FF0000"/>
                </a:solidFill>
                <a:latin typeface="宋体" panose="02010600030101010101" pitchFamily="2" charset="-122"/>
              </a:rPr>
              <a:t>ī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</a:rPr>
              <a:t>n</a:t>
            </a:r>
            <a:r>
              <a:rPr lang="zh-CN" altLang="zh-CN" sz="2200" b="1" dirty="0">
                <a:solidFill>
                  <a:srgbClr val="FF0000"/>
                </a:solidFill>
                <a:latin typeface="宋体" panose="02010600030101010101" pitchFamily="2" charset="-122"/>
              </a:rPr>
              <a:t>ɡ</a:t>
            </a:r>
            <a:r>
              <a:rPr lang="en-US" altLang="zh-CN" sz="2200" b="1" dirty="0">
                <a:latin typeface="宋体" panose="02010600030101010101" pitchFamily="2" charset="-122"/>
              </a:rPr>
              <a:t> y</a:t>
            </a:r>
            <a:r>
              <a:rPr lang="zh-CN" altLang="zh-CN" sz="2200" b="1" dirty="0">
                <a:latin typeface="宋体" panose="02010600030101010101" pitchFamily="2" charset="-122"/>
              </a:rPr>
              <a:t>ú</a:t>
            </a:r>
            <a:r>
              <a:rPr lang="en-US" altLang="zh-CN" sz="2200" b="1" dirty="0">
                <a:latin typeface="宋体" panose="02010600030101010101" pitchFamily="2" charset="-122"/>
              </a:rPr>
              <a:t>n du</a:t>
            </a:r>
            <a:r>
              <a:rPr lang="zh-CN" altLang="zh-CN" sz="2200" b="1" dirty="0">
                <a:latin typeface="宋体" panose="02010600030101010101" pitchFamily="2" charset="-122"/>
              </a:rPr>
              <a:t>ā</a:t>
            </a:r>
            <a:r>
              <a:rPr lang="en-US" altLang="zh-CN" sz="2200" b="1" dirty="0">
                <a:latin typeface="宋体" panose="02010600030101010101" pitchFamily="2" charset="-122"/>
              </a:rPr>
              <a:t>n</a:t>
            </a:r>
            <a:endParaRPr lang="zh-CN" altLang="zh-CN" sz="2200" b="1" dirty="0">
              <a:latin typeface="宋体" panose="02010600030101010101" pitchFamily="2" charset="-122"/>
            </a:endParaRPr>
          </a:p>
        </p:txBody>
      </p:sp>
      <p:sp>
        <p:nvSpPr>
          <p:cNvPr id="29701" name="矩形 1"/>
          <p:cNvSpPr/>
          <p:nvPr/>
        </p:nvSpPr>
        <p:spPr>
          <a:xfrm>
            <a:off x="2526983" y="1214755"/>
            <a:ext cx="6262687" cy="3786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200000"/>
              </a:lnSpc>
            </a:pP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朗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行</a:t>
            </a: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选</a:t>
            </a: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zh-CN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200000"/>
              </a:lnSpc>
            </a:pP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［唐］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李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</a:t>
            </a:r>
            <a:endParaRPr lang="en-US" altLang="zh-CN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识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月，呼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玉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盘。</a:t>
            </a:r>
            <a:endParaRPr lang="zh-CN" altLang="zh-CN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又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疑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瑶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台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镜，飞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云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端。</a:t>
            </a:r>
            <a:endParaRPr lang="zh-CN" altLang="zh-CN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71" name="Picture 7" descr="E:\孙巧灵\2016秋上\上课课件\制作\R一语上\人一语大课堂（正文）\看月亮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3983" y="1214466"/>
            <a:ext cx="3087686" cy="2190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295" y="630873"/>
            <a:ext cx="9620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"/>
          <p:cNvSpPr txBox="1"/>
          <p:nvPr/>
        </p:nvSpPr>
        <p:spPr>
          <a:xfrm>
            <a:off x="1436053" y="906463"/>
            <a:ext cx="1816100" cy="5835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日积月累</a:t>
            </a:r>
            <a:endParaRPr lang="zh-CN" altLang="en-US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86" name="矩形 1"/>
          <p:cNvSpPr>
            <a:spLocks noChangeArrowheads="1"/>
          </p:cNvSpPr>
          <p:nvPr/>
        </p:nvSpPr>
        <p:spPr bwMode="auto">
          <a:xfrm>
            <a:off x="1290320" y="2064385"/>
            <a:ext cx="9532620" cy="3412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李白（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701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762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，字太白，号青莲居士。是唐代伟大的浪漫主义诗人，有“诗仙”之称。其作品天马行空，浪漫奔放，意境奇异；诗句如行云流水，宛若天成。主要作品有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蜀道难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》《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行路难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》《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梦游天姥吟留别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》《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将进酒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等。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295" y="630873"/>
            <a:ext cx="9620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"/>
          <p:cNvSpPr txBox="1"/>
          <p:nvPr/>
        </p:nvSpPr>
        <p:spPr>
          <a:xfrm>
            <a:off x="1436053" y="906463"/>
            <a:ext cx="1816100" cy="5835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日积月累</a:t>
            </a:r>
            <a:endParaRPr lang="zh-CN" altLang="en-US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87525" y="2438400"/>
            <a:ext cx="8225790" cy="20110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【译文】</a:t>
            </a:r>
            <a:endParaRPr lang="en-US" alt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小时候不认识月亮，把它称为白玉盘。又怀疑是瑶台仙镜，飞在夜空青云之上。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295" y="630873"/>
            <a:ext cx="9620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"/>
          <p:cNvSpPr txBox="1"/>
          <p:nvPr/>
        </p:nvSpPr>
        <p:spPr>
          <a:xfrm>
            <a:off x="1436053" y="906463"/>
            <a:ext cx="2632710" cy="5835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和大人一起读</a:t>
            </a:r>
            <a:endParaRPr lang="zh-CN" altLang="en-US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939" name="矩形 1"/>
          <p:cNvSpPr/>
          <p:nvPr/>
        </p:nvSpPr>
        <p:spPr>
          <a:xfrm>
            <a:off x="5804535" y="1116648"/>
            <a:ext cx="201930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谁会飞？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771" name="矩形 4"/>
          <p:cNvSpPr/>
          <p:nvPr/>
        </p:nvSpPr>
        <p:spPr>
          <a:xfrm>
            <a:off x="1772920" y="1935480"/>
            <a:ext cx="8607425" cy="36347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541655" indent="-514350" eaLnBrk="1" hangingPunct="1">
              <a:lnSpc>
                <a:spcPct val="120000"/>
              </a:lnSpc>
              <a:buFont typeface="等线 Light" panose="02010600030101010101" pitchFamily="2" charset="-122"/>
              <a:buAutoNum type="arabicPeriod"/>
            </a:pP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尝试自由朗读儿歌，圈出不认识的字，借助拼音认字。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541655" indent="-514350" eaLnBrk="1" hangingPunct="1">
              <a:lnSpc>
                <a:spcPct val="120000"/>
              </a:lnSpc>
              <a:buFont typeface="等线 Light" panose="02010600030101010101" pitchFamily="2" charset="-122"/>
              <a:buAutoNum type="arabicPeriod"/>
            </a:pP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分小节朗读，纠正字音。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541655" indent="-514350" eaLnBrk="1" hangingPunct="1">
              <a:lnSpc>
                <a:spcPct val="120000"/>
              </a:lnSpc>
              <a:buFont typeface="等线 Light" panose="02010600030101010101" pitchFamily="2" charset="-122"/>
              <a:buAutoNum type="arabicPeriod"/>
            </a:pP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想一想：儿歌里写了几种动物？它们分别是什么？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541655" indent="-514350" eaLnBrk="1" hangingPunct="1">
              <a:lnSpc>
                <a:spcPct val="120000"/>
              </a:lnSpc>
              <a:buFont typeface="等线 Light" panose="02010600030101010101" pitchFamily="2" charset="-122"/>
              <a:buAutoNum type="arabicPeriod"/>
            </a:pP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表演读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学着它们的样子，边做动作边读。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295" y="630873"/>
            <a:ext cx="9620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"/>
          <p:cNvSpPr txBox="1"/>
          <p:nvPr/>
        </p:nvSpPr>
        <p:spPr>
          <a:xfrm>
            <a:off x="1436053" y="906463"/>
            <a:ext cx="2632710" cy="5835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和大人一起读</a:t>
            </a:r>
            <a:endParaRPr lang="zh-CN" altLang="en-US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939" name="矩形 1"/>
          <p:cNvSpPr/>
          <p:nvPr/>
        </p:nvSpPr>
        <p:spPr>
          <a:xfrm>
            <a:off x="5804535" y="1116648"/>
            <a:ext cx="201930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谁会飞？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39278" y="2261870"/>
            <a:ext cx="7256462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文本对答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我来问，你来答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它们都是怎么活动的呢？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99248" y="3910013"/>
            <a:ext cx="7256462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Aft>
                <a:spcPts val="1000"/>
              </a:spcAft>
            </a:pPr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想象对答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仿编儿歌，说说其他动物的活动方式。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295" y="630873"/>
            <a:ext cx="9620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"/>
          <p:cNvSpPr txBox="1"/>
          <p:nvPr/>
        </p:nvSpPr>
        <p:spPr>
          <a:xfrm>
            <a:off x="1436053" y="906463"/>
            <a:ext cx="2632710" cy="5835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和大人一起读</a:t>
            </a:r>
            <a:endParaRPr lang="zh-CN" altLang="en-US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939" name="矩形 1"/>
          <p:cNvSpPr/>
          <p:nvPr/>
        </p:nvSpPr>
        <p:spPr>
          <a:xfrm>
            <a:off x="5804535" y="1116648"/>
            <a:ext cx="201930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谁会飞？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97418" y="2224405"/>
            <a:ext cx="6088062" cy="6819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179705" indent="-152400">
              <a:lnSpc>
                <a:spcPct val="120000"/>
              </a:lnSpc>
            </a:pP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除了鸟儿，还有什么动物会飞？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02193" y="3082608"/>
            <a:ext cx="6088062" cy="604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179705" indent="-152400">
              <a:lnSpc>
                <a:spcPct val="120000"/>
              </a:lnSpc>
            </a:pPr>
            <a:r>
              <a:rPr lang="zh-CN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蜂儿会飞……</a:t>
            </a:r>
            <a:endParaRPr lang="zh-CN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97735" y="3972243"/>
            <a:ext cx="2851150" cy="6819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179705" indent="-152400">
              <a:lnSpc>
                <a:spcPct val="120000"/>
              </a:lnSpc>
            </a:pP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蜂儿怎样飞？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02193" y="4746943"/>
            <a:ext cx="3713162" cy="604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179705" indent="-152400">
              <a:lnSpc>
                <a:spcPct val="120000"/>
              </a:lnSpc>
            </a:pPr>
            <a:r>
              <a:rPr lang="zh-CN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嗡嗡嗡嗡采蜜飞。</a:t>
            </a:r>
            <a:endParaRPr lang="zh-CN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295" y="630873"/>
            <a:ext cx="9620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"/>
          <p:cNvSpPr txBox="1"/>
          <p:nvPr/>
        </p:nvSpPr>
        <p:spPr>
          <a:xfrm>
            <a:off x="1451293" y="815023"/>
            <a:ext cx="2224405" cy="5835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字词句运用</a:t>
            </a:r>
            <a:endParaRPr lang="zh-CN" altLang="en-US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57" name="矩形 1"/>
          <p:cNvSpPr/>
          <p:nvPr/>
        </p:nvSpPr>
        <p:spPr>
          <a:xfrm>
            <a:off x="1290320" y="1636395"/>
            <a:ext cx="227330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457200" indent="-457200" eaLnBrk="1" hangingPunct="1"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连一连。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291" name="组合 2"/>
          <p:cNvGrpSpPr/>
          <p:nvPr/>
        </p:nvGrpSpPr>
        <p:grpSpPr>
          <a:xfrm>
            <a:off x="3781108" y="2389823"/>
            <a:ext cx="4427537" cy="2533650"/>
            <a:chOff x="2063750" y="1090613"/>
            <a:chExt cx="5176838" cy="2962275"/>
          </a:xfrm>
        </p:grpSpPr>
        <p:pic>
          <p:nvPicPr>
            <p:cNvPr id="12292" name="Picture 4" descr="E:\孙巧灵\2016秋上\上课课件\制作\R一语上\人一语大课堂（正文）\ZQ11.tif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 r="44321"/>
            <a:stretch>
              <a:fillRect/>
            </a:stretch>
          </p:blipFill>
          <p:spPr>
            <a:xfrm>
              <a:off x="2063750" y="1090613"/>
              <a:ext cx="5176838" cy="296227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293" name="图片 10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36863" y="3065463"/>
              <a:ext cx="1057275" cy="33337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294" name="图片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35575" y="3065463"/>
              <a:ext cx="1057275" cy="33337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矩形 6"/>
          <p:cNvSpPr/>
          <p:nvPr/>
        </p:nvSpPr>
        <p:spPr>
          <a:xfrm>
            <a:off x="1451610" y="5144135"/>
            <a:ext cx="9635490" cy="12725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3200" b="1" dirty="0">
                <a:latin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为什么将带“星”字的苹果装入写有“花”的果篮里？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带“地”字的苹果装入写有“清”的果篮里？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295" y="630873"/>
            <a:ext cx="9620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"/>
          <p:cNvSpPr txBox="1"/>
          <p:nvPr/>
        </p:nvSpPr>
        <p:spPr>
          <a:xfrm>
            <a:off x="1451293" y="815023"/>
            <a:ext cx="2224405" cy="5835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字词句运用</a:t>
            </a:r>
            <a:endParaRPr lang="zh-CN" altLang="en-US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57" name="矩形 1"/>
          <p:cNvSpPr/>
          <p:nvPr/>
        </p:nvSpPr>
        <p:spPr>
          <a:xfrm>
            <a:off x="1290320" y="1636395"/>
            <a:ext cx="227330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457200" indent="-457200" eaLnBrk="1" hangingPunct="1"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连一连。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122" name="Picture 4" descr="E:\孙巧灵\2016秋上\上课课件\制作\R一语上\人一语大课堂（正文）\ZQ11.t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r="44321"/>
          <a:stretch>
            <a:fillRect/>
          </a:stretch>
        </p:blipFill>
        <p:spPr>
          <a:xfrm>
            <a:off x="1700530" y="2219960"/>
            <a:ext cx="8585200" cy="432879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</p:pic>
      <p:cxnSp>
        <p:nvCxnSpPr>
          <p:cNvPr id="2" name="直接连接符 1"/>
          <p:cNvCxnSpPr/>
          <p:nvPr/>
        </p:nvCxnSpPr>
        <p:spPr>
          <a:xfrm flipH="1" flipV="1">
            <a:off x="4418965" y="4577715"/>
            <a:ext cx="2644140" cy="12446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V="1">
            <a:off x="2583815" y="4730115"/>
            <a:ext cx="844550" cy="94742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H="1">
            <a:off x="4723765" y="3091180"/>
            <a:ext cx="4448810" cy="9531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4765675" y="3235960"/>
            <a:ext cx="2472690" cy="7321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7279640" y="3206750"/>
            <a:ext cx="339725" cy="114236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5112385" y="4272915"/>
            <a:ext cx="2583180" cy="14770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295" y="630873"/>
            <a:ext cx="9620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"/>
          <p:cNvSpPr txBox="1"/>
          <p:nvPr/>
        </p:nvSpPr>
        <p:spPr>
          <a:xfrm>
            <a:off x="1451293" y="815023"/>
            <a:ext cx="2224405" cy="5835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字词句运用</a:t>
            </a:r>
            <a:endParaRPr lang="zh-CN" altLang="en-US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57" name="矩形 1"/>
          <p:cNvSpPr/>
          <p:nvPr/>
        </p:nvSpPr>
        <p:spPr>
          <a:xfrm>
            <a:off x="1290320" y="1636395"/>
            <a:ext cx="227330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457200" indent="-457200" eaLnBrk="1" hangingPunct="1"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说一说。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2"/>
          <p:cNvSpPr txBox="1"/>
          <p:nvPr/>
        </p:nvSpPr>
        <p:spPr>
          <a:xfrm>
            <a:off x="1600518" y="2915603"/>
            <a:ext cx="2478405" cy="230695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lnSpc>
                <a:spcPct val="200000"/>
              </a:lnSpc>
              <a:buClrTx/>
              <a:buSzTx/>
              <a:buFontTx/>
              <a:defRPr/>
            </a:pPr>
            <a:r>
              <a:rPr kumimoji="0" lang="zh-CN" altLang="en-US" sz="3600" b="1" kern="1200" cap="none" spc="0" normalizeH="0" baseline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上下结构：</a:t>
            </a:r>
            <a:endParaRPr kumimoji="0" lang="en-US" altLang="zh-CN" sz="3600" b="1" kern="1200" cap="none" spc="0" normalizeH="0" baseline="0" noProof="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defTabSz="914400">
              <a:lnSpc>
                <a:spcPct val="200000"/>
              </a:lnSpc>
              <a:buClrTx/>
              <a:buSzTx/>
              <a:buFontTx/>
              <a:defRPr/>
            </a:pPr>
            <a:r>
              <a:rPr kumimoji="0" lang="zh-CN" altLang="en-US" sz="3600" b="1" kern="1200" cap="none" spc="0" normalizeH="0" baseline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左右结构：</a:t>
            </a:r>
            <a:endParaRPr kumimoji="0" lang="zh-CN" altLang="en-US" sz="3600" b="1" kern="1200" cap="none" spc="0" normalizeH="0" baseline="0" noProof="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4603115" y="3057525"/>
            <a:ext cx="5251450" cy="2306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lnSpc>
                <a:spcPct val="200000"/>
              </a:lnSpc>
              <a:buClrTx/>
              <a:buSzTx/>
              <a:buFontTx/>
              <a:defRPr/>
            </a:pPr>
            <a:r>
              <a:rPr kumimoji="0" lang="zh-CN" altLang="en-US" sz="3600" b="1" kern="1200" cap="none" spc="0" normalizeH="0" baseline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尖   苗   古</a:t>
            </a:r>
            <a:endParaRPr kumimoji="0" lang="en-US" altLang="zh-CN" sz="3600" b="1" kern="1200" cap="none" spc="0" normalizeH="0" baseline="0" noProof="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defTabSz="914400">
              <a:lnSpc>
                <a:spcPct val="200000"/>
              </a:lnSpc>
              <a:buClrTx/>
              <a:buSzTx/>
              <a:buFontTx/>
              <a:defRPr/>
            </a:pPr>
            <a:r>
              <a:rPr kumimoji="0" lang="zh-CN" altLang="en-US" sz="3600" b="1" kern="1200" cap="none" spc="0" normalizeH="0" baseline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妈   朋   姐</a:t>
            </a:r>
            <a:endParaRPr kumimoji="0" lang="zh-CN" altLang="en-US" sz="3600" b="1" kern="1200" cap="none" spc="0" normalizeH="0" baseline="0" noProof="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295" y="630873"/>
            <a:ext cx="9620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"/>
          <p:cNvSpPr txBox="1"/>
          <p:nvPr/>
        </p:nvSpPr>
        <p:spPr>
          <a:xfrm>
            <a:off x="1451293" y="815023"/>
            <a:ext cx="2224405" cy="5835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字词句运用</a:t>
            </a:r>
            <a:endParaRPr lang="zh-CN" altLang="en-US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57" name="矩形 1"/>
          <p:cNvSpPr/>
          <p:nvPr/>
        </p:nvSpPr>
        <p:spPr>
          <a:xfrm>
            <a:off x="1290320" y="1636395"/>
            <a:ext cx="227330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457200" indent="-457200" eaLnBrk="1" hangingPunct="1"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说一说。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99406" y="2443956"/>
            <a:ext cx="868680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说一说你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还知道哪些上下结构、左右结构的字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呢？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94806" y="4044156"/>
            <a:ext cx="385762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汉字还有哪些结构？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285206" y="4882356"/>
            <a:ext cx="2244725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zh-CN" sz="3200" b="1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半包围结构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323806" y="4958556"/>
            <a:ext cx="1831975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zh-CN" sz="3200" b="1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独体结构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295" y="630873"/>
            <a:ext cx="9620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"/>
          <p:cNvSpPr txBox="1"/>
          <p:nvPr/>
        </p:nvSpPr>
        <p:spPr>
          <a:xfrm>
            <a:off x="1451293" y="815023"/>
            <a:ext cx="2224405" cy="5835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字词句运用</a:t>
            </a:r>
            <a:endParaRPr lang="zh-CN" altLang="en-US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57" name="矩形 1"/>
          <p:cNvSpPr/>
          <p:nvPr/>
        </p:nvSpPr>
        <p:spPr>
          <a:xfrm>
            <a:off x="1290320" y="1636395"/>
            <a:ext cx="390652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457200" indent="-457200" eaLnBrk="1" hangingPunct="1"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读一读，背一背。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5" name="矩形 7"/>
          <p:cNvSpPr/>
          <p:nvPr/>
        </p:nvSpPr>
        <p:spPr>
          <a:xfrm>
            <a:off x="2271713" y="2336483"/>
            <a:ext cx="5683250" cy="35385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200000"/>
              </a:lnSpc>
            </a:pPr>
            <a:r>
              <a:rPr lang="zh-CN" altLang="zh-CN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前后左右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东西南北</a:t>
            </a:r>
            <a:endParaRPr lang="zh-CN" alt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早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晨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起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来，面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阳。</a:t>
            </a:r>
            <a:endParaRPr lang="zh-CN" alt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前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面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东，后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面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西。</a:t>
            </a:r>
            <a:endParaRPr lang="zh-CN" alt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面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北，右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面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南。</a:t>
            </a:r>
            <a:endParaRPr lang="zh-CN" alt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295" y="630873"/>
            <a:ext cx="9620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"/>
          <p:cNvSpPr txBox="1"/>
          <p:nvPr/>
        </p:nvSpPr>
        <p:spPr>
          <a:xfrm>
            <a:off x="1451293" y="815023"/>
            <a:ext cx="2224405" cy="5835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字词句运用</a:t>
            </a:r>
            <a:endParaRPr lang="zh-CN" altLang="en-US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57" name="矩形 1"/>
          <p:cNvSpPr/>
          <p:nvPr/>
        </p:nvSpPr>
        <p:spPr>
          <a:xfrm>
            <a:off x="1290320" y="1636395"/>
            <a:ext cx="390652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457200" indent="-457200" eaLnBrk="1" hangingPunct="1"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读一读，背一背。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11313" y="2407285"/>
            <a:ext cx="8621712" cy="6819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7305" eaLnBrk="1" hangingPunct="1">
              <a:lnSpc>
                <a:spcPct val="120000"/>
              </a:lnSpc>
            </a:pP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请全班同学面向东方，也就是太阳升起的地方。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66458" y="3256915"/>
            <a:ext cx="5540375" cy="24558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7305">
              <a:lnSpc>
                <a:spcPct val="120000"/>
              </a:lnSpc>
            </a:pP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现在我们的正前方就是东方，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7305"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我的后面是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7305"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我的左面是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7305"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我的右面是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917123" y="3856355"/>
            <a:ext cx="639762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西</a:t>
            </a:r>
            <a:endParaRPr lang="zh-CN" altLang="zh-CN" sz="3200" b="1" dirty="0">
              <a:solidFill>
                <a:srgbClr val="FF0000"/>
              </a:solidFill>
              <a:latin typeface="宋体" panose="02010600030101010101" pitchFamily="2" charset="-122"/>
              <a:ea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07293" y="4442143"/>
            <a:ext cx="63976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北</a:t>
            </a:r>
            <a:endParaRPr lang="zh-CN" altLang="zh-CN" sz="3200" b="1" dirty="0">
              <a:solidFill>
                <a:srgbClr val="FF0000"/>
              </a:solidFill>
              <a:latin typeface="宋体" panose="02010600030101010101" pitchFamily="2" charset="-122"/>
              <a:ea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07293" y="5026660"/>
            <a:ext cx="63976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南</a:t>
            </a:r>
            <a:endParaRPr lang="zh-CN" altLang="en-US" sz="3200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12648" y="3506470"/>
            <a:ext cx="2806700" cy="24536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一名同学做导航员，一边读儿歌，一边指示方向。</a:t>
            </a:r>
            <a:endParaRPr lang="zh-CN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295" y="630873"/>
            <a:ext cx="9620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"/>
          <p:cNvSpPr txBox="1"/>
          <p:nvPr/>
        </p:nvSpPr>
        <p:spPr>
          <a:xfrm>
            <a:off x="1451293" y="815023"/>
            <a:ext cx="2224405" cy="5835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字词句运用</a:t>
            </a:r>
            <a:endParaRPr lang="zh-CN" altLang="en-US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57" name="矩形 1"/>
          <p:cNvSpPr/>
          <p:nvPr/>
        </p:nvSpPr>
        <p:spPr>
          <a:xfrm>
            <a:off x="1290320" y="1636395"/>
            <a:ext cx="227330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457200" indent="-457200" eaLnBrk="1" hangingPunct="1"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连一连。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435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0848" y="2871470"/>
            <a:ext cx="2074862" cy="1843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6" name="矩形 2"/>
          <p:cNvSpPr/>
          <p:nvPr/>
        </p:nvSpPr>
        <p:spPr>
          <a:xfrm>
            <a:off x="4015740" y="2871470"/>
            <a:ext cx="6778625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图上有什么人？他在干什么？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说说他的前后左右分别是什么方向。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8503" y="5001260"/>
            <a:ext cx="671576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生活中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哪些为我们服务的方位词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295" y="630873"/>
            <a:ext cx="9620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"/>
          <p:cNvSpPr txBox="1"/>
          <p:nvPr/>
        </p:nvSpPr>
        <p:spPr>
          <a:xfrm>
            <a:off x="1451293" y="815023"/>
            <a:ext cx="1407795" cy="5835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展示台</a:t>
            </a:r>
            <a:endParaRPr lang="zh-CN" altLang="en-US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219" name="Picture 6" descr="E:\孙巧灵\2016秋上\上课课件\制作\R一语上\人一语大课堂（正文）\xs127.t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0003" y="2183765"/>
            <a:ext cx="2876550" cy="2041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0" name="Picture 5" descr="E:\孙巧灵\2016秋上\上课课件\制作\R一语上\人一语大课堂（正文）\xs125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78008" y="4488498"/>
            <a:ext cx="2917825" cy="2071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1" name="Picture 5" descr="E:\孙巧灵\2016秋上\上课课件\制作\R一语上\人一语大课堂（正文）\xs124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06335" y="2035810"/>
            <a:ext cx="2908300" cy="2065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云形标注 1"/>
          <p:cNvSpPr/>
          <p:nvPr/>
        </p:nvSpPr>
        <p:spPr>
          <a:xfrm>
            <a:off x="8609965" y="4653915"/>
            <a:ext cx="2713990" cy="1752600"/>
          </a:xfrm>
          <a:prstGeom prst="cloudCallout">
            <a:avLst>
              <a:gd name="adj1" fmla="val -76719"/>
              <a:gd name="adj2" fmla="val -6858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我在路上认识这些字，你呢</a:t>
            </a:r>
            <a:r>
              <a:rPr kumimoji="0" lang="en-US" altLang="zh-CN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?</a:t>
            </a:r>
            <a:endParaRPr kumimoji="0" lang="en-US" altLang="zh-CN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-317" y="1398588"/>
            <a:ext cx="3978275" cy="1077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200" b="1" dirty="0">
                <a:latin typeface="宋体" panose="02010600030101010101" pitchFamily="2" charset="-122"/>
              </a:rPr>
              <a:t>ɡōnɡ jiāo zhàn tái</a:t>
            </a:r>
            <a:endParaRPr lang="en-US" altLang="zh-CN" sz="3200" b="1" dirty="0">
              <a:latin typeface="宋体" panose="02010600030101010101" pitchFamily="2" charset="-122"/>
            </a:endParaRPr>
          </a:p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公   交   站   台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77958" y="3410903"/>
            <a:ext cx="3079750" cy="10779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3200" b="1" dirty="0">
                <a:latin typeface="宋体" panose="02010600030101010101" pitchFamily="2" charset="-122"/>
              </a:rPr>
              <a:t>diàn yǐnɡ yuàn</a:t>
            </a:r>
            <a:endParaRPr lang="en-US" altLang="zh-CN" sz="3200" b="1" dirty="0">
              <a:latin typeface="宋体" panose="02010600030101010101" pitchFamily="2" charset="-122"/>
            </a:endParaRPr>
          </a:p>
          <a:p>
            <a:pPr eaLnBrk="1" hangingPunct="1"/>
            <a:r>
              <a:rPr lang="zh-CN" altLang="en-US" sz="3200" b="1" dirty="0">
                <a:latin typeface="宋体" panose="02010600030101010101" pitchFamily="2" charset="-122"/>
              </a:rPr>
              <a:t>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电   影   院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26768" y="1105853"/>
            <a:ext cx="3079750" cy="10779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3200" b="1" dirty="0">
                <a:latin typeface="宋体" panose="02010600030101010101" pitchFamily="2" charset="-122"/>
              </a:rPr>
              <a:t>wèi shēnɡ yuàn</a:t>
            </a:r>
            <a:endParaRPr lang="en-US" altLang="zh-CN" sz="3200" b="1" dirty="0">
              <a:latin typeface="宋体" panose="02010600030101010101" pitchFamily="2" charset="-122"/>
            </a:endParaRPr>
          </a:p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卫   生    院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  <p:bldP spid="3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1267</Words>
  <Application>WPS 演示</Application>
  <PresentationFormat>自定义</PresentationFormat>
  <Paragraphs>165</Paragraphs>
  <Slides>17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Arial</vt:lpstr>
      <vt:lpstr>宋体</vt:lpstr>
      <vt:lpstr>Wingdings</vt:lpstr>
      <vt:lpstr>黑体</vt:lpstr>
      <vt:lpstr>微软雅黑</vt:lpstr>
      <vt:lpstr>楷体</vt:lpstr>
      <vt:lpstr>Times New Roman</vt:lpstr>
      <vt:lpstr>等线 Light</vt:lpstr>
      <vt:lpstr>Arial Unicode MS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qwe</cp:lastModifiedBy>
  <cp:revision>360</cp:revision>
  <dcterms:created xsi:type="dcterms:W3CDTF">2020-01-10T00:43:00Z</dcterms:created>
  <dcterms:modified xsi:type="dcterms:W3CDTF">2021-07-30T03:17:51Z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2052-11.1.0.10314</vt:lpwstr>
  </property>
</Properties>
</file>