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7"/>
  </p:handoutMasterIdLst>
  <p:sldIdLst>
    <p:sldId id="261" r:id="rId3"/>
    <p:sldId id="260" r:id="rId5"/>
    <p:sldId id="259" r:id="rId6"/>
    <p:sldId id="262" r:id="rId7"/>
    <p:sldId id="263" r:id="rId8"/>
    <p:sldId id="265" r:id="rId9"/>
    <p:sldId id="266" r:id="rId10"/>
    <p:sldId id="264" r:id="rId11"/>
    <p:sldId id="270" r:id="rId12"/>
    <p:sldId id="267" r:id="rId13"/>
    <p:sldId id="272" r:id="rId14"/>
    <p:sldId id="271" r:id="rId15"/>
    <p:sldId id="269" r:id="rId16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US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8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1E9E9-70AB-4C6D-B277-C95173BCFB3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CBBC0-CA4A-4440-BB93-36A0B213E1F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78520-8825-4D79-BBF2-F69818987E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F1AED-DCCD-44D9-88D8-EDEF3300F4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78520-8825-4D79-BBF2-F69818987E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F1AED-DCCD-44D9-88D8-EDEF3300F4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78520-8825-4D79-BBF2-F69818987E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F1AED-DCCD-44D9-88D8-EDEF3300F4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78520-8825-4D79-BBF2-F69818987E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F1AED-DCCD-44D9-88D8-EDEF3300F4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78520-8825-4D79-BBF2-F69818987E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F1AED-DCCD-44D9-88D8-EDEF3300F4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78520-8825-4D79-BBF2-F69818987E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F1AED-DCCD-44D9-88D8-EDEF3300F4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78520-8825-4D79-BBF2-F69818987E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F1AED-DCCD-44D9-88D8-EDEF3300F4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78520-8825-4D79-BBF2-F69818987E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F1AED-DCCD-44D9-88D8-EDEF3300F4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78520-8825-4D79-BBF2-F69818987E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F1AED-DCCD-44D9-88D8-EDEF3300F4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78520-8825-4D79-BBF2-F69818987E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F1AED-DCCD-44D9-88D8-EDEF3300F4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78520-8825-4D79-BBF2-F69818987E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F1AED-DCCD-44D9-88D8-EDEF3300F4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78520-8825-4D79-BBF2-F69818987E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F1AED-DCCD-44D9-88D8-EDEF3300F4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78520-8825-4D79-BBF2-F69818987E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F1AED-DCCD-44D9-88D8-EDEF3300F4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C2D78520-8825-4D79-BBF2-F69818987E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ct val="0"/>
              </a:spcBef>
              <a:spcAft>
                <a:spcPct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282F1AED-DCCD-44D9-88D8-EDEF3300F44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0046" y="257535"/>
            <a:ext cx="4222772" cy="509133"/>
          </a:xfrm>
        </p:spPr>
        <p:txBody>
          <a:bodyPr/>
          <a:lstStyle/>
          <a:p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一年级</a:t>
            </a:r>
            <a:r>
              <a:rPr lang="en-US" altLang="zh-CN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上册</a:t>
            </a:r>
            <a:r>
              <a:rPr lang="en-US" altLang="zh-CN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第七单元</a:t>
            </a:r>
            <a:r>
              <a:rPr lang="en-US" altLang="zh-CN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en-US" altLang="zh-CN" sz="2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altLang="zh-CN" sz="4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4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大还是小</a:t>
            </a:r>
            <a:r>
              <a:rPr lang="en-US" altLang="zh-CN" sz="4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en-US" altLang="zh-CN" sz="14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ctr">
              <a:buNone/>
            </a:pPr>
            <a:endParaRPr lang="en-US" altLang="zh-CN" sz="4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ctr">
              <a:buNone/>
            </a:pPr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难点名称：结合生活体验，体会“我”自相矛盾的内心世界</a:t>
            </a:r>
            <a:endParaRPr lang="en-US" altLang="zh-CN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                                                                   </a:t>
            </a:r>
            <a:endParaRPr lang="en-US" altLang="zh-CN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just">
              <a:buNone/>
            </a:pPr>
            <a:r>
              <a:rPr lang="zh-CN" altLang="en-US"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                        </a:t>
            </a:r>
            <a:endParaRPr lang="en-US" altLang="zh-CN" sz="20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just">
              <a:buNone/>
            </a:pPr>
            <a:r>
              <a:rPr lang="en-US" altLang="zh-CN"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                       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4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323834" y="1600201"/>
            <a:ext cx="105633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>
                <a:solidFill>
                  <a:srgbClr val="000000"/>
                </a:solidFill>
                <a:latin typeface="Tahoma" panose="020B0604030504040204" pitchFamily="34" charset="0"/>
              </a:rPr>
              <a:t>⑤有时候，我希望自己不要长大。</a:t>
            </a:r>
            <a:endParaRPr lang="zh-CN" altLang="en-US" sz="400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lang="zh-CN" altLang="en-US" sz="4000">
                <a:solidFill>
                  <a:srgbClr val="000000"/>
                </a:solidFill>
                <a:latin typeface="Tahoma" panose="020B0604030504040204" pitchFamily="34" charset="0"/>
              </a:rPr>
              <a:t>⑥更多的时候我盼着自己快点儿长大。</a:t>
            </a:r>
            <a:endParaRPr lang="zh-CN" altLang="en-US" sz="4000" b="0" i="0"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 rot="-960000">
            <a:off x="3248168" y="3371968"/>
            <a:ext cx="62506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>
                <a:solidFill>
                  <a:srgbClr val="FF0000"/>
                </a:solidFill>
                <a:latin typeface="Bodoni MT Poster Compressed" panose="02070706080601050204" pitchFamily="18" charset="0"/>
                <a:ea typeface="华文琥珀" panose="02010800040101010101" pitchFamily="2" charset="-122"/>
              </a:rPr>
              <a:t>为什么呢？</a:t>
            </a:r>
            <a:endParaRPr lang="zh-CN" altLang="en-US" sz="8000" b="1">
              <a:solidFill>
                <a:srgbClr val="FF0000"/>
              </a:solidFill>
              <a:latin typeface="Bodoni MT Poster Compressed" panose="02070706080601050204" pitchFamily="18" charset="0"/>
              <a:ea typeface="华文琥珀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4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692322" y="2534997"/>
            <a:ext cx="101948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/>
              <a:t> </a:t>
            </a:r>
            <a:r>
              <a:rPr lang="zh-CN" altLang="en-US" sz="3200" u="sng"/>
              <a:t>                                       </a:t>
            </a:r>
            <a:r>
              <a:rPr lang="zh-CN" altLang="en-US" sz="3200"/>
              <a:t>的时候，我希望自己不要长大；</a:t>
            </a:r>
            <a:endParaRPr lang="zh-CN" altLang="en-US" sz="3200"/>
          </a:p>
        </p:txBody>
      </p:sp>
      <p:sp>
        <p:nvSpPr>
          <p:cNvPr id="7" name="矩形 6"/>
          <p:cNvSpPr/>
          <p:nvPr/>
        </p:nvSpPr>
        <p:spPr>
          <a:xfrm>
            <a:off x="1704069" y="3901261"/>
            <a:ext cx="91294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u="sng"/>
              <a:t>                              </a:t>
            </a:r>
            <a:r>
              <a:rPr lang="zh-CN" altLang="en-US" sz="3200"/>
              <a:t>的时候，我盼着自己快点儿长大。</a:t>
            </a:r>
            <a:endParaRPr lang="zh-CN" altLang="en-US" sz="3200"/>
          </a:p>
        </p:txBody>
      </p:sp>
      <p:sp>
        <p:nvSpPr>
          <p:cNvPr id="9" name="文本框 8"/>
          <p:cNvSpPr txBox="1"/>
          <p:nvPr/>
        </p:nvSpPr>
        <p:spPr>
          <a:xfrm>
            <a:off x="1596788" y="3918719"/>
            <a:ext cx="3234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KLSlideFont"/>
              </a:rPr>
              <a:t>想一个人出门旅游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817426" y="2501922"/>
            <a:ext cx="4217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看到妈妈脸上有了皱纹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4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019870" y="1417638"/>
            <a:ext cx="985368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/>
              <a:t>看来相比较而言，“我”更希望自己快点儿长大，长大了能做更多的事，说说你长大了想做些什么。</a:t>
            </a:r>
            <a:endParaRPr lang="zh-CN" altLang="en-US" sz="3600"/>
          </a:p>
          <a:p>
            <a:endParaRPr lang="zh-CN" altLang="en-US" sz="3600"/>
          </a:p>
          <a:p>
            <a:endParaRPr lang="en-US" altLang="zh-CN" sz="3600"/>
          </a:p>
          <a:p>
            <a:r>
              <a:rPr lang="zh-CN" altLang="en-US" sz="3600"/>
              <a:t>当我长大后，</a:t>
            </a:r>
            <a:r>
              <a:rPr lang="en-US" altLang="zh-CN" sz="3600"/>
              <a:t>___________________________</a:t>
            </a:r>
            <a:r>
              <a:rPr lang="zh-CN" altLang="en-US" sz="3600"/>
              <a:t>。</a:t>
            </a:r>
            <a:endParaRPr lang="zh-CN" altLang="en-US" sz="3600"/>
          </a:p>
        </p:txBody>
      </p:sp>
      <p:sp>
        <p:nvSpPr>
          <p:cNvPr id="6" name="文本框 5"/>
          <p:cNvSpPr txBox="1"/>
          <p:nvPr/>
        </p:nvSpPr>
        <p:spPr>
          <a:xfrm>
            <a:off x="805217" y="1247310"/>
            <a:ext cx="13238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chemeClr val="accent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总结：</a:t>
            </a:r>
            <a:endParaRPr lang="zh-CN" altLang="en-US" sz="4000" b="1">
              <a:solidFill>
                <a:schemeClr val="accent2">
                  <a:lumMod val="60000"/>
                  <a:lumOff val="4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4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09600" y="2389448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3200"/>
              <a:t>虽然我们现在还小，很多事情还不能做到，但我们心中都有美好的愿望，并且通过自己的事情自己做和帮助大人做事让自己慢慢“变大”。</a:t>
            </a:r>
            <a:endParaRPr lang="zh-CN" altLang="en-US" sz="32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rcRect b="3883"/>
          <a:stretch>
            <a:fillRect/>
          </a:stretch>
        </p:blipFill>
        <p:spPr>
          <a:xfrm>
            <a:off x="6480011" y="1058567"/>
            <a:ext cx="5327978" cy="5609230"/>
          </a:xfrm>
          <a:prstGeom prst="rect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036300" y="109601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19376" y="2203451"/>
            <a:ext cx="7262813" cy="389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标题 1"/>
          <p:cNvSpPr txBox="1">
            <a:spLocks noChangeArrowheads="1"/>
          </p:cNvSpPr>
          <p:nvPr/>
        </p:nvSpPr>
        <p:spPr bwMode="auto">
          <a:xfrm>
            <a:off x="2386013" y="755651"/>
            <a:ext cx="7364412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8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10</a:t>
            </a:r>
            <a:r>
              <a:rPr lang="zh-CN" altLang="en-US" sz="8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大还是小</a:t>
            </a:r>
            <a:endParaRPr lang="zh-CN" altLang="en-US" sz="88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5134" y="110865"/>
            <a:ext cx="10972800" cy="1143000"/>
          </a:xfrm>
        </p:spPr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453" y="110864"/>
            <a:ext cx="4991636" cy="6549244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3" b="4502"/>
          <a:stretch>
            <a:fillRect/>
          </a:stretch>
        </p:blipFill>
        <p:spPr>
          <a:xfrm>
            <a:off x="5587995" y="110865"/>
            <a:ext cx="5139146" cy="654924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692322" y="1760561"/>
            <a:ext cx="614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</a:rPr>
              <a:t>1</a:t>
            </a:r>
            <a:endParaRPr lang="zh-CN" altLang="en-US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92322" y="2172565"/>
            <a:ext cx="307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</a:rPr>
              <a:t>2</a:t>
            </a:r>
            <a:endParaRPr lang="zh-CN" altLang="en-US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92322" y="3016154"/>
            <a:ext cx="153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</a:rPr>
              <a:t>3</a:t>
            </a:r>
            <a:endParaRPr lang="zh-CN" altLang="en-US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92322" y="3437108"/>
            <a:ext cx="153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</a:rPr>
              <a:t>4</a:t>
            </a:r>
            <a:endParaRPr lang="zh-CN" altLang="en-US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459357" y="110864"/>
            <a:ext cx="109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b="1">
              <a:solidFill>
                <a:srgbClr val="FF0000"/>
              </a:solidFill>
              <a:latin typeface="+mj-ea"/>
              <a:ea typeface="+mj-ea"/>
            </a:endParaRPr>
          </a:p>
          <a:p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</a:rPr>
              <a:t>5</a:t>
            </a:r>
            <a:endParaRPr lang="zh-CN" altLang="en-US" b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91088" y="847213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</a:rPr>
              <a:t>6</a:t>
            </a:r>
            <a:endParaRPr lang="zh-CN" altLang="en-US" b="1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46"/>
          <a:stretch>
            <a:fillRect/>
          </a:stretch>
        </p:blipFill>
        <p:spPr>
          <a:xfrm>
            <a:off x="0" y="0"/>
            <a:ext cx="12060071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0543" y="1120799"/>
            <a:ext cx="10972800" cy="1868062"/>
          </a:xfrm>
        </p:spPr>
        <p:txBody>
          <a:bodyPr/>
          <a:lstStyle/>
          <a:p>
            <a:pPr algn="l"/>
            <a:br>
              <a:rPr lang="en-US" altLang="zh-CN"/>
            </a:br>
            <a:r>
              <a:rPr lang="en-US" altLang="zh-CN"/>
              <a:t>         </a:t>
            </a:r>
            <a:r>
              <a:rPr lang="zh-CN" altLang="en-US"/>
              <a:t>①有时候，我觉得自己很大。</a:t>
            </a:r>
            <a:br>
              <a:rPr lang="en-US" altLang="zh-CN"/>
            </a:br>
            <a:br>
              <a:rPr lang="zh-CN" altLang="en-US"/>
            </a:b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50543" y="2988861"/>
            <a:ext cx="1221474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solidFill>
                  <a:srgbClr val="FF0000"/>
                </a:solidFill>
              </a:rPr>
              <a:t>②我自己</a:t>
            </a:r>
            <a:r>
              <a:rPr lang="zh-CN" altLang="en-US" sz="4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穿衣服</a:t>
            </a:r>
            <a:r>
              <a:rPr lang="zh-CN" altLang="en-US" sz="4400">
                <a:solidFill>
                  <a:srgbClr val="FF0000"/>
                </a:solidFill>
              </a:rPr>
              <a:t>的时候，我自己</a:t>
            </a:r>
            <a:r>
              <a:rPr lang="zh-CN" altLang="en-US" sz="4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系鞋带</a:t>
            </a:r>
            <a:r>
              <a:rPr lang="zh-CN" altLang="en-US" sz="4400">
                <a:solidFill>
                  <a:srgbClr val="FF0000"/>
                </a:solidFill>
              </a:rPr>
              <a:t>的时候，我觉得自己很大。</a:t>
            </a:r>
            <a:br>
              <a:rPr lang="zh-CN" altLang="en-US" sz="4400"/>
            </a:br>
            <a:endParaRPr lang="zh-CN" altLang="en-US" sz="4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4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09600" y="1094472"/>
            <a:ext cx="114140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同学们，你们还有什么时候觉得自己特别了不起、觉得自己长大了呢？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87772" y="2842484"/>
            <a:ext cx="942150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/>
              <a:t> 有时候，我觉得自己很大。</a:t>
            </a:r>
            <a:endParaRPr lang="en-US" altLang="zh-CN" sz="3200"/>
          </a:p>
          <a:p>
            <a:endParaRPr lang="en-US" altLang="zh-CN" sz="3200"/>
          </a:p>
          <a:p>
            <a:endParaRPr lang="zh-CN" altLang="en-US" sz="3200"/>
          </a:p>
          <a:p>
            <a:r>
              <a:rPr lang="en-US" altLang="zh-CN" sz="3200"/>
              <a:t>_______</a:t>
            </a:r>
            <a:r>
              <a:rPr lang="zh-CN" altLang="en-US" sz="3200"/>
              <a:t>的时候，</a:t>
            </a:r>
            <a:r>
              <a:rPr lang="en-US" altLang="zh-CN" sz="3200"/>
              <a:t>_______</a:t>
            </a:r>
            <a:r>
              <a:rPr lang="zh-CN" altLang="en-US" sz="3200"/>
              <a:t>的时候，我觉得自己很大。</a:t>
            </a:r>
            <a:endParaRPr lang="zh-CN" altLang="en-US" sz="3200"/>
          </a:p>
        </p:txBody>
      </p:sp>
      <p:sp>
        <p:nvSpPr>
          <p:cNvPr id="7" name="文本框 6"/>
          <p:cNvSpPr txBox="1"/>
          <p:nvPr/>
        </p:nvSpPr>
        <p:spPr>
          <a:xfrm>
            <a:off x="1687772" y="4285397"/>
            <a:ext cx="1678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自己洗碗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44619" y="4285397"/>
            <a:ext cx="2083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自己洗衣服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4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09600" y="1380124"/>
            <a:ext cx="11263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chemeClr val="accent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思考：</a:t>
            </a:r>
            <a:r>
              <a:rPr lang="zh-CN" altLang="en-US" sz="3600">
                <a:solidFill>
                  <a:srgbClr val="000000"/>
                </a:solidFill>
                <a:latin typeface="KLSlideFont"/>
              </a:rPr>
              <a:t>我们不仅能把自己的事情做好，还能帮助大人做一些力所能及的事，再读一读这两段，读完后同桌之间互相说说“我”为什么觉得自己很大？</a:t>
            </a:r>
            <a:endParaRPr lang="zh-CN" altLang="en-US" sz="3600"/>
          </a:p>
        </p:txBody>
      </p:sp>
      <p:sp>
        <p:nvSpPr>
          <p:cNvPr id="6" name="文本框 5"/>
          <p:cNvSpPr txBox="1"/>
          <p:nvPr/>
        </p:nvSpPr>
        <p:spPr>
          <a:xfrm>
            <a:off x="709684" y="4391788"/>
            <a:ext cx="10360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因为“我”能做很多事情，可以自己照顾自己了</a:t>
            </a:r>
            <a:endParaRPr lang="zh-CN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4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50627" y="2066583"/>
            <a:ext cx="109591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/>
              <a:t>         ③有时候，我觉得自己很小。</a:t>
            </a:r>
            <a:endParaRPr lang="en-US" altLang="zh-CN" sz="3600"/>
          </a:p>
          <a:p>
            <a:r>
              <a:rPr lang="zh-CN" altLang="en-US" sz="3600"/>
              <a:t>　</a:t>
            </a:r>
            <a:endParaRPr lang="zh-CN" altLang="en-US" sz="3600"/>
          </a:p>
          <a:p>
            <a:r>
              <a:rPr lang="zh-CN" altLang="en-US" sz="3600"/>
              <a:t>         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9600" y="3484221"/>
            <a:ext cx="112093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④我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够不到按钮</a:t>
            </a:r>
            <a:r>
              <a:rPr lang="zh-CN" altLang="en-US" sz="3600">
                <a:solidFill>
                  <a:srgbClr val="FF0000"/>
                </a:solidFill>
              </a:rPr>
              <a:t>的时候，我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听到雷声喊妈妈</a:t>
            </a:r>
            <a:r>
              <a:rPr lang="zh-CN" altLang="en-US" sz="3600">
                <a:solidFill>
                  <a:srgbClr val="FF0000"/>
                </a:solidFill>
              </a:rPr>
              <a:t>的时候，我觉得自己很小。</a:t>
            </a:r>
            <a:endParaRPr lang="zh-CN" altLang="en-US" sz="3600">
              <a:solidFill>
                <a:srgbClr val="FF0000"/>
              </a:solidFill>
            </a:endParaRPr>
          </a:p>
          <a:p>
            <a:endParaRPr lang="zh-CN" altLang="en-US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4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09599" y="1941731"/>
            <a:ext cx="1168703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/>
              <a:t>    有时候，我觉得自己很小。</a:t>
            </a:r>
            <a:endParaRPr lang="en-US" altLang="zh-CN" sz="3600"/>
          </a:p>
          <a:p>
            <a:endParaRPr lang="zh-CN" altLang="en-US" sz="3600"/>
          </a:p>
          <a:p>
            <a:endParaRPr lang="zh-CN" altLang="en-US" sz="3600"/>
          </a:p>
          <a:p>
            <a:r>
              <a:rPr lang="zh-CN" altLang="en-US" sz="3600"/>
              <a:t>     </a:t>
            </a:r>
            <a:r>
              <a:rPr lang="en-US" altLang="zh-CN" sz="3600"/>
              <a:t>_______</a:t>
            </a:r>
            <a:r>
              <a:rPr lang="zh-CN" altLang="en-US" sz="3600"/>
              <a:t>的时候，</a:t>
            </a:r>
            <a:r>
              <a:rPr lang="zh-CN" altLang="en-US" sz="3600" u="sng"/>
              <a:t>       </a:t>
            </a:r>
            <a:r>
              <a:rPr lang="en-US" altLang="zh-CN" sz="3600"/>
              <a:t>_______</a:t>
            </a:r>
            <a:r>
              <a:rPr lang="zh-CN" altLang="en-US" sz="3600"/>
              <a:t>的时候，我觉得自己很小。</a:t>
            </a:r>
            <a:endParaRPr lang="zh-CN" altLang="en-US" sz="3600"/>
          </a:p>
        </p:txBody>
      </p:sp>
      <p:sp>
        <p:nvSpPr>
          <p:cNvPr id="6" name="文本框 5"/>
          <p:cNvSpPr txBox="1"/>
          <p:nvPr/>
        </p:nvSpPr>
        <p:spPr>
          <a:xfrm>
            <a:off x="941695" y="3683743"/>
            <a:ext cx="1988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拧不开盖子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90039" y="3745298"/>
            <a:ext cx="2688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拿不到高处的东西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4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28048" y="1201003"/>
            <a:ext cx="1596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讨论：</a:t>
            </a:r>
            <a:endParaRPr lang="zh-CN" altLang="en-US" sz="3600" b="1">
              <a:solidFill>
                <a:schemeClr val="accent2">
                  <a:lumMod val="60000"/>
                  <a:lumOff val="4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33182" y="1880295"/>
            <a:ext cx="111684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  <a:latin typeface="KLSlideFont"/>
              </a:rPr>
              <a:t>“我”觉得自己很小的原因是什么？</a:t>
            </a:r>
            <a:endParaRPr lang="zh-CN" altLang="en-US" sz="3600"/>
          </a:p>
        </p:txBody>
      </p:sp>
      <p:sp>
        <p:nvSpPr>
          <p:cNvPr id="7" name="矩形 6"/>
          <p:cNvSpPr/>
          <p:nvPr/>
        </p:nvSpPr>
        <p:spPr>
          <a:xfrm>
            <a:off x="1116423" y="3429000"/>
            <a:ext cx="103412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因为身高不够高，胆子比较小，有些事情做不到）</a:t>
            </a:r>
            <a:endParaRPr lang="zh-CN" altLang="en-US" sz="36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《大还是小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952</Words>
  <Application>WPS 演示</Application>
  <PresentationFormat/>
  <Paragraphs>86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楷体</vt:lpstr>
      <vt:lpstr>黑体</vt:lpstr>
      <vt:lpstr>KLSlideFont</vt:lpstr>
      <vt:lpstr>Segoe Print</vt:lpstr>
      <vt:lpstr>Tahoma</vt:lpstr>
      <vt:lpstr>Bodoni MT Poster Compressed</vt:lpstr>
      <vt:lpstr>华文琥珀</vt:lpstr>
      <vt:lpstr>微软雅黑</vt:lpstr>
      <vt:lpstr>Arial Unicode MS</vt:lpstr>
      <vt:lpstr>《大还是小》</vt:lpstr>
      <vt:lpstr>一年级-上册-第七单元10</vt:lpstr>
      <vt:lpstr>PowerPoint 演示文稿</vt:lpstr>
      <vt:lpstr>PowerPoint 演示文稿</vt:lpstr>
      <vt:lpstr>          ①有时候，我觉得自己很大。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2021-04-21T14:52:00Z</cp:lastPrinted>
  <dcterms:created xsi:type="dcterms:W3CDTF">2021-04-21T14:52:00Z</dcterms:created>
  <dcterms:modified xsi:type="dcterms:W3CDTF">2021-07-30T03:23:58Z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