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4" r:id="rId3"/>
    <p:sldId id="275" r:id="rId4"/>
    <p:sldId id="258" r:id="rId5"/>
    <p:sldId id="261" r:id="rId6"/>
    <p:sldId id="259" r:id="rId7"/>
    <p:sldId id="267" r:id="rId8"/>
    <p:sldId id="263" r:id="rId9"/>
    <p:sldId id="272" r:id="rId10"/>
    <p:sldId id="268" r:id="rId11"/>
    <p:sldId id="269" r:id="rId12"/>
    <p:sldId id="270" r:id="rId13"/>
    <p:sldId id="260" r:id="rId14"/>
    <p:sldId id="271" r:id="rId15"/>
    <p:sldId id="273" r:id="rId16"/>
    <p:sldId id="276" r:id="rId17"/>
    <p:sldId id="266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>
      <p:cViewPr varScale="1">
        <p:scale>
          <a:sx n="116" d="100"/>
          <a:sy n="116" d="100"/>
        </p:scale>
        <p:origin x="150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-243408"/>
            <a:ext cx="9146540" cy="685990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猜谜语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altLang="zh-CN" dirty="0" smtClean="0"/>
          </a:p>
          <a:p>
            <a:pPr marL="0" indent="0" algn="ctr">
              <a:buNone/>
            </a:pPr>
            <a:r>
              <a:rPr lang="zh-CN" altLang="en-US" dirty="0" smtClean="0"/>
              <a:t>一</a:t>
            </a:r>
            <a:r>
              <a:rPr lang="zh-CN" altLang="en-US" dirty="0"/>
              <a:t>物像人又像狗，</a:t>
            </a:r>
            <a:endParaRPr lang="en-US" altLang="zh-CN" dirty="0"/>
          </a:p>
          <a:p>
            <a:pPr marL="0" indent="0" algn="ctr">
              <a:buNone/>
            </a:pPr>
            <a:r>
              <a:rPr lang="zh-CN" altLang="en-US" dirty="0"/>
              <a:t>爬杆上树是能手，</a:t>
            </a:r>
            <a:endParaRPr lang="en-US" altLang="zh-CN" dirty="0"/>
          </a:p>
          <a:p>
            <a:pPr marL="0" indent="0" algn="ctr">
              <a:buNone/>
            </a:pPr>
            <a:r>
              <a:rPr lang="zh-CN" altLang="en-US" dirty="0"/>
              <a:t>擅长模仿人动作，</a:t>
            </a:r>
            <a:endParaRPr lang="en-US" altLang="zh-CN" dirty="0"/>
          </a:p>
          <a:p>
            <a:pPr marL="0" indent="0" algn="ctr">
              <a:buNone/>
            </a:pPr>
            <a:r>
              <a:rPr lang="zh-CN" altLang="en-US" dirty="0"/>
              <a:t>家里没有山中有。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 smtClean="0"/>
              <a:t>                                                         谜语</a:t>
            </a:r>
            <a:r>
              <a:rPr lang="zh-CN" altLang="en-US" dirty="0"/>
              <a:t>：猴子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istrator\Desktop\8单元录像课\阅读\猴子捞月\图片6.jpg"/>
          <p:cNvPicPr>
            <a:picLocks noChangeAspect="1" noChangeArrowheads="1"/>
          </p:cNvPicPr>
          <p:nvPr/>
        </p:nvPicPr>
        <p:blipFill>
          <a:blip r:embed="rId1"/>
          <a:srcRect t="13250" r="-2459"/>
          <a:stretch>
            <a:fillRect/>
          </a:stretch>
        </p:blipFill>
        <p:spPr bwMode="auto">
          <a:xfrm>
            <a:off x="-36195" y="908685"/>
            <a:ext cx="9180195" cy="5949315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>
                <a:solidFill>
                  <a:srgbClr val="FF0000"/>
                </a:solidFill>
              </a:rPr>
              <a:t>老猴子听见了，跑过来一看，也跟着叫起来：“</a:t>
            </a:r>
            <a:r>
              <a:rPr lang="zh-CN" altLang="en-US" dirty="0">
                <a:solidFill>
                  <a:srgbClr val="FF0000"/>
                </a:solidFill>
              </a:rPr>
              <a:t>糟啦，糟啦！月亮掉在井里啦！”</a:t>
            </a:r>
            <a:endParaRPr lang="zh-CN" altLang="zh-CN" dirty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istrator\Desktop\8单元录像课\阅读\猴子捞月\图片9.jpg"/>
          <p:cNvPicPr>
            <a:picLocks noChangeAspect="1" noChangeArrowheads="1"/>
          </p:cNvPicPr>
          <p:nvPr/>
        </p:nvPicPr>
        <p:blipFill>
          <a:blip r:embed="rId1"/>
          <a:srcRect t="13250" r="-3133"/>
          <a:stretch>
            <a:fillRect/>
          </a:stretch>
        </p:blipFill>
        <p:spPr bwMode="auto">
          <a:xfrm>
            <a:off x="0" y="908685"/>
            <a:ext cx="9468485" cy="5949315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FF00"/>
                </a:solidFill>
              </a:rPr>
              <a:t>附近的猴子听见了，都跑过来看，大家跟着叫起来：“</a:t>
            </a:r>
            <a:r>
              <a:rPr lang="zh-CN" altLang="en-US" dirty="0">
                <a:solidFill>
                  <a:srgbClr val="FFFF00"/>
                </a:solidFill>
              </a:rPr>
              <a:t>糟啦，糟啦！月亮掉在井里啦！”</a:t>
            </a:r>
            <a:endParaRPr lang="zh-CN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2540" y="0"/>
            <a:ext cx="9146540" cy="685990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第三关：说一说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48478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</a:t>
            </a:r>
            <a:endParaRPr lang="en-US" altLang="zh-CN" dirty="0" smtClean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  <a:p>
            <a:pPr>
              <a:buNone/>
            </a:pP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</a:t>
            </a:r>
            <a:r>
              <a:rPr lang="en-US" altLang="zh-CN" dirty="0" smtClean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          </a:t>
            </a:r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猴子们想到了什么办法？</a:t>
            </a:r>
            <a:endParaRPr lang="zh-CN" altLang="en-US" dirty="0" smtClean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Administrator\Desktop\8单元录像课\阅读\猴子捞月\图片11.jpg"/>
          <p:cNvPicPr>
            <a:picLocks noChangeAspect="1" noChangeArrowheads="1"/>
          </p:cNvPicPr>
          <p:nvPr/>
        </p:nvPicPr>
        <p:blipFill>
          <a:blip r:embed="rId1"/>
          <a:srcRect t="12204" r="-3133"/>
          <a:stretch>
            <a:fillRect/>
          </a:stretch>
        </p:blipFill>
        <p:spPr bwMode="auto">
          <a:xfrm>
            <a:off x="0" y="836930"/>
            <a:ext cx="9468485" cy="6021070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" name="内容占位符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 </a:t>
            </a:r>
            <a:r>
              <a:rPr lang="zh-CN" altLang="en-US" b="1" dirty="0" smtClean="0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猴子</a:t>
            </a:r>
            <a:r>
              <a:rPr lang="zh-CN" altLang="en-US" b="1" dirty="0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们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爬上</a:t>
            </a:r>
            <a:r>
              <a:rPr lang="zh-CN" altLang="en-US" b="1" dirty="0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了井旁边的大树。老猴子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倒挂</a:t>
            </a:r>
            <a:r>
              <a:rPr lang="zh-CN" altLang="en-US" b="1" dirty="0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在树上，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拉住</a:t>
            </a:r>
            <a:r>
              <a:rPr lang="zh-CN" altLang="en-US" b="1" dirty="0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大猴子的脚。大猴子也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倒挂</a:t>
            </a:r>
            <a:r>
              <a:rPr lang="zh-CN" altLang="en-US" b="1" dirty="0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着，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拉住</a:t>
            </a:r>
            <a:r>
              <a:rPr lang="zh-CN" altLang="en-US" b="1" dirty="0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另一只猴子的脚。猴子们就这样一只接一只，一直挂到井里头，小猴子挂在最下 边。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istrator\Desktop\8单元录像课\阅读\猴子捞月课件素材\13853091946931591_320x320.jpg"/>
          <p:cNvPicPr>
            <a:picLocks noChangeAspect="1" noChangeArrowheads="1"/>
          </p:cNvPicPr>
          <p:nvPr/>
        </p:nvPicPr>
        <p:blipFill>
          <a:blip r:embed="rId1"/>
          <a:srcRect r="-2764" b="11148"/>
          <a:stretch>
            <a:fillRect/>
          </a:stretch>
        </p:blipFill>
        <p:spPr bwMode="auto">
          <a:xfrm>
            <a:off x="0" y="0"/>
            <a:ext cx="9396730" cy="6093460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075240" cy="724942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猴子捞到月亮了吗？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34672" y="-243408"/>
            <a:ext cx="9146540" cy="685990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第四关：看一看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664858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 algn="ctr">
              <a:buNone/>
            </a:pPr>
            <a:r>
              <a:rPr lang="zh-CN" altLang="en-US" dirty="0" smtClean="0"/>
              <a:t>你看过有关猴子的故事吗？</a:t>
            </a:r>
            <a:endParaRPr lang="en-US" altLang="zh-CN" dirty="0" smtClean="0"/>
          </a:p>
          <a:p>
            <a:pPr marL="0" indent="0" algn="ctr">
              <a:buNone/>
            </a:pPr>
            <a:r>
              <a:rPr lang="en-US" altLang="zh-CN" dirty="0"/>
              <a:t> </a:t>
            </a:r>
            <a:r>
              <a:rPr lang="zh-CN" altLang="en-US" dirty="0" smtClean="0"/>
              <a:t>给大家介绍一下吧！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内容占位符 3"/>
          <p:cNvGrpSpPr>
            <a:grpSpLocks noGrp="1"/>
          </p:cNvGrpSpPr>
          <p:nvPr/>
        </p:nvGrpSpPr>
        <p:grpSpPr>
          <a:xfrm>
            <a:off x="457200" y="0"/>
            <a:ext cx="8229600" cy="7101408"/>
            <a:chOff x="2430" y="180"/>
            <a:chExt cx="9540" cy="10440"/>
          </a:xfrm>
        </p:grpSpPr>
        <p:pic>
          <p:nvPicPr>
            <p:cNvPr id="5" name="图片 2" descr="T1HbNXXhiYjtD1upjX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430" y="180"/>
              <a:ext cx="9540" cy="1044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" name="文本框 3"/>
            <p:cNvSpPr txBox="1"/>
            <p:nvPr/>
          </p:nvSpPr>
          <p:spPr>
            <a:xfrm>
              <a:off x="6568" y="893"/>
              <a:ext cx="1927" cy="8750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square" anchor="t">
              <a:spAutoFit/>
            </a:bodyPr>
            <a:lstStyle/>
            <a:p>
              <a:pPr lvl="0" indent="0"/>
              <a:r>
                <a:rPr lang="zh-CN" altLang="en-US" sz="9600" dirty="0" smtClean="0">
                  <a:solidFill>
                    <a:srgbClr val="FFC000"/>
                  </a:solidFill>
                  <a:latin typeface="Arial" panose="020B0604020202020204" pitchFamily="34" charset="0"/>
                  <a:ea typeface="楷体_GB2312" pitchFamily="49" charset="-122"/>
                </a:rPr>
                <a:t>故事大王</a:t>
              </a:r>
              <a:endParaRPr lang="zh-CN" altLang="en-US" sz="9600" dirty="0">
                <a:solidFill>
                  <a:srgbClr val="FFC0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7" name="文本框 4"/>
            <p:cNvSpPr txBox="1"/>
            <p:nvPr/>
          </p:nvSpPr>
          <p:spPr>
            <a:xfrm>
              <a:off x="9107" y="1810"/>
              <a:ext cx="928" cy="5323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square" anchor="t">
              <a:spAutoFit/>
            </a:bodyPr>
            <a:lstStyle/>
            <a:p>
              <a:pPr lvl="0" indent="0"/>
              <a:r>
                <a:rPr lang="zh-CN" altLang="en-US" sz="4000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赠：</a:t>
              </a:r>
              <a:r>
                <a:rPr lang="zh-CN" altLang="en-US" sz="4000" dirty="0" smtClean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一年六班</a:t>
              </a:r>
              <a:endParaRPr lang="zh-CN" altLang="en-US" sz="4000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8" name="文本框 5"/>
            <p:cNvSpPr txBox="1"/>
            <p:nvPr/>
          </p:nvSpPr>
          <p:spPr>
            <a:xfrm>
              <a:off x="4871" y="2785"/>
              <a:ext cx="854" cy="5690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square" anchor="t">
              <a:spAutoFit/>
            </a:bodyPr>
            <a:lstStyle/>
            <a:p>
              <a:pPr lvl="0" indent="0"/>
              <a:r>
                <a:rPr lang="zh-CN" altLang="en-US" dirty="0" smtClean="0">
                  <a:latin typeface="Arial" panose="020B0604020202020204" pitchFamily="34" charset="0"/>
                  <a:ea typeface="楷体_GB2312" pitchFamily="49" charset="-122"/>
                </a:rPr>
                <a:t>美猴王孙悟空</a:t>
              </a:r>
              <a:endParaRPr lang="zh-CN" altLang="en-US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endParaRPr>
            </a:p>
            <a:p>
              <a:pPr lvl="0" indent="0"/>
              <a:r>
                <a: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     二零二零</a:t>
              </a:r>
              <a:r>
                <a:rPr lang="zh-CN" altLang="en-US" dirty="0" smtClean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年</a:t>
              </a:r>
              <a:r>
                <a: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五月</a:t>
              </a:r>
              <a:endParaRPr lang="zh-CN" altLang="en-US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-243408"/>
            <a:ext cx="9146540" cy="685990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altLang="zh-CN" dirty="0" smtClean="0"/>
          </a:p>
          <a:p>
            <a:pPr marL="0" indent="0" algn="ctr">
              <a:buNone/>
            </a:pPr>
            <a:r>
              <a:rPr lang="zh-CN" altLang="en-US" dirty="0" smtClean="0"/>
              <a:t>小时</a:t>
            </a:r>
            <a:r>
              <a:rPr lang="zh-CN" altLang="en-US" dirty="0"/>
              <a:t>两只角，</a:t>
            </a:r>
            <a:endParaRPr lang="en-US" altLang="zh-CN" dirty="0"/>
          </a:p>
          <a:p>
            <a:pPr marL="0" indent="0" algn="ctr">
              <a:buNone/>
            </a:pPr>
            <a:r>
              <a:rPr lang="zh-CN" altLang="en-US" dirty="0"/>
              <a:t>长大没有角，</a:t>
            </a:r>
            <a:endParaRPr lang="en-US" altLang="zh-CN" dirty="0"/>
          </a:p>
          <a:p>
            <a:pPr marL="0" indent="0" algn="ctr">
              <a:buNone/>
            </a:pPr>
            <a:r>
              <a:rPr lang="zh-CN" altLang="en-US" dirty="0"/>
              <a:t>到了二十多，</a:t>
            </a:r>
            <a:endParaRPr lang="en-US" altLang="zh-CN" dirty="0"/>
          </a:p>
          <a:p>
            <a:pPr marL="0" indent="0" algn="ctr">
              <a:buNone/>
            </a:pPr>
            <a:r>
              <a:rPr lang="zh-CN" altLang="en-US" dirty="0"/>
              <a:t>又生两只角。</a:t>
            </a:r>
            <a:endParaRPr lang="en-US" altLang="zh-CN" dirty="0"/>
          </a:p>
          <a:p>
            <a:pPr marL="0" indent="0" algn="ctr">
              <a:buNone/>
            </a:pPr>
            <a:endParaRPr lang="en-US" altLang="zh-CN" dirty="0"/>
          </a:p>
          <a:p>
            <a:pPr marL="0" indent="0" algn="ctr">
              <a:buNone/>
            </a:pPr>
            <a:r>
              <a:rPr lang="zh-CN" altLang="en-US" dirty="0"/>
              <a:t>                                            谜语：月亮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d5547c74-d9ad-4625-bd93-41c2817f1dff_01"/>
          <p:cNvPicPr>
            <a:picLocks noChangeAspect="1"/>
          </p:cNvPicPr>
          <p:nvPr/>
        </p:nvPicPr>
        <p:blipFill>
          <a:blip r:embed="rId1" cstate="print"/>
          <a:srcRect r="-3480" b="5914"/>
          <a:stretch>
            <a:fillRect/>
          </a:stretch>
        </p:blipFill>
        <p:spPr>
          <a:xfrm>
            <a:off x="-180340" y="0"/>
            <a:ext cx="9648825" cy="659701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</a:rPr>
              <a:t>一年级上册语文园地七</a:t>
            </a:r>
            <a:endParaRPr lang="zh-CN" altLang="en-US" sz="2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altLang="zh-CN" sz="5400" b="1" noProof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sz="5400" b="1" noProof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5400" b="1" noProof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猴子捞月亮</a:t>
            </a:r>
            <a:endParaRPr lang="en-US" altLang="zh-CN" sz="5400" b="1" noProof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endParaRPr lang="en-US" altLang="zh-CN" sz="5400" b="1" noProof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             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6" name="Picture 2" descr="http://p4.so.qhmsg.com/bdr/_240_/t01e26576182deef7d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404664"/>
            <a:ext cx="1495425" cy="209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2" descr="C:\Users\Administrator\Desktop\8单元录像课\阅读\猴子捞月\5MI19ES6134L0003.JPG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 r="-1972" b="5898"/>
          <a:stretch>
            <a:fillRect/>
          </a:stretch>
        </p:blipFill>
        <p:spPr bwMode="auto">
          <a:xfrm>
            <a:off x="0" y="0"/>
            <a:ext cx="9324340" cy="6453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-243408"/>
            <a:ext cx="9146540" cy="685990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第一关</a:t>
            </a:r>
            <a:r>
              <a:rPr lang="en-US" altLang="zh-CN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zh-CN" altLang="en-US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听故事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sz="4000" b="1" dirty="0" smtClean="0">
                <a:solidFill>
                  <a:srgbClr val="0C07C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要求：</a:t>
            </a:r>
            <a:endParaRPr lang="zh-CN" altLang="en-US" sz="4000" b="1" dirty="0" smtClean="0">
              <a:solidFill>
                <a:srgbClr val="0C07C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b="1" dirty="0" smtClean="0">
                <a:solidFill>
                  <a:srgbClr val="0C07C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1.</a:t>
            </a:r>
            <a:r>
              <a:rPr lang="zh-CN" altLang="en-US" b="1" dirty="0" smtClean="0">
                <a:solidFill>
                  <a:srgbClr val="0C07C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用手指。</a:t>
            </a:r>
            <a:endParaRPr lang="zh-CN" altLang="en-US" b="1" dirty="0" smtClean="0">
              <a:solidFill>
                <a:srgbClr val="0C07C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b="1" dirty="0" smtClean="0">
                <a:solidFill>
                  <a:srgbClr val="0C07C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2.</a:t>
            </a:r>
            <a:r>
              <a:rPr lang="zh-CN" altLang="en-US" b="1" dirty="0" smtClean="0">
                <a:solidFill>
                  <a:srgbClr val="0C07C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用眼看。</a:t>
            </a:r>
            <a:endParaRPr lang="zh-CN" altLang="en-US" b="1" dirty="0" smtClean="0">
              <a:solidFill>
                <a:srgbClr val="0C07C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None/>
            </a:pPr>
            <a:r>
              <a:rPr lang="en-US" altLang="zh-CN" b="1" dirty="0" smtClean="0">
                <a:solidFill>
                  <a:srgbClr val="0C07C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3.</a:t>
            </a:r>
            <a:r>
              <a:rPr lang="zh-CN" altLang="en-US" b="1" dirty="0" smtClean="0">
                <a:solidFill>
                  <a:srgbClr val="0C07C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用心听。</a:t>
            </a:r>
            <a:endParaRPr lang="zh-CN" altLang="en-US" b="1" dirty="0" smtClean="0">
              <a:solidFill>
                <a:srgbClr val="0C07C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4" descr="捞月亮_2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 t="16710" r="200"/>
          <a:stretch>
            <a:fillRect/>
          </a:stretch>
        </p:blipFill>
        <p:spPr bwMode="auto">
          <a:xfrm>
            <a:off x="0" y="404495"/>
            <a:ext cx="349186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捞月亮_6"/>
          <p:cNvPicPr>
            <a:picLocks noChangeAspect="1" noChangeArrowheads="1"/>
          </p:cNvPicPr>
          <p:nvPr/>
        </p:nvPicPr>
        <p:blipFill>
          <a:blip r:embed="rId2" cstate="print"/>
          <a:srcRect t="14166" r="-2233"/>
          <a:stretch>
            <a:fillRect/>
          </a:stretch>
        </p:blipFill>
        <p:spPr bwMode="auto">
          <a:xfrm>
            <a:off x="3447415" y="332740"/>
            <a:ext cx="328485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捞月亮_4"/>
          <p:cNvPicPr>
            <a:picLocks noChangeAspect="1" noChangeArrowheads="1"/>
          </p:cNvPicPr>
          <p:nvPr/>
        </p:nvPicPr>
        <p:blipFill>
          <a:blip r:embed="rId3" cstate="print"/>
          <a:srcRect t="15906" r="-2908"/>
          <a:stretch>
            <a:fillRect/>
          </a:stretch>
        </p:blipFill>
        <p:spPr bwMode="auto">
          <a:xfrm>
            <a:off x="395605" y="3716655"/>
            <a:ext cx="316801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捞月亮_3"/>
          <p:cNvPicPr>
            <a:picLocks noChangeAspect="1" noChangeArrowheads="1"/>
          </p:cNvPicPr>
          <p:nvPr/>
        </p:nvPicPr>
        <p:blipFill>
          <a:blip r:embed="rId4" cstate="print"/>
          <a:srcRect t="15906" r="-3087"/>
          <a:stretch>
            <a:fillRect/>
          </a:stretch>
        </p:blipFill>
        <p:spPr bwMode="auto">
          <a:xfrm>
            <a:off x="3636010" y="3716655"/>
            <a:ext cx="309626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捞月亮_10"/>
          <p:cNvPicPr>
            <a:picLocks noChangeAspect="1" noChangeArrowheads="1"/>
          </p:cNvPicPr>
          <p:nvPr/>
        </p:nvPicPr>
        <p:blipFill>
          <a:blip r:embed="rId5" cstate="print"/>
          <a:srcRect t="17569" r="-1412"/>
          <a:stretch>
            <a:fillRect/>
          </a:stretch>
        </p:blipFill>
        <p:spPr bwMode="auto">
          <a:xfrm>
            <a:off x="6580505" y="908685"/>
            <a:ext cx="2599690" cy="426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1055688" y="2632075"/>
            <a:ext cx="1487487" cy="644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4644008" y="2492896"/>
            <a:ext cx="1487487" cy="644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 flipV="1">
            <a:off x="1259632" y="6021288"/>
            <a:ext cx="129192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"/>
          <p:cNvSpPr txBox="1">
            <a:spLocks noChangeArrowheads="1"/>
          </p:cNvSpPr>
          <p:nvPr/>
        </p:nvSpPr>
        <p:spPr bwMode="auto">
          <a:xfrm flipV="1">
            <a:off x="4211960" y="6211669"/>
            <a:ext cx="129192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"/>
          <p:cNvSpPr txBox="1">
            <a:spLocks noChangeArrowheads="1"/>
          </p:cNvSpPr>
          <p:nvPr/>
        </p:nvSpPr>
        <p:spPr bwMode="auto">
          <a:xfrm flipV="1">
            <a:off x="7380312" y="5445224"/>
            <a:ext cx="129192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6540" cy="685990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8229600" cy="1143000"/>
          </a:xfrm>
        </p:spPr>
        <p:txBody>
          <a:bodyPr>
            <a:normAutofit fontScale="90000"/>
          </a:bodyPr>
          <a:lstStyle/>
          <a:p>
            <a:pPr lvl="0" algn="l"/>
            <a:r>
              <a:rPr lang="zh-CN" altLang="en-US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第二关</a:t>
            </a:r>
            <a:r>
              <a:rPr lang="en-US" altLang="zh-CN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zh-CN" altLang="en-US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读</a:t>
            </a:r>
            <a:r>
              <a:rPr lang="zh-CN" altLang="en-US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一读</a:t>
            </a:r>
            <a:br>
              <a:rPr lang="zh-CN" altLang="en-US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71600" y="1628800"/>
            <a:ext cx="7715200" cy="4497363"/>
          </a:xfrm>
        </p:spPr>
        <p:txBody>
          <a:bodyPr/>
          <a:lstStyle/>
          <a:p>
            <a:pPr lvl="0"/>
            <a:r>
              <a:rPr lang="zh-CN" altLang="en-US" dirty="0" smtClean="0"/>
              <a:t>一群可爱的猴子在森林里悠闲地荡着秋千，一会儿从这棵树荡到那棵树，一会儿又从那棵树荡到更远的地方。这时他们来到了哪里？</a:t>
            </a:r>
            <a:endParaRPr lang="zh-CN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istrator\Desktop\8单元录像课\阅读\猴子捞月\图片4.jpg"/>
          <p:cNvPicPr>
            <a:picLocks noChangeAspect="1" noChangeArrowheads="1"/>
          </p:cNvPicPr>
          <p:nvPr/>
        </p:nvPicPr>
        <p:blipFill>
          <a:blip r:embed="rId1"/>
          <a:srcRect t="15352" r="-2753"/>
          <a:stretch>
            <a:fillRect/>
          </a:stretch>
        </p:blipFill>
        <p:spPr bwMode="auto">
          <a:xfrm>
            <a:off x="-36830" y="1052830"/>
            <a:ext cx="9433560" cy="5805170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>
                <a:solidFill>
                  <a:srgbClr val="FF0000"/>
                </a:solidFill>
              </a:rPr>
              <a:t>有</a:t>
            </a:r>
            <a:r>
              <a:rPr lang="zh-CN" altLang="en-US" dirty="0">
                <a:solidFill>
                  <a:srgbClr val="FF0000"/>
                </a:solidFill>
              </a:rPr>
              <a:t>只小猴子在井边玩，它往井里一看，里面有个月亮，小猴子叫起来：“糟啦，糟啦！月亮掉在井里啦！”</a:t>
            </a:r>
            <a:endParaRPr lang="zh-CN" altLang="zh-CN" dirty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istrator\Desktop\8单元录像课\阅读\猴子捞月\图片5.jpg"/>
          <p:cNvPicPr>
            <a:picLocks noChangeAspect="1" noChangeArrowheads="1"/>
          </p:cNvPicPr>
          <p:nvPr/>
        </p:nvPicPr>
        <p:blipFill>
          <a:blip r:embed="rId1"/>
          <a:srcRect t="13250" r="-1563"/>
          <a:stretch>
            <a:fillRect/>
          </a:stretch>
        </p:blipFill>
        <p:spPr bwMode="auto">
          <a:xfrm>
            <a:off x="0" y="908685"/>
            <a:ext cx="9324340" cy="5949315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>
                <a:solidFill>
                  <a:srgbClr val="FF0000"/>
                </a:solidFill>
              </a:rPr>
              <a:t>大猴子听见了，跑过来一看，也跟着叫起来：“</a:t>
            </a:r>
            <a:r>
              <a:rPr lang="zh-CN" altLang="en-US" dirty="0">
                <a:solidFill>
                  <a:srgbClr val="FF0000"/>
                </a:solidFill>
              </a:rPr>
              <a:t>糟啦，糟啦！月亮掉在井里啦！”</a:t>
            </a:r>
            <a:endParaRPr lang="zh-CN" altLang="zh-CN" dirty="0">
              <a:solidFill>
                <a:srgbClr val="FF0000"/>
              </a:solidFill>
            </a:endParaRPr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688</Words>
  <Application>WPS 演示</Application>
  <PresentationFormat>全屏显示(4:3)</PresentationFormat>
  <Paragraphs>77</Paragraphs>
  <Slides>16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楷体_GB2312</vt:lpstr>
      <vt:lpstr>新宋体</vt:lpstr>
      <vt:lpstr>楷体</vt:lpstr>
      <vt:lpstr>华文楷体</vt:lpstr>
      <vt:lpstr>黑体</vt:lpstr>
      <vt:lpstr>Calibri</vt:lpstr>
      <vt:lpstr>微软雅黑</vt:lpstr>
      <vt:lpstr>Arial Unicode MS</vt:lpstr>
      <vt:lpstr>Office 主题</vt:lpstr>
      <vt:lpstr>猜谜语</vt:lpstr>
      <vt:lpstr>PowerPoint 演示文稿</vt:lpstr>
      <vt:lpstr>一年级上册语文园地七</vt:lpstr>
      <vt:lpstr>PowerPoint 演示文稿</vt:lpstr>
      <vt:lpstr>第一关:听故事</vt:lpstr>
      <vt:lpstr>PowerPoint 演示文稿</vt:lpstr>
      <vt:lpstr>第二关:读一读 </vt:lpstr>
      <vt:lpstr>PowerPoint 演示文稿</vt:lpstr>
      <vt:lpstr>PowerPoint 演示文稿</vt:lpstr>
      <vt:lpstr>PowerPoint 演示文稿</vt:lpstr>
      <vt:lpstr>PowerPoint 演示文稿</vt:lpstr>
      <vt:lpstr>第三关：说一说</vt:lpstr>
      <vt:lpstr>PowerPoint 演示文稿</vt:lpstr>
      <vt:lpstr>猴子捞到月亮了吗？</vt:lpstr>
      <vt:lpstr>第四关：看一看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人教版一年级上册语文园地七</dc:title>
  <dc:creator>Administrator</dc:creator>
  <cp:lastModifiedBy>qwe</cp:lastModifiedBy>
  <cp:revision>15</cp:revision>
  <dcterms:created xsi:type="dcterms:W3CDTF">2018-05-13T13:37:00Z</dcterms:created>
  <dcterms:modified xsi:type="dcterms:W3CDTF">2021-07-30T03:31:34Z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