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8"/>
  </p:handoutMasterIdLst>
  <p:sldIdLst>
    <p:sldId id="760" r:id="rId3"/>
    <p:sldId id="264" r:id="rId5"/>
    <p:sldId id="759" r:id="rId6"/>
    <p:sldId id="650" r:id="rId7"/>
    <p:sldId id="749" r:id="rId8"/>
    <p:sldId id="755" r:id="rId9"/>
    <p:sldId id="756" r:id="rId10"/>
    <p:sldId id="757" r:id="rId11"/>
    <p:sldId id="758" r:id="rId12"/>
    <p:sldId id="754" r:id="rId13"/>
    <p:sldId id="327" r:id="rId14"/>
    <p:sldId id="691" r:id="rId15"/>
    <p:sldId id="604" r:id="rId16"/>
    <p:sldId id="761" r:id="rId17"/>
  </p:sldIdLst>
  <p:sldSz cx="9144000" cy="6858000" type="screen4x3"/>
  <p:notesSz cx="6858000" cy="9144000"/>
  <p:custDataLst>
    <p:tags r:id="rId23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绿色圃中小学教育网" initials="绿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1446" y="54"/>
      </p:cViewPr>
      <p:guideLst>
        <p:guide orient="horz" pos="2048"/>
        <p:guide pos="282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-2028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8-29T15:63:58.992" idx="1">
    <p:pos x="4295" y="692"/>
    <p:text>
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9F8C014-01B9-4E23-8085-E5809D685694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ADAC38-1577-4C11-A630-8B3433A34A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>
              <a:spcBef>
                <a:spcPct val="30000"/>
              </a:spcBef>
            </a:pPr>
            <a:r>
              <a:rPr lang="zh-CN" altLang="en-US" sz="1200">
                <a:latin typeface="Arial" panose="020B0604020202020204" pitchFamily="34" charset="0"/>
              </a:rPr>
              <a:t>单击此处编辑母版文本样式</a:t>
            </a:r>
            <a:endParaRPr lang="zh-CN" altLang="en-US" sz="1200">
              <a:latin typeface="Arial" panose="020B0604020202020204" pitchFamily="34" charset="0"/>
            </a:endParaRPr>
          </a:p>
          <a:p>
            <a:pPr lvl="0">
              <a:spcBef>
                <a:spcPct val="30000"/>
              </a:spcBef>
            </a:pPr>
            <a:r>
              <a:rPr lang="zh-CN" altLang="en-US" sz="1200">
                <a:latin typeface="Arial" panose="020B0604020202020204" pitchFamily="34" charset="0"/>
              </a:rPr>
              <a:t>第二级</a:t>
            </a:r>
            <a:endParaRPr lang="zh-CN" altLang="en-US" sz="1200">
              <a:latin typeface="Arial" panose="020B0604020202020204" pitchFamily="34" charset="0"/>
            </a:endParaRPr>
          </a:p>
          <a:p>
            <a:pPr lvl="0">
              <a:spcBef>
                <a:spcPct val="30000"/>
              </a:spcBef>
            </a:pPr>
            <a:r>
              <a:rPr lang="zh-CN" altLang="en-US" sz="1200">
                <a:latin typeface="Arial" panose="020B0604020202020204" pitchFamily="34" charset="0"/>
              </a:rPr>
              <a:t>第三级</a:t>
            </a:r>
            <a:endParaRPr lang="zh-CN" altLang="en-US" sz="1200">
              <a:latin typeface="Arial" panose="020B0604020202020204" pitchFamily="34" charset="0"/>
            </a:endParaRPr>
          </a:p>
          <a:p>
            <a:pPr lvl="0">
              <a:spcBef>
                <a:spcPct val="30000"/>
              </a:spcBef>
            </a:pPr>
            <a:r>
              <a:rPr lang="zh-CN" altLang="en-US" sz="1200">
                <a:latin typeface="Arial" panose="020B0604020202020204" pitchFamily="34" charset="0"/>
              </a:rPr>
              <a:t>第四级</a:t>
            </a:r>
            <a:endParaRPr lang="zh-CN" altLang="en-US" sz="1200">
              <a:latin typeface="Arial" panose="020B0604020202020204" pitchFamily="34" charset="0"/>
            </a:endParaRPr>
          </a:p>
          <a:p>
            <a:pPr lvl="0">
              <a:spcBef>
                <a:spcPct val="30000"/>
              </a:spcBef>
            </a:pPr>
            <a:r>
              <a:rPr lang="zh-CN" altLang="en-US" sz="1200">
                <a:latin typeface="Arial" panose="020B0604020202020204" pitchFamily="34" charset="0"/>
              </a:rPr>
              <a:t>第五级</a:t>
            </a:r>
            <a:endParaRPr lang="zh-CN" altLang="en-US" sz="1200">
              <a:latin typeface="Arial" panose="020B0604020202020204" pitchFamily="34" charset="0"/>
            </a:endParaRP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C1641E8-D558-4E16-BDDE-BB37CF2F876B}" type="slidenum"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0"/>
            <a:ext cx="9144000" cy="6853759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799210" y="2766059"/>
            <a:ext cx="7545579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0"/>
            <a:ext cx="9144000" cy="685375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667020"/>
            <a:ext cx="51816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357563" y="1821180"/>
            <a:ext cx="2428875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  <a:endParaRPr lang="zh-CN" altLang="en-US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422651" y="3381376"/>
            <a:ext cx="229870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comments" Target="../comments/comment1.xml"/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14 </a:t>
            </a:r>
            <a:r>
              <a:rPr lang="zh-CN" altLang="en-US"/>
              <a:t>小蜗牛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2427288" cy="1066800"/>
          </a:xfrm>
        </p:spPr>
        <p:txBody>
          <a:bodyPr/>
          <a:lstStyle/>
          <a:p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想一想</a:t>
            </a:r>
            <a:endParaRPr lang="zh-CN" altLang="zh-CN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4579" name="Rectangle 3"/>
          <p:cNvSpPr>
            <a:spLocks noGrp="1"/>
          </p:cNvSpPr>
          <p:nvPr>
            <p:ph idx="4294967295"/>
          </p:nvPr>
        </p:nvSpPr>
        <p:spPr>
          <a:xfrm>
            <a:off x="503238" y="1600200"/>
            <a:ext cx="8640762" cy="4525963"/>
          </a:xfrm>
          <a:noFill/>
          <a:ln>
            <a:noFill/>
          </a:ln>
        </p:spPr>
        <p:txBody>
          <a:bodyPr/>
          <a:lstStyle/>
          <a:p>
            <a:pPr>
              <a:buNone/>
            </a:pP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                                小蜗牛    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（</a:t>
            </a:r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）春天到了，蜗牛妈妈对孩子说了什么？ 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（</a:t>
            </a:r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）第二次妈妈对小蜗牛说了什么？ 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（</a:t>
            </a:r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3</a:t>
            </a: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）小蜗牛采回草莓没有？为什么？ 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（</a:t>
            </a:r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4</a:t>
            </a: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）小蜗牛采回蘑菇没有？为什么？ 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（</a:t>
            </a:r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5</a:t>
            </a: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）一年有几个季节？</a:t>
            </a:r>
            <a:endParaRPr lang="zh-CN" altLang="en-US" sz="36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4580" name="直线连接符 21"/>
          <p:cNvSpPr/>
          <p:nvPr/>
        </p:nvSpPr>
        <p:spPr>
          <a:xfrm flipV="1">
            <a:off x="395288" y="1341438"/>
            <a:ext cx="2073275" cy="635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  <p:txBody>
          <a:bodyPr/>
          <a:lstStyle/>
          <a:p/>
        </p:txBody>
      </p:sp>
    </p:spTree>
  </p:cSld>
  <p:clrMapOvr>
    <a:masterClrMapping/>
  </p:clrMapOvr>
  <p:transition>
    <p:checke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6"/>
          <p:cNvSpPr/>
          <p:nvPr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buNone/>
            </a:pPr>
            <a:r>
              <a:rPr lang="zh-CN" altLang="en-US" sz="2000" b="1">
                <a:solidFill>
                  <a:srgbClr val="00B0F0"/>
                </a:solidFill>
                <a:latin typeface="Times New Roman" panose="02020603050405020304" pitchFamily="2" charset="-122"/>
                <a:ea typeface="楷体" panose="02010609060101010101" pitchFamily="49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2" charset="-122"/>
                <a:ea typeface="楷体" panose="02010609060101010101" pitchFamily="49" charset="-122"/>
                <a:sym typeface="华文楷体" panose="02010600040101010101" pitchFamily="2" charset="-122"/>
              </a:rPr>
              <a:t>PPT</a:t>
            </a:r>
            <a:endParaRPr lang="zh-CN" altLang="zh-CN" sz="2000">
              <a:solidFill>
                <a:srgbClr val="00B0F0"/>
              </a:solidFill>
              <a:latin typeface="Times New Roman" panose="02020603050405020304" pitchFamily="34" charset="0"/>
              <a:ea typeface="楷体" panose="02010609060101010101" pitchFamily="49" charset="-122"/>
              <a:sym typeface="Candara" panose="020E0502030303020204" pitchFamily="34" charset="0"/>
            </a:endParaRPr>
          </a:p>
        </p:txBody>
      </p:sp>
      <p:sp>
        <p:nvSpPr>
          <p:cNvPr id="25603" name="直线连接符 21"/>
          <p:cNvSpPr/>
          <p:nvPr/>
        </p:nvSpPr>
        <p:spPr>
          <a:xfrm flipV="1">
            <a:off x="466725" y="1844675"/>
            <a:ext cx="2073275" cy="635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  <p:txBody>
          <a:bodyPr/>
          <a:lstStyle/>
          <a:p/>
        </p:txBody>
      </p:sp>
      <p:pic>
        <p:nvPicPr>
          <p:cNvPr id="25604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1196975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 Box 6"/>
          <p:cNvSpPr txBox="1"/>
          <p:nvPr/>
        </p:nvSpPr>
        <p:spPr>
          <a:xfrm>
            <a:off x="720725" y="1851025"/>
            <a:ext cx="7923213" cy="9233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just">
              <a:buNone/>
            </a:pPr>
            <a:r>
              <a:rPr lang="zh-CN" altLang="en-US">
                <a:latin typeface="Times New Roman" panose="02020603050405020304" pitchFamily="34" charset="0"/>
                <a:ea typeface="楷体" panose="02010609060101010101" pitchFamily="49" charset="-122"/>
              </a:rPr>
              <a:t>             这篇课文说明了要珍惜时间，时间有限制的，生命也一样，我们要在有限的生命中做出无限的好事、工作，要对得起自己，对得起祖国母亲。</a:t>
            </a:r>
            <a:endParaRPr lang="zh-CN" altLang="zh-CN" sz="36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/>
          <p:nvPr/>
        </p:nvSpPr>
        <p:spPr>
          <a:xfrm>
            <a:off x="539750" y="3185796"/>
            <a:ext cx="812292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>
              <a:buNone/>
            </a:pPr>
            <a:r>
              <a:rPr lang="zh-CN" altLang="en-US" sz="3600" b="1">
                <a:solidFill>
                  <a:schemeClr val="hlink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同学们，学了本课后，你有什么收获？ </a:t>
            </a:r>
            <a:endParaRPr lang="zh-CN" altLang="en-US" sz="360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7651" name="直线连接符 21"/>
          <p:cNvSpPr/>
          <p:nvPr/>
        </p:nvSpPr>
        <p:spPr>
          <a:xfrm flipV="1">
            <a:off x="395288" y="1412875"/>
            <a:ext cx="2073275" cy="635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  <p:txBody>
          <a:bodyPr/>
          <a:lstStyle/>
          <a:p/>
        </p:txBody>
      </p:sp>
      <p:pic>
        <p:nvPicPr>
          <p:cNvPr id="27652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288" y="8366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6"/>
          <p:cNvSpPr/>
          <p:nvPr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buNone/>
            </a:pPr>
            <a:r>
              <a:rPr lang="zh-CN" altLang="en-US" sz="2000" b="1">
                <a:solidFill>
                  <a:srgbClr val="00B0F0"/>
                </a:solidFill>
                <a:latin typeface="Times New Roman" panose="02020603050405020304" pitchFamily="2" charset="-122"/>
                <a:ea typeface="楷体" panose="02010609060101010101" pitchFamily="49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2" charset="-122"/>
                <a:ea typeface="楷体" panose="02010609060101010101" pitchFamily="49" charset="-122"/>
                <a:sym typeface="华文楷体" panose="02010600040101010101" pitchFamily="2" charset="-122"/>
              </a:rPr>
              <a:t>PPT</a:t>
            </a:r>
            <a:endParaRPr lang="zh-CN" altLang="zh-CN" sz="2000">
              <a:solidFill>
                <a:srgbClr val="00B0F0"/>
              </a:solidFill>
              <a:latin typeface="Times New Roman" panose="02020603050405020304" pitchFamily="34" charset="0"/>
              <a:ea typeface="楷体" panose="02010609060101010101" pitchFamily="49" charset="-122"/>
              <a:sym typeface="Candara" panose="020E0502030303020204" pitchFamily="34" charset="0"/>
            </a:endParaRPr>
          </a:p>
        </p:txBody>
      </p:sp>
      <p:sp>
        <p:nvSpPr>
          <p:cNvPr id="29699" name="WordArt 6"/>
          <p:cNvSpPr>
            <a:spLocks noTextEdit="1"/>
          </p:cNvSpPr>
          <p:nvPr/>
        </p:nvSpPr>
        <p:spPr>
          <a:xfrm>
            <a:off x="1965960" y="1395730"/>
            <a:ext cx="5283200" cy="18173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45000"/>
          </a:bodyPr>
          <a:lstStyle/>
          <a:p>
            <a:pPr algn="ctr"/>
            <a:r>
              <a:rPr lang="zh-CN" altLang="en-US" sz="9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</a:gradFill>
                <a:latin typeface="Times New Roman" panose="02020603050405020304" pitchFamily="2" charset="-122"/>
                <a:ea typeface="楷体" panose="02010609060101010101" pitchFamily="49" charset="-122"/>
              </a:rPr>
              <a:t>作业：</a:t>
            </a:r>
            <a:r>
              <a:rPr lang="en-US" altLang="zh-CN" sz="9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</a:gradFill>
                <a:latin typeface="Times New Roman" panose="02020603050405020304" pitchFamily="2" charset="-122"/>
                <a:ea typeface="楷体" panose="02010609060101010101" pitchFamily="49" charset="-122"/>
              </a:rPr>
              <a:t>1</a:t>
            </a:r>
            <a:r>
              <a:rPr lang="zh-CN" altLang="en-US" sz="9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</a:gradFill>
                <a:latin typeface="Times New Roman" panose="02020603050405020304" pitchFamily="2" charset="-122"/>
                <a:ea typeface="楷体" panose="02010609060101010101" pitchFamily="49" charset="-122"/>
              </a:rPr>
              <a:t>、练写本课生字</a:t>
            </a:r>
            <a:endParaRPr lang="zh-CN" altLang="en-US" sz="96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</a:gra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9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</a:gradFill>
                <a:latin typeface="Times New Roman" panose="02020603050405020304" pitchFamily="2" charset="-122"/>
                <a:ea typeface="楷体" panose="02010609060101010101" pitchFamily="49" charset="-122"/>
              </a:rPr>
              <a:t>    </a:t>
            </a:r>
            <a:r>
              <a:rPr lang="en-US" altLang="zh-CN" sz="9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</a:gradFill>
                <a:latin typeface="Times New Roman" panose="02020603050405020304" pitchFamily="2" charset="-122"/>
                <a:ea typeface="楷体" panose="02010609060101010101" pitchFamily="49" charset="-122"/>
              </a:rPr>
              <a:t>2</a:t>
            </a:r>
            <a:r>
              <a:rPr lang="zh-CN" altLang="en-US" sz="9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</a:gradFill>
                <a:latin typeface="Times New Roman" panose="02020603050405020304" pitchFamily="2" charset="-122"/>
                <a:ea typeface="楷体" panose="02010609060101010101" pitchFamily="49" charset="-122"/>
              </a:rPr>
              <a:t>、读本课课文</a:t>
            </a:r>
            <a:endParaRPr lang="zh-CN" altLang="en-US" sz="96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</a:gra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9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</a:gradFill>
                <a:latin typeface="Times New Roman" panose="02020603050405020304" pitchFamily="2" charset="-122"/>
                <a:ea typeface="楷体" panose="02010609060101010101" pitchFamily="49" charset="-122"/>
              </a:rPr>
              <a:t>。</a:t>
            </a:r>
            <a:r>
              <a:rPr lang="en-US" altLang="zh-CN" sz="9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</a:gradFill>
                <a:latin typeface="Times New Roman" panose="02020603050405020304" pitchFamily="2" charset="-122"/>
                <a:ea typeface="楷体" panose="02010609060101010101" pitchFamily="49" charset="-122"/>
              </a:rPr>
              <a:t>2</a:t>
            </a:r>
            <a:endParaRPr lang="en-US" altLang="zh-CN" sz="36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</a:gra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pic>
        <p:nvPicPr>
          <p:cNvPr id="29700" name="Picture 4" descr="F:\七彩课堂插图板式封面\排版用图标、页眉页脚\标题jpg\读读背背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3213100"/>
            <a:ext cx="3294062" cy="23034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/>
              <a:t>谢    谢</a:t>
            </a:r>
            <a:endParaRPr lang="zh-CN" altLang="en-US"/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811000" y="105283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6"/>
          <p:cNvSpPr/>
          <p:nvPr/>
        </p:nvSpPr>
        <p:spPr>
          <a:xfrm>
            <a:off x="7514590" y="-167322"/>
            <a:ext cx="1214438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buNone/>
            </a:pPr>
            <a:r>
              <a:rPr lang="zh-CN" altLang="en-US" sz="2000" b="1">
                <a:solidFill>
                  <a:srgbClr val="00B0F0"/>
                </a:solidFill>
                <a:latin typeface="Times New Roman" panose="02020603050405020304" pitchFamily="2" charset="-122"/>
                <a:ea typeface="楷体" panose="02010609060101010101" pitchFamily="49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2" charset="-122"/>
                <a:ea typeface="楷体" panose="02010609060101010101" pitchFamily="49" charset="-122"/>
                <a:sym typeface="华文楷体" panose="02010600040101010101" pitchFamily="2" charset="-122"/>
              </a:rPr>
              <a:t>PPT</a:t>
            </a:r>
            <a:endParaRPr lang="zh-CN" altLang="zh-CN" sz="2000">
              <a:solidFill>
                <a:srgbClr val="00B0F0"/>
              </a:solidFill>
              <a:latin typeface="Times New Roman" panose="02020603050405020304" pitchFamily="34" charset="0"/>
              <a:ea typeface="楷体" panose="02010609060101010101" pitchFamily="49" charset="-122"/>
              <a:sym typeface="Candara" panose="020E0502030303020204" pitchFamily="34" charset="0"/>
            </a:endParaRPr>
          </a:p>
        </p:txBody>
      </p:sp>
      <p:sp>
        <p:nvSpPr>
          <p:cNvPr id="6147" name="TextBox 5"/>
          <p:cNvSpPr/>
          <p:nvPr/>
        </p:nvSpPr>
        <p:spPr>
          <a:xfrm>
            <a:off x="1137603" y="1832928"/>
            <a:ext cx="1295400" cy="922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ctr" eaLnBrk="1" hangingPunct="1">
              <a:buClr>
                <a:srgbClr val="FF0000"/>
              </a:buClr>
              <a:buNone/>
            </a:pPr>
            <a:r>
              <a:rPr lang="zh-CN" altLang="en-US" sz="5400" b="1">
                <a:solidFill>
                  <a:srgbClr val="000000"/>
                </a:solidFill>
                <a:latin typeface="Times New Roman" panose="02020603050405020304" pitchFamily="2" charset="-122"/>
                <a:ea typeface="楷体" panose="02010609060101010101" pitchFamily="49" charset="-122"/>
                <a:sym typeface="黑体" panose="02010609060101010101" pitchFamily="49" charset="-122"/>
              </a:rPr>
              <a:t> </a:t>
            </a:r>
            <a:endParaRPr lang="zh-CN" altLang="en-US" sz="5400" b="1">
              <a:solidFill>
                <a:srgbClr val="000000"/>
              </a:solidFill>
              <a:latin typeface="Times New Roman" panose="02020603050405020304" pitchFamily="2" charset="-122"/>
              <a:ea typeface="楷体" panose="02010609060101010101" pitchFamily="49" charset="-122"/>
              <a:sym typeface="黑体" panose="02010609060101010101" pitchFamily="49" charset="-122"/>
            </a:endParaRPr>
          </a:p>
        </p:txBody>
      </p:sp>
      <p:pic>
        <p:nvPicPr>
          <p:cNvPr id="6148" name="Picture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8940" y="528003"/>
            <a:ext cx="2305050" cy="609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9" name="Rectangle 6"/>
          <p:cNvSpPr/>
          <p:nvPr/>
        </p:nvSpPr>
        <p:spPr>
          <a:xfrm>
            <a:off x="553403" y="959803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914400" lvl="0" indent="-914400" algn="ctr"/>
            <a:r>
              <a:rPr lang="zh-CN" altLang="en-US" sz="4000" b="1">
                <a:solidFill>
                  <a:srgbClr val="FF3399"/>
                </a:solidFill>
                <a:latin typeface="Times New Roman" panose="02020603050405020304" pitchFamily="34" charset="0"/>
                <a:ea typeface="楷体" panose="02010609060101010101" pitchFamily="49" charset="-122"/>
                <a:sym typeface="Calibri" panose="020F0502020204030204" pitchFamily="34" charset="0"/>
              </a:rPr>
              <a:t>什么是蜗牛</a:t>
            </a:r>
            <a:endParaRPr lang="zh-CN" altLang="en-US" sz="4000" b="1">
              <a:solidFill>
                <a:srgbClr val="FF3399"/>
              </a:solidFill>
              <a:latin typeface="Times New Roman" panose="02020603050405020304" pitchFamily="34" charset="0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6150" name="Rectangle 7"/>
          <p:cNvSpPr/>
          <p:nvPr/>
        </p:nvSpPr>
        <p:spPr>
          <a:xfrm>
            <a:off x="85090" y="2328228"/>
            <a:ext cx="9144000" cy="4876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Char char="•"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har char="•"/>
            </a:pPr>
            <a:r>
              <a:rPr lang="zh-CN" altLang="en-US"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         </a:t>
            </a:r>
            <a:endParaRPr lang="zh-CN" altLang="en-US" sz="3200" b="1">
              <a:solidFill>
                <a:srgbClr val="0000FF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6151" name="Rectangle 6"/>
          <p:cNvSpPr/>
          <p:nvPr/>
        </p:nvSpPr>
        <p:spPr>
          <a:xfrm>
            <a:off x="786765" y="2183765"/>
            <a:ext cx="7335838" cy="3387725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prstShdw prst="shdw17" dist="17961" dir="2699999">
              <a:srgbClr val="999999"/>
            </a:prstShdw>
          </a:effectLst>
        </p:spPr>
        <p:txBody>
          <a:bodyPr anchor="ctr">
            <a:spAutoFit/>
          </a:bodyPr>
          <a:lstStyle/>
          <a:p>
            <a:pPr lvl="0" eaLnBrk="1" hangingPunct="1"/>
            <a:r>
              <a:rPr lang="zh-CN" altLang="en-US" sz="3600" b="1">
                <a:latin typeface="Times New Roman" panose="02020603050405020304" pitchFamily="34" charset="0"/>
                <a:ea typeface="楷体" panose="02010609060101010101" pitchFamily="49" charset="-122"/>
              </a:rPr>
              <a:t>        蜗牛是一种生活在陆地上的软体动物，属腹足纲，生活范围极广，耐严寒高温。“蜗牛”顾名思义是背着蜗壳的“牛”之义，事实上，它身体虽小，但有“角”，力大，肉味美，确也如牛一般。 </a:t>
            </a:r>
            <a:endParaRPr lang="zh-CN" altLang="en-US" sz="36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/>
          </p:cNvSpPr>
          <p:nvPr>
            <p:ph idx="4294967295"/>
          </p:nvPr>
        </p:nvSpPr>
        <p:spPr>
          <a:xfrm>
            <a:off x="709613" y="1600200"/>
            <a:ext cx="8434387" cy="4525963"/>
          </a:xfrm>
          <a:noFill/>
          <a:ln>
            <a:noFill/>
          </a:ln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zh-CN" altLang="en-US" sz="5400" b="1">
                <a:solidFill>
                  <a:srgbClr val="CC00CC"/>
                </a:solidFill>
                <a:latin typeface="Times New Roman" panose="02020603050405020304"/>
                <a:ea typeface="楷体" panose="02010609060101010101" pitchFamily="49" charset="-122"/>
              </a:rPr>
              <a:t>  住下      玩 吧   孩子 </a:t>
            </a:r>
            <a:endParaRPr lang="zh-CN" altLang="en-US" sz="5400" b="1">
              <a:solidFill>
                <a:srgbClr val="CC00CC"/>
              </a:solidFill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endParaRPr lang="zh-CN" altLang="en-US" sz="5400" b="1">
              <a:solidFill>
                <a:srgbClr val="CC00CC"/>
              </a:solidFill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5400" b="1">
                <a:solidFill>
                  <a:srgbClr val="CC00CC"/>
                </a:solidFill>
                <a:latin typeface="Times New Roman" panose="02020603050405020304"/>
                <a:ea typeface="楷体" panose="02010609060101010101" pitchFamily="49" charset="-122"/>
              </a:rPr>
              <a:t>发芽       爬 呀      好久   </a:t>
            </a:r>
            <a:endParaRPr lang="zh-CN" altLang="en-US" sz="5400" b="1">
              <a:solidFill>
                <a:srgbClr val="CC00CC"/>
              </a:solidFill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endParaRPr lang="zh-CN" altLang="en-US" sz="5400" b="1">
              <a:solidFill>
                <a:srgbClr val="CC00CC"/>
              </a:solidFill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5400" b="1">
                <a:solidFill>
                  <a:srgbClr val="CC00CC"/>
                </a:solidFill>
                <a:latin typeface="Times New Roman" panose="02020603050405020304"/>
                <a:ea typeface="楷体" panose="02010609060101010101" pitchFamily="49" charset="-122"/>
              </a:rPr>
              <a:t>回来   已经      全   变</a:t>
            </a:r>
            <a:endParaRPr lang="zh-CN" altLang="en-US" sz="5400" b="1">
              <a:solidFill>
                <a:srgbClr val="CC00CC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8195" name="Text Box 5"/>
          <p:cNvSpPr txBox="1"/>
          <p:nvPr/>
        </p:nvSpPr>
        <p:spPr>
          <a:xfrm>
            <a:off x="6064250" y="2678113"/>
            <a:ext cx="935038" cy="76200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rgbClr val="2F4D71"/>
            </a:prstShdw>
          </a:effectLst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zh-CN" sz="4400">
                <a:latin typeface="Times New Roman" panose="02020603050405020304" pitchFamily="34" charset="0"/>
                <a:ea typeface="楷体" panose="02010609060101010101" pitchFamily="49" charset="-122"/>
              </a:rPr>
              <a:t>jiǔ </a:t>
            </a:r>
            <a:endParaRPr lang="en-US" altLang="zh-CN" sz="440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196" name="Text Box 6"/>
          <p:cNvSpPr txBox="1"/>
          <p:nvPr/>
        </p:nvSpPr>
        <p:spPr>
          <a:xfrm>
            <a:off x="1009650" y="908050"/>
            <a:ext cx="1655763" cy="76200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rgbClr val="2F4D71"/>
            </a:prstShdw>
          </a:effectLst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zh-CN" sz="4400" b="1">
                <a:latin typeface="Times New Roman" panose="02020603050405020304" pitchFamily="34" charset="0"/>
                <a:ea typeface="楷体" panose="02010609060101010101" pitchFamily="49" charset="-122"/>
              </a:rPr>
              <a:t>zhù</a:t>
            </a:r>
            <a:endParaRPr lang="en-US" altLang="zh-CN" sz="44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197" name="Text Box 9"/>
          <p:cNvSpPr txBox="1"/>
          <p:nvPr/>
        </p:nvSpPr>
        <p:spPr>
          <a:xfrm>
            <a:off x="3276600" y="903288"/>
            <a:ext cx="1438275" cy="769937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rgbClr val="2F4D71"/>
            </a:prstShdw>
          </a:effectLst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zh-CN" sz="4400" b="1">
                <a:latin typeface="Times New Roman" panose="02020603050405020304" pitchFamily="34" charset="0"/>
                <a:ea typeface="楷体" panose="02010609060101010101" pitchFamily="49" charset="-122"/>
              </a:rPr>
              <a:t>wán</a:t>
            </a:r>
            <a:endParaRPr lang="en-US" altLang="zh-CN" sz="44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198" name="Text Box 10"/>
          <p:cNvSpPr txBox="1"/>
          <p:nvPr/>
        </p:nvSpPr>
        <p:spPr>
          <a:xfrm>
            <a:off x="5643880" y="919480"/>
            <a:ext cx="1355090" cy="76835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rgbClr val="2F4D71"/>
            </a:prstShdw>
          </a:effectLst>
        </p:spPr>
        <p:txBody>
          <a:bodyPr wrap="square"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zh-CN" sz="4400" b="1">
                <a:latin typeface="Times New Roman" panose="02020603050405020304" pitchFamily="34" charset="0"/>
                <a:ea typeface="楷体" panose="02010609060101010101" pitchFamily="49" charset="-122"/>
              </a:rPr>
              <a:t>hái</a:t>
            </a:r>
            <a:endParaRPr lang="en-US" altLang="zh-CN" sz="44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199" name="Text Box 11"/>
          <p:cNvSpPr txBox="1"/>
          <p:nvPr/>
        </p:nvSpPr>
        <p:spPr>
          <a:xfrm>
            <a:off x="4482465" y="919480"/>
            <a:ext cx="2998470" cy="76835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rgbClr val="2F4D71"/>
            </a:prstShdw>
          </a:effectLst>
        </p:spPr>
        <p:txBody>
          <a:bodyPr wrap="square"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zh-CN" sz="4400">
                <a:latin typeface="Times New Roman" panose="02020603050405020304" pitchFamily="49" charset="-127"/>
                <a:ea typeface="楷体" panose="02010609060101010101" pitchFamily="49" charset="-122"/>
              </a:rPr>
              <a:t>ba</a:t>
            </a:r>
            <a:endParaRPr lang="en-US" altLang="zh-CN" sz="4400">
              <a:latin typeface="Times New Roman" panose="02020603050405020304" pitchFamily="49" charset="-127"/>
              <a:ea typeface="楷体" panose="02010609060101010101" pitchFamily="49" charset="-122"/>
            </a:endParaRPr>
          </a:p>
        </p:txBody>
      </p:sp>
      <p:sp>
        <p:nvSpPr>
          <p:cNvPr id="8200" name="Text Box 13"/>
          <p:cNvSpPr txBox="1"/>
          <p:nvPr/>
        </p:nvSpPr>
        <p:spPr>
          <a:xfrm>
            <a:off x="539750" y="2622550"/>
            <a:ext cx="1582738" cy="76200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rgbClr val="2F4D71"/>
            </a:prstShdw>
          </a:effectLst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zh-CN" sz="4400" b="1">
                <a:latin typeface="Times New Roman" panose="02020603050405020304" pitchFamily="34" charset="0"/>
                <a:ea typeface="楷体" panose="02010609060101010101" pitchFamily="49" charset="-122"/>
              </a:rPr>
              <a:t>fā yá</a:t>
            </a:r>
            <a:endParaRPr lang="en-US" altLang="zh-CN" sz="44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01" name="Text Box 14"/>
          <p:cNvSpPr txBox="1"/>
          <p:nvPr/>
        </p:nvSpPr>
        <p:spPr>
          <a:xfrm>
            <a:off x="2916238" y="2636838"/>
            <a:ext cx="935037" cy="76835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rgbClr val="2F4D71"/>
            </a:prstShdw>
          </a:effectLst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zh-CN" sz="4400" b="1">
                <a:latin typeface="Times New Roman" panose="02020603050405020304" pitchFamily="34" charset="0"/>
                <a:ea typeface="楷体" panose="02010609060101010101" pitchFamily="49" charset="-122"/>
              </a:rPr>
              <a:t>pá</a:t>
            </a:r>
            <a:endParaRPr lang="en-US" altLang="zh-CN" sz="44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02" name="Text Box 15"/>
          <p:cNvSpPr txBox="1"/>
          <p:nvPr/>
        </p:nvSpPr>
        <p:spPr>
          <a:xfrm>
            <a:off x="3851275" y="2622550"/>
            <a:ext cx="863600" cy="76200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rgbClr val="2F4D71"/>
            </a:prstShdw>
          </a:effectLst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zh-CN" sz="4400" b="1">
                <a:latin typeface="Times New Roman" panose="02020603050405020304" pitchFamily="34" charset="0"/>
                <a:ea typeface="楷体" panose="02010609060101010101" pitchFamily="49" charset="-122"/>
              </a:rPr>
              <a:t>ya</a:t>
            </a:r>
            <a:endParaRPr lang="en-US" altLang="zh-CN" sz="44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03" name="Text Box 16"/>
          <p:cNvSpPr txBox="1"/>
          <p:nvPr/>
        </p:nvSpPr>
        <p:spPr>
          <a:xfrm>
            <a:off x="2275840" y="4562475"/>
            <a:ext cx="2015490" cy="76835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rgbClr val="2F4D71"/>
            </a:prstShdw>
          </a:effectLst>
        </p:spPr>
        <p:txBody>
          <a:bodyPr wrap="square"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zh-CN" sz="4400" b="1">
                <a:latin typeface="Times New Roman" panose="02020603050405020304" pitchFamily="34" charset="0"/>
                <a:ea typeface="楷体" panose="02010609060101010101" pitchFamily="49" charset="-122"/>
              </a:rPr>
              <a:t>yǐ jīng</a:t>
            </a:r>
            <a:endParaRPr lang="en-US" altLang="zh-CN" sz="44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04" name="Text Box 17"/>
          <p:cNvSpPr txBox="1"/>
          <p:nvPr/>
        </p:nvSpPr>
        <p:spPr>
          <a:xfrm>
            <a:off x="4845050" y="4438015"/>
            <a:ext cx="2834640" cy="76835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rgbClr val="2F4D71"/>
            </a:prstShdw>
          </a:effectLst>
        </p:spPr>
        <p:txBody>
          <a:bodyPr wrap="square"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zh-CN" sz="4400" b="1">
                <a:latin typeface="Times New Roman" panose="02020603050405020304" pitchFamily="34" charset="0"/>
                <a:ea typeface="楷体" panose="02010609060101010101" pitchFamily="49" charset="-122"/>
              </a:rPr>
              <a:t>quánbiàn</a:t>
            </a:r>
            <a:endParaRPr lang="en-US" altLang="zh-CN" sz="44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直线连接符 21"/>
          <p:cNvSpPr/>
          <p:nvPr/>
        </p:nvSpPr>
        <p:spPr>
          <a:xfrm flipV="1">
            <a:off x="395288" y="1773238"/>
            <a:ext cx="2073275" cy="635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  <p:txBody>
          <a:bodyPr/>
          <a:lstStyle/>
          <a:p/>
        </p:txBody>
      </p:sp>
      <p:pic>
        <p:nvPicPr>
          <p:cNvPr id="14339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288" y="1125538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0" name="Text Box 5"/>
          <p:cNvSpPr txBox="1"/>
          <p:nvPr/>
        </p:nvSpPr>
        <p:spPr>
          <a:xfrm>
            <a:off x="317500" y="1658938"/>
            <a:ext cx="8820150" cy="59093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endParaRPr lang="zh-CN" altLang="en-US" sz="5400" b="1">
              <a:latin typeface="Times New Roman" panose="020206030504050203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en-US" altLang="zh-CN" sz="5400" b="1">
                <a:latin typeface="Times New Roman" panose="02020603050405020304" pitchFamily="34" charset="0"/>
                <a:ea typeface="宋体" panose="02010600030101010101" pitchFamily="2" charset="-122"/>
              </a:rPr>
              <a:t>1.</a:t>
            </a:r>
            <a:r>
              <a:rPr lang="zh-CN" altLang="en-US" sz="5400" b="1">
                <a:latin typeface="Times New Roman" panose="02020603050405020304" pitchFamily="34" charset="0"/>
                <a:ea typeface="宋体" panose="02010600030101010101" pitchFamily="2" charset="-122"/>
              </a:rPr>
              <a:t>大声朗读课文。</a:t>
            </a:r>
            <a:endParaRPr lang="zh-CN" altLang="en-US" sz="5400" b="1">
              <a:latin typeface="Times New Roman" panose="020206030504050203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5400" b="1">
                <a:latin typeface="Times New Roman" panose="02020603050405020304" pitchFamily="34" charset="0"/>
                <a:ea typeface="宋体" panose="02010600030101010101" pitchFamily="2" charset="-122"/>
              </a:rPr>
              <a:t> </a:t>
            </a:r>
            <a:endParaRPr lang="zh-CN" altLang="en-US" sz="5400" b="1">
              <a:latin typeface="Times New Roman" panose="020206030504050203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en-US" altLang="zh-CN" sz="5400" b="1">
                <a:latin typeface="Times New Roman" panose="02020603050405020304" pitchFamily="34" charset="0"/>
                <a:ea typeface="宋体" panose="02010600030101010101" pitchFamily="2" charset="-122"/>
              </a:rPr>
              <a:t>2.</a:t>
            </a:r>
            <a:r>
              <a:rPr lang="zh-CN" altLang="en-US" sz="5400" b="1">
                <a:latin typeface="Times New Roman" panose="02020603050405020304" pitchFamily="34" charset="0"/>
                <a:ea typeface="宋体" panose="02010600030101010101" pitchFamily="2" charset="-122"/>
              </a:rPr>
              <a:t>标注自然段。</a:t>
            </a:r>
            <a:endParaRPr lang="zh-CN" altLang="en-US" sz="5400" b="1">
              <a:latin typeface="Times New Roman" panose="020206030504050203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5400" b="1">
                <a:latin typeface="Times New Roman" panose="02020603050405020304" pitchFamily="34" charset="0"/>
                <a:ea typeface="宋体" panose="02010600030101010101" pitchFamily="2" charset="-122"/>
              </a:rPr>
              <a:t> </a:t>
            </a:r>
            <a:endParaRPr lang="zh-CN" altLang="en-US" sz="5400" b="1">
              <a:latin typeface="Times New Roman" panose="020206030504050203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/>
          </p:cNvSpPr>
          <p:nvPr>
            <p:ph idx="4294967295"/>
          </p:nvPr>
        </p:nvSpPr>
        <p:spPr>
          <a:xfrm>
            <a:off x="0" y="2430463"/>
            <a:ext cx="4786313" cy="823912"/>
          </a:xfrm>
          <a:noFill/>
          <a:ln>
            <a:noFill/>
          </a:ln>
        </p:spPr>
        <p:txBody>
          <a:bodyPr/>
          <a:lstStyle/>
          <a:p>
            <a:pPr>
              <a:buNone/>
            </a:pPr>
            <a:r>
              <a:rPr lang="zh-CN" altLang="en-US" sz="3600">
                <a:latin typeface="Times New Roman" panose="02020603050405020304"/>
                <a:ea typeface="楷体" panose="02010609060101010101" pitchFamily="49" charset="-122"/>
              </a:rPr>
              <a:t>（一）学习第一、二自然段 </a:t>
            </a:r>
            <a:endParaRPr lang="zh-CN" altLang="en-US" sz="3600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buNone/>
            </a:pPr>
            <a:r>
              <a:rPr lang="en-US" altLang="zh-CN" sz="3600">
                <a:latin typeface="Times New Roman" panose="02020603050405020304"/>
                <a:ea typeface="楷体" panose="02010609060101010101" pitchFamily="49" charset="-122"/>
              </a:rPr>
              <a:t>1. </a:t>
            </a:r>
            <a:r>
              <a:rPr lang="zh-CN" altLang="en-US" sz="3600">
                <a:latin typeface="Times New Roman" panose="02020603050405020304"/>
                <a:ea typeface="楷体" panose="02010609060101010101" pitchFamily="49" charset="-122"/>
              </a:rPr>
              <a:t>齐读第一自然段，运用“旁边”一词。</a:t>
            </a:r>
            <a:endParaRPr lang="zh-CN" altLang="en-US" sz="3600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3600">
                <a:latin typeface="Times New Roman" panose="02020603050405020304"/>
                <a:ea typeface="楷体" panose="02010609060101010101" pitchFamily="49" charset="-122"/>
              </a:rPr>
              <a:t> 小红的旁边坐着（           ） </a:t>
            </a:r>
            <a:endParaRPr lang="zh-CN" altLang="en-US" sz="3600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3600">
                <a:latin typeface="Times New Roman" panose="02020603050405020304"/>
                <a:ea typeface="楷体" panose="02010609060101010101" pitchFamily="49" charset="-122"/>
              </a:rPr>
              <a:t>文具店在我们学校的（          ）</a:t>
            </a:r>
            <a:endParaRPr lang="zh-CN" altLang="en-US" sz="3600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 idx="4294967295"/>
          </p:nvPr>
        </p:nvSpPr>
        <p:spPr>
          <a:xfrm>
            <a:off x="914400" y="620713"/>
            <a:ext cx="8229600" cy="1143000"/>
          </a:xfrm>
          <a:noFill/>
          <a:ln>
            <a:noFill/>
          </a:ln>
        </p:spPr>
        <p:txBody>
          <a:bodyPr/>
          <a:lstStyle/>
          <a:p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小树发芽了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16387" name="Picture 5" descr="96ec7b22fe42087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35150" y="1844675"/>
            <a:ext cx="5327650" cy="4175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>
          <a:xfrm>
            <a:off x="914400" y="1052513"/>
            <a:ext cx="8229600" cy="1143000"/>
          </a:xfrm>
          <a:noFill/>
          <a:ln>
            <a:noFill/>
          </a:ln>
        </p:spPr>
        <p:txBody>
          <a:bodyPr/>
          <a:lstStyle/>
          <a:p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小树长满了叶子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18435" name="Picture 5" descr="7e618e9cbe109bf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1550" y="2565400"/>
            <a:ext cx="7272338" cy="32115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 idx="4294967295"/>
          </p:nvPr>
        </p:nvSpPr>
        <p:spPr>
          <a:xfrm>
            <a:off x="914400" y="1341438"/>
            <a:ext cx="8229600" cy="1143000"/>
          </a:xfrm>
          <a:noFill/>
          <a:ln>
            <a:noFill/>
          </a:ln>
        </p:spPr>
        <p:txBody>
          <a:bodyPr/>
          <a:lstStyle/>
          <a:p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采几个蘑菇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21507" name="Picture 5" descr="ac75323d6b6de243-72c7f71f5d8818aa-1af1ca76a1131b053f4b3700619e538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1550" y="2276475"/>
            <a:ext cx="7129463" cy="3889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>
          <a:xfrm>
            <a:off x="914400" y="1125538"/>
            <a:ext cx="8229600" cy="1143000"/>
          </a:xfrm>
          <a:noFill/>
          <a:ln>
            <a:noFill/>
          </a:ln>
        </p:spPr>
        <p:txBody>
          <a:bodyPr/>
          <a:lstStyle/>
          <a:p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地上盖着雪，树叶全掉了。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23555" name="Picture 5" descr="47e864433d57ba15-4e881d80e0dc05a3-aa6010b66056b791a1b94e540962855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7450" y="2997200"/>
            <a:ext cx="6769100" cy="3175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语文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606</Words>
  <Application>WPS 演示</Application>
  <PresentationFormat>On-screen Show (4:3)</PresentationFormat>
  <Paragraphs>79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0" baseType="lpstr">
      <vt:lpstr>Arial</vt:lpstr>
      <vt:lpstr>宋体</vt:lpstr>
      <vt:lpstr>Wingdings</vt:lpstr>
      <vt:lpstr>楷体</vt:lpstr>
      <vt:lpstr>Calibri Light</vt:lpstr>
      <vt:lpstr>Calibri</vt:lpstr>
      <vt:lpstr>Times New Roman</vt:lpstr>
      <vt:lpstr>华文楷体</vt:lpstr>
      <vt:lpstr>Times New Roman</vt:lpstr>
      <vt:lpstr>Candara</vt:lpstr>
      <vt:lpstr>黑体</vt:lpstr>
      <vt:lpstr>华文新魏</vt:lpstr>
      <vt:lpstr>Times New Roman</vt:lpstr>
      <vt:lpstr>Times New Roman</vt:lpstr>
      <vt:lpstr>Arial Unicode MS</vt:lpstr>
      <vt:lpstr>语文</vt:lpstr>
      <vt:lpstr>14 小蜗牛</vt:lpstr>
      <vt:lpstr>PowerPoint 演示文稿</vt:lpstr>
      <vt:lpstr>PowerPoint 演示文稿</vt:lpstr>
      <vt:lpstr>PowerPoint 演示文稿</vt:lpstr>
      <vt:lpstr>PowerPoint 演示文稿</vt:lpstr>
      <vt:lpstr>小树发芽了</vt:lpstr>
      <vt:lpstr>小树长满了叶子</vt:lpstr>
      <vt:lpstr>采几个蘑菇</vt:lpstr>
      <vt:lpstr>地上盖着雪，树叶全掉了。</vt:lpstr>
      <vt:lpstr>想一想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2021-04-02T13:39:00Z</cp:lastPrinted>
  <dcterms:created xsi:type="dcterms:W3CDTF">2021-04-02T13:39:00Z</dcterms:created>
  <dcterms:modified xsi:type="dcterms:W3CDTF">2021-07-30T03:40:26Z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