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60" r:id="rId3"/>
    <p:sldId id="282" r:id="rId4"/>
    <p:sldId id="310" r:id="rId5"/>
    <p:sldId id="311" r:id="rId6"/>
    <p:sldId id="316" r:id="rId7"/>
    <p:sldId id="317" r:id="rId8"/>
    <p:sldId id="318" r:id="rId9"/>
    <p:sldId id="284" r:id="rId10"/>
    <p:sldId id="293" r:id="rId11"/>
    <p:sldId id="294" r:id="rId12"/>
    <p:sldId id="313" r:id="rId13"/>
    <p:sldId id="314" r:id="rId14"/>
    <p:sldId id="319" r:id="rId15"/>
    <p:sldId id="315" r:id="rId16"/>
    <p:sldId id="325" r:id="rId17"/>
    <p:sldId id="295" r:id="rId18"/>
    <p:sldId id="296" r:id="rId19"/>
    <p:sldId id="308" r:id="rId20"/>
    <p:sldId id="301" r:id="rId21"/>
    <p:sldId id="302" r:id="rId22"/>
    <p:sldId id="303" r:id="rId23"/>
    <p:sldId id="304" r:id="rId24"/>
    <p:sldId id="305" r:id="rId25"/>
    <p:sldId id="306" r:id="rId26"/>
    <p:sldId id="307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00"/>
    <a:srgbClr val="99FF33"/>
    <a:srgbClr val="00FF00"/>
    <a:srgbClr val="336600"/>
    <a:srgbClr val="333399"/>
    <a:srgbClr val="66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27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FCDFCF-CBB4-4139-80FD-42AC632150B9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0A1BA3-D1FD-45B5-9159-AA9BD0D0D35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0A1BA3-D1FD-45B5-9159-AA9BD0D0D35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0A1BA3-D1FD-45B5-9159-AA9BD0D0D35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0A1BA3-D1FD-45B5-9159-AA9BD0D0D35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0A1BA3-D1FD-45B5-9159-AA9BD0D0D35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0A1BA3-D1FD-45B5-9159-AA9BD0D0D35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0A1BA3-D1FD-45B5-9159-AA9BD0D0D35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0A1BA3-D1FD-45B5-9159-AA9BD0D0D35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0A1BA3-D1FD-45B5-9159-AA9BD0D0D35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0A1BA3-D1FD-45B5-9159-AA9BD0D0D35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0A1BA3-D1FD-45B5-9159-AA9BD0D0D35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C0A1BA3-D1FD-45B5-9159-AA9BD0D0D354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619250" y="2349500"/>
            <a:ext cx="64801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9600" b="1" dirty="0">
                <a:solidFill>
                  <a:srgbClr val="99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语文园地八</a:t>
            </a:r>
            <a:endParaRPr lang="zh-CN" altLang="en-US" sz="9600" b="1" dirty="0">
              <a:solidFill>
                <a:srgbClr val="990000"/>
              </a:solidFill>
              <a:effectLst>
                <a:outerShdw blurRad="38100" dist="38100" dir="2700000">
                  <a:srgbClr val="00000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4" name="图片 3078" descr="图片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549275"/>
            <a:ext cx="1482725" cy="2016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8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Picture 2" descr="http://media.teeqee.com/game/img/461/b9468b3413605d1b1a8b6e306987dae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37675" cy="71008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40963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549275"/>
            <a:ext cx="4867275" cy="3248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4" name="图片 40964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163" y="1916113"/>
            <a:ext cx="2781300" cy="4176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41987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1125538"/>
            <a:ext cx="8459788" cy="5151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4812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 dirty="0"/>
          </a:p>
        </p:txBody>
      </p:sp>
      <p:sp>
        <p:nvSpPr>
          <p:cNvPr id="15362" name="文本占位符 48130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endParaRPr lang="zh-CN" altLang="en-US" dirty="0"/>
          </a:p>
        </p:txBody>
      </p:sp>
      <p:pic>
        <p:nvPicPr>
          <p:cNvPr id="15363" name="图片 48132" descr="a6f8c8a1ee0cba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465638" cy="2990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48134" descr="b7ead349ef120c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338" y="3648075"/>
            <a:ext cx="4284662" cy="3209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48136" descr="58908ccee348243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48075"/>
            <a:ext cx="4284663" cy="3209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图片 48140" descr="9426f95bb2a44bd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188913"/>
            <a:ext cx="4500562" cy="3371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5" name="Group 3"/>
          <p:cNvGrpSpPr/>
          <p:nvPr/>
        </p:nvGrpSpPr>
        <p:grpSpPr>
          <a:xfrm>
            <a:off x="1835150" y="620713"/>
            <a:ext cx="7129463" cy="1674812"/>
            <a:chOff x="566" y="1035"/>
            <a:chExt cx="3931" cy="1055"/>
          </a:xfrm>
        </p:grpSpPr>
        <p:grpSp>
          <p:nvGrpSpPr>
            <p:cNvPr id="16386" name="Group 4"/>
            <p:cNvGrpSpPr/>
            <p:nvPr/>
          </p:nvGrpSpPr>
          <p:grpSpPr>
            <a:xfrm>
              <a:off x="1513" y="1105"/>
              <a:ext cx="1050" cy="985"/>
              <a:chOff x="1291" y="2542"/>
              <a:chExt cx="735" cy="655"/>
            </a:xfrm>
          </p:grpSpPr>
          <p:grpSp>
            <p:nvGrpSpPr>
              <p:cNvPr id="16387" name="Group 5"/>
              <p:cNvGrpSpPr/>
              <p:nvPr/>
            </p:nvGrpSpPr>
            <p:grpSpPr>
              <a:xfrm>
                <a:off x="1291" y="2542"/>
                <a:ext cx="677" cy="640"/>
                <a:chOff x="669" y="2880"/>
                <a:chExt cx="387" cy="394"/>
              </a:xfrm>
            </p:grpSpPr>
            <p:sp>
              <p:nvSpPr>
                <p:cNvPr id="16388" name="Rectangle 6"/>
                <p:cNvSpPr/>
                <p:nvPr/>
              </p:nvSpPr>
              <p:spPr>
                <a:xfrm>
                  <a:off x="669" y="2890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389" name="Line 7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6390" name="Line 8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6391" name="Text Box 9"/>
              <p:cNvSpPr txBox="1"/>
              <p:nvPr/>
            </p:nvSpPr>
            <p:spPr>
              <a:xfrm>
                <a:off x="1354" y="2545"/>
                <a:ext cx="672" cy="65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9600" b="1" dirty="0">
                    <a:latin typeface="Arial" panose="020B0604020202020204" pitchFamily="34" charset="0"/>
                    <a:ea typeface="华文楷体" panose="02010600040101010101" pitchFamily="2" charset="-122"/>
                  </a:rPr>
                  <a:t>小</a:t>
                </a: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16392" name="Group 10"/>
            <p:cNvGrpSpPr/>
            <p:nvPr/>
          </p:nvGrpSpPr>
          <p:grpSpPr>
            <a:xfrm>
              <a:off x="566" y="1035"/>
              <a:ext cx="1054" cy="1022"/>
              <a:chOff x="1296" y="2501"/>
              <a:chExt cx="738" cy="681"/>
            </a:xfrm>
          </p:grpSpPr>
          <p:grpSp>
            <p:nvGrpSpPr>
              <p:cNvPr id="16393" name="Group 11"/>
              <p:cNvGrpSpPr/>
              <p:nvPr/>
            </p:nvGrpSpPr>
            <p:grpSpPr>
              <a:xfrm>
                <a:off x="1296" y="2542"/>
                <a:ext cx="672" cy="640"/>
                <a:chOff x="672" y="2880"/>
                <a:chExt cx="384" cy="394"/>
              </a:xfrm>
            </p:grpSpPr>
            <p:sp>
              <p:nvSpPr>
                <p:cNvPr id="16394" name="Rectangle 12"/>
                <p:cNvSpPr/>
                <p:nvPr/>
              </p:nvSpPr>
              <p:spPr>
                <a:xfrm>
                  <a:off x="672" y="2890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395" name="Line 13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6396" name="Line 14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6397" name="Text Box 15"/>
              <p:cNvSpPr txBox="1"/>
              <p:nvPr/>
            </p:nvSpPr>
            <p:spPr>
              <a:xfrm>
                <a:off x="1362" y="2501"/>
                <a:ext cx="672" cy="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9600" b="1" dirty="0">
                    <a:latin typeface="Arial" panose="020B0604020202020204" pitchFamily="34" charset="0"/>
                    <a:ea typeface="华文楷体" panose="02010600040101010101" pitchFamily="2" charset="-122"/>
                  </a:rPr>
                  <a:t>小</a:t>
                </a: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16398" name="Group 16"/>
            <p:cNvGrpSpPr/>
            <p:nvPr/>
          </p:nvGrpSpPr>
          <p:grpSpPr>
            <a:xfrm>
              <a:off x="2457" y="1035"/>
              <a:ext cx="1036" cy="1022"/>
              <a:chOff x="1283" y="2501"/>
              <a:chExt cx="724" cy="681"/>
            </a:xfrm>
          </p:grpSpPr>
          <p:grpSp>
            <p:nvGrpSpPr>
              <p:cNvPr id="16399" name="Group 17"/>
              <p:cNvGrpSpPr/>
              <p:nvPr/>
            </p:nvGrpSpPr>
            <p:grpSpPr>
              <a:xfrm>
                <a:off x="1283" y="2542"/>
                <a:ext cx="684" cy="640"/>
                <a:chOff x="665" y="2880"/>
                <a:chExt cx="391" cy="394"/>
              </a:xfrm>
            </p:grpSpPr>
            <p:sp>
              <p:nvSpPr>
                <p:cNvPr id="16400" name="Rectangle 18"/>
                <p:cNvSpPr/>
                <p:nvPr/>
              </p:nvSpPr>
              <p:spPr>
                <a:xfrm>
                  <a:off x="665" y="2890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401" name="Line 19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6402" name="Line 20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6403" name="Text Box 21"/>
              <p:cNvSpPr txBox="1"/>
              <p:nvPr/>
            </p:nvSpPr>
            <p:spPr>
              <a:xfrm>
                <a:off x="1336" y="2501"/>
                <a:ext cx="671" cy="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16404" name="Group 22"/>
            <p:cNvGrpSpPr/>
            <p:nvPr/>
          </p:nvGrpSpPr>
          <p:grpSpPr>
            <a:xfrm>
              <a:off x="3402" y="1037"/>
              <a:ext cx="1095" cy="1024"/>
              <a:chOff x="1282" y="2501"/>
              <a:chExt cx="767" cy="682"/>
            </a:xfrm>
          </p:grpSpPr>
          <p:grpSp>
            <p:nvGrpSpPr>
              <p:cNvPr id="16405" name="Group 23"/>
              <p:cNvGrpSpPr/>
              <p:nvPr/>
            </p:nvGrpSpPr>
            <p:grpSpPr>
              <a:xfrm>
                <a:off x="1282" y="2540"/>
                <a:ext cx="686" cy="643"/>
                <a:chOff x="664" y="2880"/>
                <a:chExt cx="392" cy="396"/>
              </a:xfrm>
            </p:grpSpPr>
            <p:sp>
              <p:nvSpPr>
                <p:cNvPr id="16406" name="Rectangle 24"/>
                <p:cNvSpPr/>
                <p:nvPr/>
              </p:nvSpPr>
              <p:spPr>
                <a:xfrm>
                  <a:off x="664" y="2892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407" name="Line 25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6408" name="Line 26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6409" name="Text Box 27"/>
              <p:cNvSpPr txBox="1"/>
              <p:nvPr/>
            </p:nvSpPr>
            <p:spPr>
              <a:xfrm>
                <a:off x="1376" y="2501"/>
                <a:ext cx="673" cy="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</p:grpSp>
      <p:grpSp>
        <p:nvGrpSpPr>
          <p:cNvPr id="16410" name="Group 3"/>
          <p:cNvGrpSpPr/>
          <p:nvPr/>
        </p:nvGrpSpPr>
        <p:grpSpPr>
          <a:xfrm>
            <a:off x="1835150" y="2133600"/>
            <a:ext cx="7129463" cy="1674813"/>
            <a:chOff x="566" y="1035"/>
            <a:chExt cx="3931" cy="1055"/>
          </a:xfrm>
        </p:grpSpPr>
        <p:grpSp>
          <p:nvGrpSpPr>
            <p:cNvPr id="16411" name="Group 4"/>
            <p:cNvGrpSpPr/>
            <p:nvPr/>
          </p:nvGrpSpPr>
          <p:grpSpPr>
            <a:xfrm>
              <a:off x="1513" y="1105"/>
              <a:ext cx="1050" cy="985"/>
              <a:chOff x="1291" y="2542"/>
              <a:chExt cx="735" cy="655"/>
            </a:xfrm>
          </p:grpSpPr>
          <p:grpSp>
            <p:nvGrpSpPr>
              <p:cNvPr id="16412" name="Group 5"/>
              <p:cNvGrpSpPr/>
              <p:nvPr/>
            </p:nvGrpSpPr>
            <p:grpSpPr>
              <a:xfrm>
                <a:off x="1291" y="2542"/>
                <a:ext cx="677" cy="640"/>
                <a:chOff x="669" y="2880"/>
                <a:chExt cx="387" cy="394"/>
              </a:xfrm>
            </p:grpSpPr>
            <p:sp>
              <p:nvSpPr>
                <p:cNvPr id="16413" name="Rectangle 6"/>
                <p:cNvSpPr/>
                <p:nvPr/>
              </p:nvSpPr>
              <p:spPr>
                <a:xfrm>
                  <a:off x="669" y="2890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414" name="Line 7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6415" name="Line 8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6416" name="Text Box 9"/>
              <p:cNvSpPr txBox="1"/>
              <p:nvPr/>
            </p:nvSpPr>
            <p:spPr>
              <a:xfrm>
                <a:off x="1354" y="2545"/>
                <a:ext cx="672" cy="65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9600" b="1" dirty="0">
                    <a:latin typeface="Arial" panose="020B0604020202020204" pitchFamily="34" charset="0"/>
                    <a:ea typeface="华文楷体" panose="02010600040101010101" pitchFamily="2" charset="-122"/>
                  </a:rPr>
                  <a:t>水</a:t>
                </a: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16417" name="Group 10"/>
            <p:cNvGrpSpPr/>
            <p:nvPr/>
          </p:nvGrpSpPr>
          <p:grpSpPr>
            <a:xfrm>
              <a:off x="566" y="1035"/>
              <a:ext cx="1054" cy="1022"/>
              <a:chOff x="1296" y="2501"/>
              <a:chExt cx="738" cy="681"/>
            </a:xfrm>
          </p:grpSpPr>
          <p:grpSp>
            <p:nvGrpSpPr>
              <p:cNvPr id="16418" name="Group 11"/>
              <p:cNvGrpSpPr/>
              <p:nvPr/>
            </p:nvGrpSpPr>
            <p:grpSpPr>
              <a:xfrm>
                <a:off x="1296" y="2542"/>
                <a:ext cx="672" cy="640"/>
                <a:chOff x="672" y="2880"/>
                <a:chExt cx="384" cy="394"/>
              </a:xfrm>
            </p:grpSpPr>
            <p:sp>
              <p:nvSpPr>
                <p:cNvPr id="16419" name="Rectangle 12"/>
                <p:cNvSpPr/>
                <p:nvPr/>
              </p:nvSpPr>
              <p:spPr>
                <a:xfrm>
                  <a:off x="672" y="2890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420" name="Line 13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6421" name="Line 14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6422" name="Text Box 15"/>
              <p:cNvSpPr txBox="1"/>
              <p:nvPr/>
            </p:nvSpPr>
            <p:spPr>
              <a:xfrm>
                <a:off x="1362" y="2501"/>
                <a:ext cx="672" cy="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9600" b="1" dirty="0">
                    <a:latin typeface="Arial" panose="020B0604020202020204" pitchFamily="34" charset="0"/>
                    <a:ea typeface="华文楷体" panose="02010600040101010101" pitchFamily="2" charset="-122"/>
                  </a:rPr>
                  <a:t>水 </a:t>
                </a: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16423" name="Group 16"/>
            <p:cNvGrpSpPr/>
            <p:nvPr/>
          </p:nvGrpSpPr>
          <p:grpSpPr>
            <a:xfrm>
              <a:off x="2457" y="1035"/>
              <a:ext cx="1036" cy="1022"/>
              <a:chOff x="1283" y="2501"/>
              <a:chExt cx="724" cy="681"/>
            </a:xfrm>
          </p:grpSpPr>
          <p:grpSp>
            <p:nvGrpSpPr>
              <p:cNvPr id="16424" name="Group 17"/>
              <p:cNvGrpSpPr/>
              <p:nvPr/>
            </p:nvGrpSpPr>
            <p:grpSpPr>
              <a:xfrm>
                <a:off x="1283" y="2542"/>
                <a:ext cx="684" cy="640"/>
                <a:chOff x="665" y="2880"/>
                <a:chExt cx="391" cy="394"/>
              </a:xfrm>
            </p:grpSpPr>
            <p:sp>
              <p:nvSpPr>
                <p:cNvPr id="16425" name="Rectangle 18"/>
                <p:cNvSpPr/>
                <p:nvPr/>
              </p:nvSpPr>
              <p:spPr>
                <a:xfrm>
                  <a:off x="665" y="2890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426" name="Line 19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6427" name="Line 20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6428" name="Text Box 21"/>
              <p:cNvSpPr txBox="1"/>
              <p:nvPr/>
            </p:nvSpPr>
            <p:spPr>
              <a:xfrm>
                <a:off x="1336" y="2501"/>
                <a:ext cx="671" cy="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16429" name="Group 22"/>
            <p:cNvGrpSpPr/>
            <p:nvPr/>
          </p:nvGrpSpPr>
          <p:grpSpPr>
            <a:xfrm>
              <a:off x="3402" y="1037"/>
              <a:ext cx="1095" cy="1024"/>
              <a:chOff x="1282" y="2501"/>
              <a:chExt cx="767" cy="682"/>
            </a:xfrm>
          </p:grpSpPr>
          <p:grpSp>
            <p:nvGrpSpPr>
              <p:cNvPr id="16430" name="Group 23"/>
              <p:cNvGrpSpPr/>
              <p:nvPr/>
            </p:nvGrpSpPr>
            <p:grpSpPr>
              <a:xfrm>
                <a:off x="1282" y="2540"/>
                <a:ext cx="686" cy="643"/>
                <a:chOff x="664" y="2880"/>
                <a:chExt cx="392" cy="396"/>
              </a:xfrm>
            </p:grpSpPr>
            <p:sp>
              <p:nvSpPr>
                <p:cNvPr id="16431" name="Rectangle 24"/>
                <p:cNvSpPr/>
                <p:nvPr/>
              </p:nvSpPr>
              <p:spPr>
                <a:xfrm>
                  <a:off x="664" y="2892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432" name="Line 25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6433" name="Line 26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6434" name="Text Box 27"/>
              <p:cNvSpPr txBox="1"/>
              <p:nvPr/>
            </p:nvSpPr>
            <p:spPr>
              <a:xfrm>
                <a:off x="1376" y="2501"/>
                <a:ext cx="673" cy="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</p:grpSp>
      <p:sp>
        <p:nvSpPr>
          <p:cNvPr id="16435" name="矩形 43111"/>
          <p:cNvSpPr/>
          <p:nvPr/>
        </p:nvSpPr>
        <p:spPr>
          <a:xfrm rot="5400000">
            <a:off x="-131762" y="1508125"/>
            <a:ext cx="2376487" cy="1033463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书写提示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3113" name="图片 43112" descr="81F525A36A9E0BCDAC19123CF68F2190"/>
          <p:cNvPicPr>
            <a:picLocks noChangeAspect="1"/>
          </p:cNvPicPr>
          <p:nvPr/>
        </p:nvPicPr>
        <p:blipFill>
          <a:blip r:embed="rId1"/>
          <a:srcRect l="67639" t="9514" b="39449"/>
          <a:stretch>
            <a:fillRect/>
          </a:stretch>
        </p:blipFill>
        <p:spPr>
          <a:xfrm>
            <a:off x="6732588" y="4005263"/>
            <a:ext cx="2411412" cy="2852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09" name="Group 3"/>
          <p:cNvGrpSpPr/>
          <p:nvPr/>
        </p:nvGrpSpPr>
        <p:grpSpPr>
          <a:xfrm>
            <a:off x="1403350" y="692150"/>
            <a:ext cx="7129463" cy="1674813"/>
            <a:chOff x="566" y="1035"/>
            <a:chExt cx="3931" cy="1055"/>
          </a:xfrm>
        </p:grpSpPr>
        <p:grpSp>
          <p:nvGrpSpPr>
            <p:cNvPr id="17410" name="Group 4"/>
            <p:cNvGrpSpPr/>
            <p:nvPr/>
          </p:nvGrpSpPr>
          <p:grpSpPr>
            <a:xfrm>
              <a:off x="1513" y="1105"/>
              <a:ext cx="1050" cy="985"/>
              <a:chOff x="1291" y="2542"/>
              <a:chExt cx="735" cy="655"/>
            </a:xfrm>
          </p:grpSpPr>
          <p:grpSp>
            <p:nvGrpSpPr>
              <p:cNvPr id="17411" name="Group 5"/>
              <p:cNvGrpSpPr/>
              <p:nvPr/>
            </p:nvGrpSpPr>
            <p:grpSpPr>
              <a:xfrm>
                <a:off x="1291" y="2542"/>
                <a:ext cx="677" cy="640"/>
                <a:chOff x="669" y="2880"/>
                <a:chExt cx="387" cy="394"/>
              </a:xfrm>
            </p:grpSpPr>
            <p:sp>
              <p:nvSpPr>
                <p:cNvPr id="17412" name="Rectangle 6"/>
                <p:cNvSpPr/>
                <p:nvPr/>
              </p:nvSpPr>
              <p:spPr>
                <a:xfrm>
                  <a:off x="669" y="2890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413" name="Line 7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7414" name="Line 8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7415" name="Text Box 9"/>
              <p:cNvSpPr txBox="1"/>
              <p:nvPr/>
            </p:nvSpPr>
            <p:spPr>
              <a:xfrm>
                <a:off x="1354" y="2545"/>
                <a:ext cx="672" cy="65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9600" b="1" dirty="0">
                    <a:latin typeface="Arial" panose="020B0604020202020204" pitchFamily="34" charset="0"/>
                    <a:ea typeface="华文楷体" panose="02010600040101010101" pitchFamily="2" charset="-122"/>
                  </a:rPr>
                  <a:t>月</a:t>
                </a: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17416" name="Group 10"/>
            <p:cNvGrpSpPr/>
            <p:nvPr/>
          </p:nvGrpSpPr>
          <p:grpSpPr>
            <a:xfrm>
              <a:off x="566" y="1035"/>
              <a:ext cx="1054" cy="1022"/>
              <a:chOff x="1296" y="2501"/>
              <a:chExt cx="738" cy="681"/>
            </a:xfrm>
          </p:grpSpPr>
          <p:grpSp>
            <p:nvGrpSpPr>
              <p:cNvPr id="17417" name="Group 11"/>
              <p:cNvGrpSpPr/>
              <p:nvPr/>
            </p:nvGrpSpPr>
            <p:grpSpPr>
              <a:xfrm>
                <a:off x="1296" y="2542"/>
                <a:ext cx="672" cy="640"/>
                <a:chOff x="672" y="2880"/>
                <a:chExt cx="384" cy="394"/>
              </a:xfrm>
            </p:grpSpPr>
            <p:sp>
              <p:nvSpPr>
                <p:cNvPr id="17418" name="Rectangle 12"/>
                <p:cNvSpPr/>
                <p:nvPr/>
              </p:nvSpPr>
              <p:spPr>
                <a:xfrm>
                  <a:off x="672" y="2890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419" name="Line 13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7420" name="Line 14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7421" name="Text Box 15"/>
              <p:cNvSpPr txBox="1"/>
              <p:nvPr/>
            </p:nvSpPr>
            <p:spPr>
              <a:xfrm>
                <a:off x="1362" y="2501"/>
                <a:ext cx="672" cy="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9600" b="1" dirty="0">
                    <a:latin typeface="Arial" panose="020B0604020202020204" pitchFamily="34" charset="0"/>
                    <a:ea typeface="华文楷体" panose="02010600040101010101" pitchFamily="2" charset="-122"/>
                  </a:rPr>
                  <a:t>月</a:t>
                </a: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17422" name="Group 16"/>
            <p:cNvGrpSpPr/>
            <p:nvPr/>
          </p:nvGrpSpPr>
          <p:grpSpPr>
            <a:xfrm>
              <a:off x="2457" y="1035"/>
              <a:ext cx="1036" cy="1022"/>
              <a:chOff x="1283" y="2501"/>
              <a:chExt cx="724" cy="681"/>
            </a:xfrm>
          </p:grpSpPr>
          <p:grpSp>
            <p:nvGrpSpPr>
              <p:cNvPr id="17423" name="Group 17"/>
              <p:cNvGrpSpPr/>
              <p:nvPr/>
            </p:nvGrpSpPr>
            <p:grpSpPr>
              <a:xfrm>
                <a:off x="1283" y="2542"/>
                <a:ext cx="684" cy="640"/>
                <a:chOff x="665" y="2880"/>
                <a:chExt cx="391" cy="394"/>
              </a:xfrm>
            </p:grpSpPr>
            <p:sp>
              <p:nvSpPr>
                <p:cNvPr id="17424" name="Rectangle 18"/>
                <p:cNvSpPr/>
                <p:nvPr/>
              </p:nvSpPr>
              <p:spPr>
                <a:xfrm>
                  <a:off x="665" y="2890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425" name="Line 19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7426" name="Line 20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7427" name="Text Box 21"/>
              <p:cNvSpPr txBox="1"/>
              <p:nvPr/>
            </p:nvSpPr>
            <p:spPr>
              <a:xfrm>
                <a:off x="1336" y="2501"/>
                <a:ext cx="671" cy="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17428" name="Group 22"/>
            <p:cNvGrpSpPr/>
            <p:nvPr/>
          </p:nvGrpSpPr>
          <p:grpSpPr>
            <a:xfrm>
              <a:off x="3402" y="1037"/>
              <a:ext cx="1095" cy="1024"/>
              <a:chOff x="1282" y="2501"/>
              <a:chExt cx="767" cy="682"/>
            </a:xfrm>
          </p:grpSpPr>
          <p:grpSp>
            <p:nvGrpSpPr>
              <p:cNvPr id="17429" name="Group 23"/>
              <p:cNvGrpSpPr/>
              <p:nvPr/>
            </p:nvGrpSpPr>
            <p:grpSpPr>
              <a:xfrm>
                <a:off x="1282" y="2540"/>
                <a:ext cx="686" cy="643"/>
                <a:chOff x="664" y="2880"/>
                <a:chExt cx="392" cy="396"/>
              </a:xfrm>
            </p:grpSpPr>
            <p:sp>
              <p:nvSpPr>
                <p:cNvPr id="17430" name="Rectangle 24"/>
                <p:cNvSpPr/>
                <p:nvPr/>
              </p:nvSpPr>
              <p:spPr>
                <a:xfrm>
                  <a:off x="664" y="2892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431" name="Line 25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7432" name="Line 26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7433" name="Text Box 27"/>
              <p:cNvSpPr txBox="1"/>
              <p:nvPr/>
            </p:nvSpPr>
            <p:spPr>
              <a:xfrm>
                <a:off x="1376" y="2501"/>
                <a:ext cx="673" cy="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</p:grpSp>
      <p:grpSp>
        <p:nvGrpSpPr>
          <p:cNvPr id="17434" name="Group 3"/>
          <p:cNvGrpSpPr/>
          <p:nvPr/>
        </p:nvGrpSpPr>
        <p:grpSpPr>
          <a:xfrm>
            <a:off x="1403350" y="2420938"/>
            <a:ext cx="7129463" cy="1674812"/>
            <a:chOff x="566" y="1035"/>
            <a:chExt cx="3931" cy="1055"/>
          </a:xfrm>
        </p:grpSpPr>
        <p:grpSp>
          <p:nvGrpSpPr>
            <p:cNvPr id="17435" name="Group 4"/>
            <p:cNvGrpSpPr/>
            <p:nvPr/>
          </p:nvGrpSpPr>
          <p:grpSpPr>
            <a:xfrm>
              <a:off x="1513" y="1105"/>
              <a:ext cx="1050" cy="985"/>
              <a:chOff x="1291" y="2542"/>
              <a:chExt cx="735" cy="655"/>
            </a:xfrm>
          </p:grpSpPr>
          <p:grpSp>
            <p:nvGrpSpPr>
              <p:cNvPr id="17436" name="Group 5"/>
              <p:cNvGrpSpPr/>
              <p:nvPr/>
            </p:nvGrpSpPr>
            <p:grpSpPr>
              <a:xfrm>
                <a:off x="1291" y="2542"/>
                <a:ext cx="677" cy="640"/>
                <a:chOff x="669" y="2880"/>
                <a:chExt cx="387" cy="394"/>
              </a:xfrm>
            </p:grpSpPr>
            <p:sp>
              <p:nvSpPr>
                <p:cNvPr id="17437" name="Rectangle 6"/>
                <p:cNvSpPr/>
                <p:nvPr/>
              </p:nvSpPr>
              <p:spPr>
                <a:xfrm>
                  <a:off x="669" y="2890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438" name="Line 7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7439" name="Line 8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7440" name="Text Box 9"/>
              <p:cNvSpPr txBox="1"/>
              <p:nvPr/>
            </p:nvSpPr>
            <p:spPr>
              <a:xfrm>
                <a:off x="1354" y="2545"/>
                <a:ext cx="672" cy="65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9600" b="1" dirty="0">
                    <a:latin typeface="Arial" panose="020B0604020202020204" pitchFamily="34" charset="0"/>
                    <a:ea typeface="华文楷体" panose="02010600040101010101" pitchFamily="2" charset="-122"/>
                  </a:rPr>
                  <a:t>问</a:t>
                </a: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17441" name="Group 10"/>
            <p:cNvGrpSpPr/>
            <p:nvPr/>
          </p:nvGrpSpPr>
          <p:grpSpPr>
            <a:xfrm>
              <a:off x="566" y="1035"/>
              <a:ext cx="1054" cy="1022"/>
              <a:chOff x="1296" y="2501"/>
              <a:chExt cx="738" cy="681"/>
            </a:xfrm>
          </p:grpSpPr>
          <p:grpSp>
            <p:nvGrpSpPr>
              <p:cNvPr id="17442" name="Group 11"/>
              <p:cNvGrpSpPr/>
              <p:nvPr/>
            </p:nvGrpSpPr>
            <p:grpSpPr>
              <a:xfrm>
                <a:off x="1296" y="2542"/>
                <a:ext cx="672" cy="640"/>
                <a:chOff x="672" y="2880"/>
                <a:chExt cx="384" cy="394"/>
              </a:xfrm>
            </p:grpSpPr>
            <p:sp>
              <p:nvSpPr>
                <p:cNvPr id="17443" name="Rectangle 12"/>
                <p:cNvSpPr/>
                <p:nvPr/>
              </p:nvSpPr>
              <p:spPr>
                <a:xfrm>
                  <a:off x="672" y="2890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444" name="Line 13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7445" name="Line 14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7446" name="Text Box 15"/>
              <p:cNvSpPr txBox="1"/>
              <p:nvPr/>
            </p:nvSpPr>
            <p:spPr>
              <a:xfrm>
                <a:off x="1362" y="2501"/>
                <a:ext cx="672" cy="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9600" b="1" dirty="0">
                    <a:latin typeface="Arial" panose="020B0604020202020204" pitchFamily="34" charset="0"/>
                    <a:ea typeface="华文楷体" panose="02010600040101010101" pitchFamily="2" charset="-122"/>
                  </a:rPr>
                  <a:t>问</a:t>
                </a: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17447" name="Group 16"/>
            <p:cNvGrpSpPr/>
            <p:nvPr/>
          </p:nvGrpSpPr>
          <p:grpSpPr>
            <a:xfrm>
              <a:off x="2457" y="1035"/>
              <a:ext cx="1036" cy="1022"/>
              <a:chOff x="1283" y="2501"/>
              <a:chExt cx="724" cy="681"/>
            </a:xfrm>
          </p:grpSpPr>
          <p:grpSp>
            <p:nvGrpSpPr>
              <p:cNvPr id="17448" name="Group 17"/>
              <p:cNvGrpSpPr/>
              <p:nvPr/>
            </p:nvGrpSpPr>
            <p:grpSpPr>
              <a:xfrm>
                <a:off x="1283" y="2542"/>
                <a:ext cx="684" cy="640"/>
                <a:chOff x="665" y="2880"/>
                <a:chExt cx="391" cy="394"/>
              </a:xfrm>
            </p:grpSpPr>
            <p:sp>
              <p:nvSpPr>
                <p:cNvPr id="17449" name="Rectangle 18"/>
                <p:cNvSpPr/>
                <p:nvPr/>
              </p:nvSpPr>
              <p:spPr>
                <a:xfrm>
                  <a:off x="665" y="2890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450" name="Line 19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7451" name="Line 20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7452" name="Text Box 21"/>
              <p:cNvSpPr txBox="1"/>
              <p:nvPr/>
            </p:nvSpPr>
            <p:spPr>
              <a:xfrm>
                <a:off x="1336" y="2501"/>
                <a:ext cx="671" cy="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  <p:grpSp>
          <p:nvGrpSpPr>
            <p:cNvPr id="17453" name="Group 22"/>
            <p:cNvGrpSpPr/>
            <p:nvPr/>
          </p:nvGrpSpPr>
          <p:grpSpPr>
            <a:xfrm>
              <a:off x="3402" y="1037"/>
              <a:ext cx="1095" cy="1024"/>
              <a:chOff x="1282" y="2501"/>
              <a:chExt cx="767" cy="682"/>
            </a:xfrm>
          </p:grpSpPr>
          <p:grpSp>
            <p:nvGrpSpPr>
              <p:cNvPr id="17454" name="Group 23"/>
              <p:cNvGrpSpPr/>
              <p:nvPr/>
            </p:nvGrpSpPr>
            <p:grpSpPr>
              <a:xfrm>
                <a:off x="1282" y="2540"/>
                <a:ext cx="686" cy="643"/>
                <a:chOff x="664" y="2880"/>
                <a:chExt cx="392" cy="396"/>
              </a:xfrm>
            </p:grpSpPr>
            <p:sp>
              <p:nvSpPr>
                <p:cNvPr id="17455" name="Rectangle 24"/>
                <p:cNvSpPr/>
                <p:nvPr/>
              </p:nvSpPr>
              <p:spPr>
                <a:xfrm>
                  <a:off x="664" y="2892"/>
                  <a:ext cx="384" cy="384"/>
                </a:xfrm>
                <a:prstGeom prst="rect">
                  <a:avLst/>
                </a:prstGeom>
                <a:solidFill>
                  <a:srgbClr val="EBF939"/>
                </a:solidFill>
                <a:ln w="28575" cap="flat" cmpd="sng">
                  <a:solidFill>
                    <a:srgbClr val="CC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456" name="Line 25"/>
                <p:cNvSpPr/>
                <p:nvPr/>
              </p:nvSpPr>
              <p:spPr>
                <a:xfrm>
                  <a:off x="864" y="2880"/>
                  <a:ext cx="0" cy="384"/>
                </a:xfrm>
                <a:prstGeom prst="line">
                  <a:avLst/>
                </a:prstGeom>
                <a:ln w="38100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7457" name="Line 26"/>
                <p:cNvSpPr/>
                <p:nvPr/>
              </p:nvSpPr>
              <p:spPr>
                <a:xfrm>
                  <a:off x="672" y="3072"/>
                  <a:ext cx="384" cy="0"/>
                </a:xfrm>
                <a:prstGeom prst="line">
                  <a:avLst/>
                </a:prstGeom>
                <a:ln w="28575" cap="flat" cmpd="sng">
                  <a:solidFill>
                    <a:srgbClr val="CC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7458" name="Text Box 27"/>
              <p:cNvSpPr txBox="1"/>
              <p:nvPr/>
            </p:nvSpPr>
            <p:spPr>
              <a:xfrm>
                <a:off x="1376" y="2501"/>
                <a:ext cx="673" cy="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en-US" sz="9600" b="1" dirty="0">
                  <a:latin typeface="Arial" panose="020B0604020202020204" pitchFamily="34" charset="0"/>
                  <a:ea typeface="华文楷体" panose="02010600040101010101" pitchFamily="2" charset="-122"/>
                </a:endParaRPr>
              </a:p>
            </p:txBody>
          </p:sp>
        </p:grpSp>
      </p:grpSp>
      <p:sp>
        <p:nvSpPr>
          <p:cNvPr id="17459" name="矩形 54373"/>
          <p:cNvSpPr/>
          <p:nvPr/>
        </p:nvSpPr>
        <p:spPr>
          <a:xfrm rot="5400000">
            <a:off x="-420687" y="1797050"/>
            <a:ext cx="2376487" cy="1033463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书写提示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4375" name="图片 54374" descr="81F525A36A9E0BCDAC19123CF68F2190"/>
          <p:cNvPicPr>
            <a:picLocks noChangeAspect="1"/>
          </p:cNvPicPr>
          <p:nvPr/>
        </p:nvPicPr>
        <p:blipFill>
          <a:blip r:embed="rId1"/>
          <a:srcRect l="7733" t="45895" r="60374" b="5170"/>
          <a:stretch>
            <a:fillRect/>
          </a:stretch>
        </p:blipFill>
        <p:spPr>
          <a:xfrm>
            <a:off x="0" y="4122738"/>
            <a:ext cx="2376488" cy="2735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Rectangle 2"/>
          <p:cNvSpPr>
            <a:spLocks noGrp="1"/>
          </p:cNvSpPr>
          <p:nvPr>
            <p:ph type="ctrTitle"/>
          </p:nvPr>
        </p:nvSpPr>
        <p:spPr>
          <a:ln/>
        </p:spPr>
        <p:txBody>
          <a:bodyPr wrap="square" lIns="91440" tIns="45720" rIns="91440" bIns="45720" anchor="ctr"/>
          <a:p>
            <a:pPr>
              <a:buClrTx/>
              <a:buSzTx/>
              <a:buFontTx/>
            </a:pPr>
            <a:endParaRPr lang="zh-CN" altLang="zh-CN" dirty="0"/>
          </a:p>
        </p:txBody>
      </p:sp>
      <p:sp>
        <p:nvSpPr>
          <p:cNvPr id="18434" name="Rectangle 3"/>
          <p:cNvSpPr>
            <a:spLocks noGrp="1"/>
          </p:cNvSpPr>
          <p:nvPr>
            <p:ph type="subTitle" idx="1"/>
          </p:nvPr>
        </p:nvSpPr>
        <p:spPr>
          <a:ln/>
        </p:spPr>
        <p:txBody>
          <a:bodyPr wrap="square" lIns="91440" tIns="45720" rIns="91440" bIns="45720" anchor="t"/>
          <a:p>
            <a:pPr>
              <a:buClrTx/>
              <a:buSzTx/>
              <a:buFontTx/>
            </a:pPr>
            <a:endParaRPr lang="zh-CN" altLang="zh-CN" dirty="0">
              <a:latin typeface="+mn-lt"/>
              <a:ea typeface="+mn-ea"/>
              <a:cs typeface="+mn-cs"/>
            </a:endParaRPr>
          </a:p>
        </p:txBody>
      </p:sp>
      <p:pic>
        <p:nvPicPr>
          <p:cNvPr id="18435" name="Picture 4" descr="578f57897a5c62b3a5c272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8100"/>
            <a:ext cx="9144000" cy="681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Text Box 5"/>
          <p:cNvSpPr txBox="1"/>
          <p:nvPr/>
        </p:nvSpPr>
        <p:spPr>
          <a:xfrm>
            <a:off x="762000" y="1143000"/>
            <a:ext cx="7848600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zh-CN" altLang="en-US" sz="96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古诗诵读时间</a:t>
            </a:r>
            <a:endParaRPr lang="zh-CN" altLang="en-US" sz="96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437" name="Text Box 6"/>
          <p:cNvSpPr txBox="1"/>
          <p:nvPr/>
        </p:nvSpPr>
        <p:spPr>
          <a:xfrm>
            <a:off x="2124075" y="3284538"/>
            <a:ext cx="1081088" cy="1189037"/>
          </a:xfrm>
          <a:prstGeom prst="rect">
            <a:avLst/>
          </a:prstGeom>
          <a:solidFill>
            <a:schemeClr val="bg1">
              <a:alpha val="48000"/>
            </a:schemeClr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7200" dirty="0"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endParaRPr lang="zh-CN" altLang="en-US" sz="7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Text Box 6"/>
          <p:cNvSpPr txBox="1"/>
          <p:nvPr/>
        </p:nvSpPr>
        <p:spPr>
          <a:xfrm>
            <a:off x="1714500" y="357188"/>
            <a:ext cx="6529388" cy="4473575"/>
          </a:xfrm>
          <a:prstGeom prst="rect">
            <a:avLst/>
          </a:prstGeom>
          <a:solidFill>
            <a:srgbClr val="CCFF99"/>
          </a:solidFill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　                  </a:t>
            </a:r>
            <a:r>
              <a:rPr lang="en-US" altLang="zh-CN" sz="5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5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r>
              <a:rPr lang="en-US" altLang="zh-CN" sz="5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en-US" altLang="zh-CN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      （唐）李峤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　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解落三秋叶，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　能开二月花。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　过江千尺浪，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　入竹万竿斜。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8" name="标题 1"/>
          <p:cNvSpPr>
            <a:spLocks noGrp="1"/>
          </p:cNvSpPr>
          <p:nvPr>
            <p:ph type="title" idx="4294967295"/>
          </p:nvPr>
        </p:nvSpPr>
        <p:spPr>
          <a:xfrm>
            <a:off x="500063" y="5214938"/>
            <a:ext cx="8229600" cy="1143000"/>
          </a:xfrm>
          <a:blipFill rotWithShape="1">
            <a:blip r:embed="rId1"/>
          </a:blipFill>
          <a:ln/>
        </p:spPr>
        <p:txBody>
          <a:bodyPr wrap="square" lIns="91440" tIns="45720" rIns="91440" bIns="45720" anchor="ctr"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　李峤，唐朝著名的宫廷诗人，与杜审言、苏味道、崔融并称“文章四友”。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图片 35843" descr="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2275" y="1268413"/>
            <a:ext cx="5886450" cy="3829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2" name="图片 35844" descr="图片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549275"/>
            <a:ext cx="1217613" cy="16557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标题 2"/>
          <p:cNvSpPr>
            <a:spLocks noGrp="1"/>
          </p:cNvSpPr>
          <p:nvPr>
            <p:ph type="title" idx="4294967295"/>
          </p:nvPr>
        </p:nvSpPr>
        <p:spPr>
          <a:xfrm>
            <a:off x="395288" y="404813"/>
            <a:ext cx="8247062" cy="1487487"/>
          </a:xfrm>
          <a:gradFill rotWithShape="0">
            <a:gsLst>
              <a:gs pos="0">
                <a:srgbClr val="5E9EFF">
                  <a:alpha val="100000"/>
                </a:srgbClr>
              </a:gs>
              <a:gs pos="39999">
                <a:srgbClr val="85C2FF">
                  <a:alpha val="100000"/>
                </a:srgbClr>
              </a:gs>
              <a:gs pos="70000">
                <a:srgbClr val="C4D6EB">
                  <a:alpha val="100000"/>
                </a:srgbClr>
              </a:gs>
              <a:gs pos="100000">
                <a:srgbClr val="FFEBFA">
                  <a:alpha val="100000"/>
                </a:srgbClr>
              </a:gs>
            </a:gsLst>
            <a:lin ang="5400000"/>
            <a:tileRect/>
          </a:gradFill>
          <a:ln/>
        </p:spPr>
        <p:txBody>
          <a:bodyPr wrap="square" lIns="91440" tIns="45720" rIns="91440" bIns="45720" anchor="ctr"/>
          <a:p>
            <a:pPr algn="l"/>
            <a:r>
              <a:rPr lang="zh-CN" altLang="en-US" sz="3600" b="1" dirty="0">
                <a:solidFill>
                  <a:srgbClr val="C00000"/>
                </a:solidFill>
                <a:ea typeface="楷体" panose="02010609060101010101" pitchFamily="49" charset="-122"/>
              </a:rPr>
              <a:t>注释译文</a:t>
            </a:r>
            <a:br>
              <a:rPr lang="zh-CN" altLang="en-US" b="1" dirty="0">
                <a:ea typeface="楷体" panose="02010609060101010101" pitchFamily="49" charset="-122"/>
              </a:rPr>
            </a:br>
            <a:r>
              <a:rPr lang="zh-CN" altLang="en-US" sz="5400" b="1" dirty="0">
                <a:solidFill>
                  <a:srgbClr val="FF00FF"/>
                </a:solidFill>
                <a:ea typeface="楷体" panose="02010609060101010101" pitchFamily="49" charset="-122"/>
              </a:rPr>
              <a:t>三秋　　　斜</a:t>
            </a:r>
            <a:endParaRPr lang="zh-CN" altLang="en-US" sz="5400" b="1" dirty="0">
              <a:solidFill>
                <a:srgbClr val="FF00FF"/>
              </a:solidFill>
              <a:ea typeface="楷体" panose="02010609060101010101" pitchFamily="49" charset="-122"/>
            </a:endParaRPr>
          </a:p>
        </p:txBody>
      </p:sp>
      <p:sp>
        <p:nvSpPr>
          <p:cNvPr id="16388" name="内容占位符 3"/>
          <p:cNvSpPr>
            <a:spLocks noGrp="1"/>
          </p:cNvSpPr>
          <p:nvPr>
            <p:ph idx="4294967295"/>
          </p:nvPr>
        </p:nvSpPr>
        <p:spPr>
          <a:xfrm>
            <a:off x="361950" y="2060575"/>
            <a:ext cx="8115300" cy="4525963"/>
          </a:xfrm>
          <a:gradFill rotWithShape="0">
            <a:gsLst>
              <a:gs pos="0">
                <a:srgbClr val="5E9EFF">
                  <a:alpha val="100000"/>
                </a:srgbClr>
              </a:gs>
              <a:gs pos="39999">
                <a:srgbClr val="85C2FF">
                  <a:alpha val="100000"/>
                </a:srgbClr>
              </a:gs>
              <a:gs pos="70000">
                <a:srgbClr val="C4D6EB">
                  <a:alpha val="100000"/>
                </a:srgbClr>
              </a:gs>
              <a:gs pos="100000">
                <a:srgbClr val="FFEBFA">
                  <a:alpha val="100000"/>
                </a:srgbClr>
              </a:gs>
            </a:gsLst>
            <a:lin ang="5400000"/>
            <a:tileRect/>
          </a:gradFill>
          <a:ln/>
        </p:spPr>
        <p:txBody>
          <a:bodyPr wrap="square" lIns="91440" tIns="45720" rIns="91440" bIns="45720" anchor="t"/>
          <a:p>
            <a:pPr>
              <a:buAutoNum type="circleNumDbPlain"/>
            </a:pPr>
            <a:endParaRPr lang="zh-CN" altLang="zh-CN" sz="4000" b="1" dirty="0">
              <a:ea typeface="楷体" panose="02010609060101010101" pitchFamily="49" charset="-122"/>
            </a:endParaRPr>
          </a:p>
          <a:p>
            <a:pPr>
              <a:buAutoNum type="circleNumDbPlain"/>
            </a:pPr>
            <a:r>
              <a:rPr lang="zh-CN" altLang="en-US" sz="4000" b="1" dirty="0">
                <a:solidFill>
                  <a:srgbClr val="FF00FF"/>
                </a:solidFill>
                <a:ea typeface="楷体" panose="02010609060101010101" pitchFamily="49" charset="-122"/>
              </a:rPr>
              <a:t>三秋</a:t>
            </a:r>
            <a:r>
              <a:rPr lang="zh-CN" altLang="en-US" sz="4000" b="1" dirty="0">
                <a:ea typeface="楷体" panose="02010609060101010101" pitchFamily="49" charset="-122"/>
              </a:rPr>
              <a:t>：</a:t>
            </a:r>
            <a:r>
              <a:rPr lang="zh-CN" altLang="en-US" sz="4000" b="1" u="sng" dirty="0">
                <a:ea typeface="楷体" panose="02010609060101010101" pitchFamily="49" charset="-122"/>
              </a:rPr>
              <a:t>农历</a:t>
            </a:r>
            <a:r>
              <a:rPr lang="zh-CN" altLang="en-US" sz="4000" b="1" dirty="0">
                <a:ea typeface="楷体" panose="02010609060101010101" pitchFamily="49" charset="-122"/>
              </a:rPr>
              <a:t>九月，指晚秋。</a:t>
            </a:r>
            <a:endParaRPr lang="zh-CN" altLang="en-US" sz="4000" b="1" dirty="0">
              <a:ea typeface="楷体" panose="02010609060101010101" pitchFamily="49" charset="-122"/>
            </a:endParaRPr>
          </a:p>
          <a:p>
            <a:pPr>
              <a:buAutoNum type="circleNumDbPlain"/>
            </a:pPr>
            <a:endParaRPr lang="zh-CN" altLang="en-US" sz="4000" b="1" dirty="0">
              <a:ea typeface="楷体" panose="02010609060101010101" pitchFamily="49" charset="-122"/>
            </a:endParaRPr>
          </a:p>
          <a:p>
            <a:pPr>
              <a:buAutoNum type="circleNumDbPlain"/>
            </a:pPr>
            <a:r>
              <a:rPr lang="zh-CN" altLang="en-US" sz="4000" b="1" dirty="0">
                <a:solidFill>
                  <a:srgbClr val="FF00FF"/>
                </a:solidFill>
                <a:ea typeface="楷体" panose="02010609060101010101" pitchFamily="49" charset="-122"/>
              </a:rPr>
              <a:t>斜</a:t>
            </a:r>
            <a:r>
              <a:rPr lang="zh-CN" altLang="en-US" sz="4000" b="1" dirty="0">
                <a:ea typeface="楷体" panose="02010609060101010101" pitchFamily="49" charset="-122"/>
              </a:rPr>
              <a:t>：倾斜。</a:t>
            </a:r>
            <a:endParaRPr lang="zh-CN" altLang="en-US" sz="4000" b="1" dirty="0">
              <a:ea typeface="楷体" panose="02010609060101010101" pitchFamily="49" charset="-122"/>
            </a:endParaRPr>
          </a:p>
          <a:p>
            <a:pPr>
              <a:buAutoNum type="circleNumDbPlain"/>
            </a:pPr>
            <a:endParaRPr lang="zh-CN" altLang="zh-CN" sz="4000" b="1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文本框 2"/>
          <p:cNvSpPr txBox="1"/>
          <p:nvPr/>
        </p:nvSpPr>
        <p:spPr>
          <a:xfrm>
            <a:off x="1476375" y="836613"/>
            <a:ext cx="3667125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【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识字加油站</a:t>
            </a:r>
            <a:r>
              <a:rPr lang="en-US" altLang="zh-CN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】</a:t>
            </a:r>
            <a:endParaRPr lang="en-US" altLang="zh-CN" sz="32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098" name="图片 4102" descr="图片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260350"/>
            <a:ext cx="1217612" cy="1655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文本框 4103"/>
          <p:cNvSpPr txBox="1"/>
          <p:nvPr/>
        </p:nvSpPr>
        <p:spPr>
          <a:xfrm>
            <a:off x="1042988" y="1916113"/>
            <a:ext cx="3167062" cy="823912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楷体" panose="02010609060101010101" pitchFamily="49" charset="-122"/>
              </a:rPr>
              <a:t>学校  老师</a:t>
            </a:r>
            <a:endParaRPr lang="zh-CN" altLang="en-US" sz="48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100" name="文本框 4104"/>
          <p:cNvSpPr txBox="1"/>
          <p:nvPr/>
        </p:nvSpPr>
        <p:spPr>
          <a:xfrm>
            <a:off x="4787900" y="1989138"/>
            <a:ext cx="3168650" cy="823912"/>
          </a:xfrm>
          <a:prstGeom prst="rect">
            <a:avLst/>
          </a:prstGeom>
          <a:solidFill>
            <a:srgbClr val="FF99CC"/>
          </a:solidFill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楷体" panose="02010609060101010101" pitchFamily="49" charset="-122"/>
              </a:rPr>
              <a:t>工厂  工人</a:t>
            </a:r>
            <a:endParaRPr lang="zh-CN" altLang="en-US" sz="48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101" name="文本框 3"/>
          <p:cNvSpPr txBox="1"/>
          <p:nvPr/>
        </p:nvSpPr>
        <p:spPr>
          <a:xfrm>
            <a:off x="1042988" y="2060575"/>
            <a:ext cx="3455987" cy="1190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50000"/>
              </a:lnSpc>
            </a:pPr>
            <a:endParaRPr lang="en-US" altLang="zh-CN" sz="4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102" name="矩形 4106"/>
          <p:cNvSpPr/>
          <p:nvPr/>
        </p:nvSpPr>
        <p:spPr>
          <a:xfrm>
            <a:off x="4643438" y="1557338"/>
            <a:ext cx="13684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2400" err="1">
                <a:solidFill>
                  <a:srgbClr val="000000"/>
                </a:solidFill>
                <a:latin typeface="Arial" panose="020B0604020202020204" pitchFamily="34" charset="0"/>
              </a:rPr>
              <a:t>gōng</a:t>
            </a:r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103" name="矩形 4107"/>
          <p:cNvSpPr/>
          <p:nvPr/>
        </p:nvSpPr>
        <p:spPr>
          <a:xfrm>
            <a:off x="5435600" y="1557338"/>
            <a:ext cx="172878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2400" err="1">
                <a:solidFill>
                  <a:srgbClr val="000000"/>
                </a:solidFill>
                <a:latin typeface="Arial" panose="020B0604020202020204" pitchFamily="34" charset="0"/>
              </a:rPr>
              <a:t>chǎng</a:t>
            </a:r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104" name="文本框 4108"/>
          <p:cNvSpPr txBox="1"/>
          <p:nvPr/>
        </p:nvSpPr>
        <p:spPr>
          <a:xfrm>
            <a:off x="1042988" y="3717925"/>
            <a:ext cx="3167062" cy="823913"/>
          </a:xfrm>
          <a:prstGeom prst="rect">
            <a:avLst/>
          </a:prstGeom>
          <a:solidFill>
            <a:srgbClr val="CC99FF"/>
          </a:solidFill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楷体" panose="02010609060101010101" pitchFamily="49" charset="-122"/>
              </a:rPr>
              <a:t>医院  医生</a:t>
            </a:r>
            <a:endParaRPr lang="zh-CN" altLang="en-US" sz="48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105" name="文本框 4109"/>
          <p:cNvSpPr txBox="1"/>
          <p:nvPr/>
        </p:nvSpPr>
        <p:spPr>
          <a:xfrm>
            <a:off x="5148263" y="3717925"/>
            <a:ext cx="3168650" cy="823913"/>
          </a:xfrm>
          <a:prstGeom prst="rect">
            <a:avLst/>
          </a:prstGeom>
          <a:solidFill>
            <a:srgbClr val="99FF33"/>
          </a:solidFill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楷体" panose="02010609060101010101" pitchFamily="49" charset="-122"/>
              </a:rPr>
              <a:t>军队  军人</a:t>
            </a:r>
            <a:endParaRPr lang="zh-CN" altLang="en-US" sz="48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106" name="矩形 4110"/>
          <p:cNvSpPr/>
          <p:nvPr/>
        </p:nvSpPr>
        <p:spPr>
          <a:xfrm>
            <a:off x="1116013" y="3211513"/>
            <a:ext cx="78105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2800" err="1">
                <a:solidFill>
                  <a:srgbClr val="000000"/>
                </a:solidFill>
                <a:latin typeface="Arial" panose="020B0604020202020204" pitchFamily="34" charset="0"/>
              </a:rPr>
              <a:t>yī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107" name="矩形 4111"/>
          <p:cNvSpPr/>
          <p:nvPr/>
        </p:nvSpPr>
        <p:spPr>
          <a:xfrm>
            <a:off x="1763713" y="3211513"/>
            <a:ext cx="1163637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2800" err="1">
                <a:solidFill>
                  <a:srgbClr val="000000"/>
                </a:solidFill>
                <a:latin typeface="Arial" panose="020B0604020202020204" pitchFamily="34" charset="0"/>
              </a:rPr>
              <a:t>yuàn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108" name="矩形 4112"/>
          <p:cNvSpPr/>
          <p:nvPr/>
        </p:nvSpPr>
        <p:spPr>
          <a:xfrm>
            <a:off x="3132138" y="3284538"/>
            <a:ext cx="15113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2800" err="1">
                <a:solidFill>
                  <a:srgbClr val="000000"/>
                </a:solidFill>
                <a:latin typeface="Arial" panose="020B0604020202020204" pitchFamily="34" charset="0"/>
              </a:rPr>
              <a:t>shēng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109" name="文本框 4113"/>
          <p:cNvSpPr txBox="1"/>
          <p:nvPr/>
        </p:nvSpPr>
        <p:spPr>
          <a:xfrm>
            <a:off x="5219700" y="3213100"/>
            <a:ext cx="12509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en-US" altLang="zh-CN" sz="2400" err="1">
                <a:latin typeface="Arial" panose="020B0604020202020204" pitchFamily="34" charset="0"/>
              </a:rPr>
              <a:t>jūn</a:t>
            </a:r>
            <a:r>
              <a:rPr lang="en-US" altLang="zh-CN" sz="2400">
                <a:latin typeface="Arial" panose="020B0604020202020204" pitchFamily="34" charset="0"/>
              </a:rPr>
              <a:t>   </a:t>
            </a:r>
            <a:r>
              <a:rPr lang="en-US" altLang="zh-CN" sz="2400" err="1">
                <a:latin typeface="Arial" panose="020B0604020202020204" pitchFamily="34" charset="0"/>
              </a:rPr>
              <a:t>duì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4115" name="文本框 4114"/>
          <p:cNvSpPr txBox="1"/>
          <p:nvPr/>
        </p:nvSpPr>
        <p:spPr>
          <a:xfrm>
            <a:off x="323850" y="5013325"/>
            <a:ext cx="4103688" cy="1616075"/>
          </a:xfrm>
          <a:prstGeom prst="rect">
            <a:avLst/>
          </a:prstGeom>
          <a:solidFill>
            <a:schemeClr val="accent1">
              <a:alpha val="47000"/>
            </a:schemeClr>
          </a:solidFill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学校里有老师。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老师在学校里。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116" name="文本框 4115"/>
          <p:cNvSpPr txBox="1"/>
          <p:nvPr/>
        </p:nvSpPr>
        <p:spPr>
          <a:xfrm>
            <a:off x="4535488" y="5013325"/>
            <a:ext cx="4608512" cy="1616075"/>
          </a:xfrm>
          <a:prstGeom prst="rect">
            <a:avLst/>
          </a:prstGeom>
          <a:solidFill>
            <a:schemeClr val="accent1">
              <a:alpha val="39000"/>
            </a:schemeClr>
          </a:solidFill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＿＿里有＿＿。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＿＿在＿＿里。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5" grpId="0" animBg="1"/>
      <p:bldP spid="41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>
          <a:ln/>
        </p:spPr>
        <p:txBody>
          <a:bodyPr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22531" name="Picture 5" descr="1670867_161133069_2"/>
          <p:cNvPicPr>
            <a:picLocks noChangeAspect="1"/>
          </p:cNvPicPr>
          <p:nvPr/>
        </p:nvPicPr>
        <p:blipFill>
          <a:blip r:embed="rId1"/>
          <a:srcRect b="3796"/>
          <a:stretch>
            <a:fillRect/>
          </a:stretch>
        </p:blipFill>
        <p:spPr>
          <a:xfrm>
            <a:off x="0" y="79375"/>
            <a:ext cx="9394825" cy="677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3" name="Text Box 6"/>
          <p:cNvSpPr txBox="1"/>
          <p:nvPr/>
        </p:nvSpPr>
        <p:spPr>
          <a:xfrm>
            <a:off x="971550" y="1557338"/>
            <a:ext cx="7705725" cy="701675"/>
          </a:xfrm>
          <a:prstGeom prst="rect">
            <a:avLst/>
          </a:prstGeom>
          <a:solidFill>
            <a:schemeClr val="bg1">
              <a:alpha val="48000"/>
            </a:schemeClr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能使树叶在晚秋时节掉落。</a:t>
            </a:r>
            <a:endParaRPr lang="zh-CN" altLang="en-US" sz="4000" dirty="0">
              <a:solidFill>
                <a:srgbClr val="FF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33" name="Text Box 6"/>
          <p:cNvSpPr txBox="1"/>
          <p:nvPr/>
        </p:nvSpPr>
        <p:spPr>
          <a:xfrm>
            <a:off x="2627313" y="476250"/>
            <a:ext cx="3960812" cy="823913"/>
          </a:xfrm>
          <a:prstGeom prst="rect">
            <a:avLst/>
          </a:prstGeom>
          <a:solidFill>
            <a:schemeClr val="bg1">
              <a:alpha val="48000"/>
            </a:schemeClr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解落三秋叶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ln/>
        </p:spPr>
        <p:txBody>
          <a:bodyPr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23555" name="Picture 5" descr="54b4d039c74cd0a255e723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9" name="Text Box 6"/>
          <p:cNvSpPr txBox="1"/>
          <p:nvPr/>
        </p:nvSpPr>
        <p:spPr>
          <a:xfrm>
            <a:off x="755650" y="2060575"/>
            <a:ext cx="7705725" cy="701675"/>
          </a:xfrm>
          <a:prstGeom prst="rect">
            <a:avLst/>
          </a:prstGeom>
          <a:solidFill>
            <a:schemeClr val="bg1">
              <a:alpha val="48000"/>
            </a:schemeClr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能在早春二月时使百花盛开。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3557" name="Text Box 6"/>
          <p:cNvSpPr txBox="1"/>
          <p:nvPr/>
        </p:nvSpPr>
        <p:spPr>
          <a:xfrm>
            <a:off x="2627313" y="476250"/>
            <a:ext cx="3960812" cy="823913"/>
          </a:xfrm>
          <a:prstGeom prst="rect">
            <a:avLst/>
          </a:prstGeom>
          <a:solidFill>
            <a:schemeClr val="bg1">
              <a:alpha val="48000"/>
            </a:schemeClr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能开二月花</a:t>
            </a:r>
            <a:endParaRPr lang="zh-CN" altLang="en-US" sz="48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>
          <a:ln/>
        </p:spPr>
        <p:txBody>
          <a:bodyPr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24579" name="Picture 5" descr="2008316106519696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5" name="Text Box 6"/>
          <p:cNvSpPr txBox="1"/>
          <p:nvPr/>
        </p:nvSpPr>
        <p:spPr>
          <a:xfrm>
            <a:off x="755650" y="2060575"/>
            <a:ext cx="7705725" cy="701675"/>
          </a:xfrm>
          <a:prstGeom prst="rect">
            <a:avLst/>
          </a:prstGeom>
          <a:solidFill>
            <a:schemeClr val="bg1">
              <a:alpha val="48000"/>
            </a:schemeClr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吹过江面时会掀起千尺巨浪 。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4581" name="Text Box 6"/>
          <p:cNvSpPr txBox="1"/>
          <p:nvPr/>
        </p:nvSpPr>
        <p:spPr>
          <a:xfrm>
            <a:off x="2662238" y="476250"/>
            <a:ext cx="3960812" cy="823913"/>
          </a:xfrm>
          <a:prstGeom prst="rect">
            <a:avLst/>
          </a:prstGeom>
          <a:solidFill>
            <a:schemeClr val="bg1">
              <a:alpha val="48000"/>
            </a:schemeClr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过江千里浪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Picture 4" descr="http://picapi.ooopic.com/01/23/73/07b1OOOPIC3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6" name="Text Box 6"/>
          <p:cNvSpPr txBox="1"/>
          <p:nvPr/>
        </p:nvSpPr>
        <p:spPr>
          <a:xfrm>
            <a:off x="827088" y="1341438"/>
            <a:ext cx="7705725" cy="1311275"/>
          </a:xfrm>
          <a:prstGeom prst="rect">
            <a:avLst/>
          </a:prstGeom>
          <a:solidFill>
            <a:schemeClr val="bg1">
              <a:alpha val="48000"/>
            </a:schemeClr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　　吹入竹林时能使成千上万的竹子倾斜倒伏。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5603" name="Text Box 6"/>
          <p:cNvSpPr txBox="1"/>
          <p:nvPr/>
        </p:nvSpPr>
        <p:spPr>
          <a:xfrm>
            <a:off x="2627313" y="260350"/>
            <a:ext cx="3960812" cy="823913"/>
          </a:xfrm>
          <a:prstGeom prst="rect">
            <a:avLst/>
          </a:prstGeom>
          <a:solidFill>
            <a:schemeClr val="bg1">
              <a:alpha val="48000"/>
            </a:schemeClr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入竹万竿斜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zh-CN" dirty="0"/>
          </a:p>
        </p:txBody>
      </p:sp>
      <p:pic>
        <p:nvPicPr>
          <p:cNvPr id="26626" name="Picture 3" descr="051008korea10"/>
          <p:cNvPicPr>
            <a:picLocks noGrp="1" noChangeAspect="1"/>
          </p:cNvPicPr>
          <p:nvPr>
            <p:ph type="body" idx="4294967295"/>
          </p:nvPr>
        </p:nvPicPr>
        <p:blipFill>
          <a:blip r:embed="rId1"/>
          <a:stretch>
            <a:fillRect/>
          </a:stretch>
        </p:blipFill>
        <p:spPr>
          <a:xfrm>
            <a:off x="0" y="17463"/>
            <a:ext cx="9144000" cy="6840537"/>
          </a:xfrm>
          <a:ln/>
        </p:spPr>
      </p:pic>
      <p:sp>
        <p:nvSpPr>
          <p:cNvPr id="26627" name="Text Box 5"/>
          <p:cNvSpPr txBox="1"/>
          <p:nvPr/>
        </p:nvSpPr>
        <p:spPr>
          <a:xfrm>
            <a:off x="1571625" y="0"/>
            <a:ext cx="5624513" cy="49244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br>
              <a:rPr lang="en-US" altLang="zh-CN">
                <a:latin typeface="Arial" panose="020B0604020202020204" pitchFamily="34" charset="0"/>
              </a:rPr>
            </a:br>
            <a:r>
              <a:rPr lang="zh-CN" altLang="en-US" sz="6000" b="1" dirty="0">
                <a:solidFill>
                  <a:srgbClr val="008000"/>
                </a:solidFill>
                <a:latin typeface="Arial" panose="020B0604020202020204" pitchFamily="34" charset="0"/>
                <a:ea typeface="楷体_GB2312"/>
              </a:rPr>
              <a:t>风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br>
              <a:rPr lang="zh-CN" altLang="en-US" dirty="0">
                <a:latin typeface="Arial" panose="020B0604020202020204" pitchFamily="34" charset="0"/>
              </a:rPr>
            </a:br>
            <a:r>
              <a:rPr lang="zh-CN" altLang="en-US" sz="3200" dirty="0">
                <a:latin typeface="Arial" panose="020B0604020202020204" pitchFamily="34" charset="0"/>
              </a:rPr>
              <a:t>                           </a:t>
            </a:r>
            <a:r>
              <a:rPr lang="en-US" altLang="zh-CN" sz="3200" b="1">
                <a:latin typeface="楷体_GB2312"/>
                <a:ea typeface="楷体_GB2312"/>
              </a:rPr>
              <a:t>(</a:t>
            </a:r>
            <a:r>
              <a:rPr lang="zh-CN" altLang="en-US" sz="3200" b="1" dirty="0">
                <a:latin typeface="楷体_GB2312"/>
                <a:ea typeface="楷体_GB2312"/>
              </a:rPr>
              <a:t>唐</a:t>
            </a:r>
            <a:r>
              <a:rPr lang="en-US" altLang="zh-CN" sz="3200" b="1">
                <a:latin typeface="楷体_GB2312"/>
                <a:ea typeface="楷体_GB2312"/>
              </a:rPr>
              <a:t>)</a:t>
            </a:r>
            <a:r>
              <a:rPr lang="zh-CN" altLang="en-US" sz="3200" b="1" dirty="0">
                <a:latin typeface="楷体_GB2312"/>
                <a:ea typeface="楷体_GB2312"/>
              </a:rPr>
              <a:t>李峤</a:t>
            </a:r>
            <a:endParaRPr lang="en-US" altLang="zh-CN" sz="3200" b="1">
              <a:latin typeface="楷体_GB2312"/>
              <a:ea typeface="楷体_GB2312"/>
            </a:endParaRPr>
          </a:p>
          <a:p>
            <a:pPr algn="ctr">
              <a:spcBef>
                <a:spcPct val="50000"/>
              </a:spcBef>
            </a:pPr>
            <a:endParaRPr lang="en-US" altLang="zh-CN" sz="4000" b="1">
              <a:latin typeface="楷体_GB2312"/>
              <a:ea typeface="楷体_GB231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4000" b="1" dirty="0">
                <a:latin typeface="楷体_GB2312"/>
                <a:ea typeface="楷体_GB2312"/>
              </a:rPr>
              <a:t> </a:t>
            </a:r>
            <a:br>
              <a:rPr lang="zh-CN" altLang="en-US" sz="4000" dirty="0">
                <a:latin typeface="楷体_GB2312"/>
                <a:ea typeface="楷体_GB2312"/>
              </a:rPr>
            </a:br>
            <a:br>
              <a:rPr lang="zh-CN" altLang="en-US" sz="4800" dirty="0">
                <a:latin typeface="Arial" panose="020B0604020202020204" pitchFamily="34" charset="0"/>
              </a:rPr>
            </a:br>
            <a:br>
              <a:rPr lang="zh-CN" altLang="en-US" dirty="0">
                <a:latin typeface="Arial" panose="020B0604020202020204" pitchFamily="34" charset="0"/>
              </a:rPr>
            </a:b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1" name="Text Box 7"/>
          <p:cNvSpPr txBox="1"/>
          <p:nvPr/>
        </p:nvSpPr>
        <p:spPr>
          <a:xfrm>
            <a:off x="642938" y="2428875"/>
            <a:ext cx="8231187" cy="8302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800" b="1" dirty="0">
                <a:latin typeface="Arial" panose="020B0604020202020204" pitchFamily="34" charset="0"/>
                <a:ea typeface="楷体_GB2312"/>
              </a:rPr>
              <a:t>解落</a:t>
            </a:r>
            <a:r>
              <a:rPr lang="en-US" altLang="zh-CN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800" b="1" dirty="0">
                <a:latin typeface="Arial" panose="020B0604020202020204" pitchFamily="34" charset="0"/>
                <a:ea typeface="楷体_GB2312"/>
              </a:rPr>
              <a:t>三秋叶，能开</a:t>
            </a:r>
            <a:r>
              <a:rPr lang="en-US" altLang="zh-CN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800" b="1" dirty="0">
                <a:latin typeface="Arial" panose="020B0604020202020204" pitchFamily="34" charset="0"/>
                <a:ea typeface="楷体_GB2312"/>
              </a:rPr>
              <a:t>二月花。</a:t>
            </a:r>
            <a:endParaRPr lang="zh-CN" altLang="en-US" sz="4800" b="1" dirty="0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4342" name="Text Box 8"/>
          <p:cNvSpPr txBox="1"/>
          <p:nvPr/>
        </p:nvSpPr>
        <p:spPr>
          <a:xfrm>
            <a:off x="642938" y="3429000"/>
            <a:ext cx="81534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楷体_GB2312"/>
              </a:rPr>
              <a:t>过江</a:t>
            </a:r>
            <a:r>
              <a:rPr lang="en-US" altLang="zh-CN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800" b="1" dirty="0">
                <a:latin typeface="Arial" panose="020B0604020202020204" pitchFamily="34" charset="0"/>
                <a:ea typeface="楷体_GB2312"/>
              </a:rPr>
              <a:t>千尺浪，入竹</a:t>
            </a:r>
            <a:r>
              <a:rPr lang="en-US" altLang="zh-CN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800" b="1" dirty="0">
                <a:latin typeface="Arial" panose="020B0604020202020204" pitchFamily="34" charset="0"/>
                <a:ea typeface="楷体_GB2312"/>
              </a:rPr>
              <a:t>万竿斜</a:t>
            </a:r>
            <a:r>
              <a:rPr lang="zh-CN" altLang="en-US" sz="4800" dirty="0">
                <a:latin typeface="Arial" panose="020B0604020202020204" pitchFamily="34" charset="0"/>
                <a:ea typeface="楷体_GB2312"/>
              </a:rPr>
              <a:t>。</a:t>
            </a:r>
            <a:endParaRPr lang="zh-CN" altLang="en-US" sz="4800" dirty="0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6630" name="矩形 6"/>
          <p:cNvSpPr/>
          <p:nvPr/>
        </p:nvSpPr>
        <p:spPr>
          <a:xfrm>
            <a:off x="250825" y="4508500"/>
            <a:ext cx="8572500" cy="2041525"/>
          </a:xfrm>
          <a:prstGeom prst="rect">
            <a:avLst/>
          </a:prstGeom>
          <a:solidFill>
            <a:schemeClr val="bg1">
              <a:alpha val="57001"/>
            </a:schemeClr>
          </a:solidFill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这首诗让人看到了风的力量，能使晚秋的树叶脱落，能催开早春二月的鲜花。它经过江河时能掀起千尺巨浪，刮进竹林时可把万棵翠竹吹得歪歪斜斜</a:t>
            </a:r>
            <a:r>
              <a:rPr lang="zh-CN" altLang="en-US" sz="3200" dirty="0">
                <a:latin typeface="Arial" panose="020B0604020202020204" pitchFamily="34" charset="0"/>
              </a:rPr>
              <a:t>。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Picture 2" descr="http://www.qbaobei.com/Uploads/Editor/2015-12-24/567ba9d91c8b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1909763"/>
            <a:ext cx="9036050" cy="4941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1979613" y="333375"/>
            <a:ext cx="7164387" cy="641350"/>
          </a:xfrm>
          <a:prstGeom prst="rect">
            <a:avLst/>
          </a:prstGeom>
          <a:gradFill rotWithShape="1">
            <a:gsLst>
              <a:gs pos="0">
                <a:srgbClr val="FCFDFE">
                  <a:alpha val="100000"/>
                </a:srgbClr>
              </a:gs>
              <a:gs pos="74001">
                <a:srgbClr val="E0F1F2">
                  <a:alpha val="100000"/>
                </a:srgbClr>
              </a:gs>
              <a:gs pos="83000">
                <a:srgbClr val="E0F1F2">
                  <a:alpha val="100000"/>
                </a:srgbClr>
              </a:gs>
              <a:gs pos="100000">
                <a:srgbClr val="EBF6F7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3600" b="1" dirty="0">
                <a:latin typeface="Arial" panose="020B0604020202020204" pitchFamily="34" charset="0"/>
              </a:rPr>
              <a:t>和爸爸妈妈一起读</a:t>
            </a:r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春节童谣</a:t>
            </a:r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27651" name="图片 22532" descr="图片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7350"/>
            <a:ext cx="1779588" cy="2420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矩形 37891"/>
          <p:cNvSpPr/>
          <p:nvPr/>
        </p:nvSpPr>
        <p:spPr>
          <a:xfrm>
            <a:off x="1547813" y="2420938"/>
            <a:ext cx="518477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说说自己知道的一些职业，</a:t>
            </a:r>
            <a:endParaRPr lang="zh-CN" altLang="en-US" sz="3600" b="1">
              <a:solidFill>
                <a:srgbClr val="99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2" name="矩形 37892"/>
          <p:cNvSpPr/>
          <p:nvPr/>
        </p:nvSpPr>
        <p:spPr>
          <a:xfrm>
            <a:off x="1619250" y="1341438"/>
            <a:ext cx="2016125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同学们：</a:t>
            </a:r>
            <a:endParaRPr lang="zh-CN" altLang="en-US" sz="3600" b="1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3" name="矩形 37893"/>
          <p:cNvSpPr/>
          <p:nvPr/>
        </p:nvSpPr>
        <p:spPr>
          <a:xfrm>
            <a:off x="1547813" y="3357563"/>
            <a:ext cx="48244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我还知道很多职业……</a:t>
            </a:r>
            <a:endParaRPr lang="zh-CN" altLang="en-US" sz="3600" b="1">
              <a:solidFill>
                <a:srgbClr val="99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4" name="图片 37894" descr="图片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549275"/>
            <a:ext cx="1217613" cy="1655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7" name="文本框 37896"/>
          <p:cNvSpPr txBox="1"/>
          <p:nvPr/>
        </p:nvSpPr>
        <p:spPr>
          <a:xfrm>
            <a:off x="323850" y="4797425"/>
            <a:ext cx="4103688" cy="1616075"/>
          </a:xfrm>
          <a:prstGeom prst="rect">
            <a:avLst/>
          </a:prstGeom>
          <a:solidFill>
            <a:schemeClr val="accent1">
              <a:alpha val="47000"/>
            </a:schemeClr>
          </a:solidFill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学校里有老师。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老师在学校里。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7898" name="文本框 37897"/>
          <p:cNvSpPr txBox="1"/>
          <p:nvPr/>
        </p:nvSpPr>
        <p:spPr>
          <a:xfrm>
            <a:off x="4535488" y="4797425"/>
            <a:ext cx="4608512" cy="1616075"/>
          </a:xfrm>
          <a:prstGeom prst="rect">
            <a:avLst/>
          </a:prstGeom>
          <a:solidFill>
            <a:schemeClr val="accent1">
              <a:alpha val="39000"/>
            </a:schemeClr>
          </a:solidFill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＿＿里有＿＿。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＿＿在＿＿里。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7" grpId="0" animBg="1"/>
      <p:bldP spid="3789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文本框 38927"/>
          <p:cNvSpPr txBox="1"/>
          <p:nvPr/>
        </p:nvSpPr>
        <p:spPr>
          <a:xfrm>
            <a:off x="179388" y="765175"/>
            <a:ext cx="8964612" cy="3444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其他的一些职业和工作的地方，比如：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solidFill>
                  <a:srgbClr val="99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“法院　法官 ”    “乐队　乐手 ” </a:t>
            </a:r>
            <a:endParaRPr lang="zh-CN" altLang="en-US" sz="4000" b="1" dirty="0">
              <a:solidFill>
                <a:srgbClr val="99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solidFill>
                  <a:srgbClr val="99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“车队　司机 ”   “ 政府　公务员”</a:t>
            </a:r>
            <a:endParaRPr lang="zh-CN" altLang="en-US" sz="4000" b="1" dirty="0">
              <a:solidFill>
                <a:srgbClr val="99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solidFill>
                  <a:srgbClr val="99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“超市　营业员”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8929" name="文本框 38928"/>
          <p:cNvSpPr txBox="1"/>
          <p:nvPr/>
        </p:nvSpPr>
        <p:spPr>
          <a:xfrm>
            <a:off x="323850" y="4797425"/>
            <a:ext cx="4103688" cy="1616075"/>
          </a:xfrm>
          <a:prstGeom prst="rect">
            <a:avLst/>
          </a:prstGeom>
          <a:solidFill>
            <a:schemeClr val="accent1">
              <a:alpha val="47000"/>
            </a:schemeClr>
          </a:solidFill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学校里有老师。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老师在学校里。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8930" name="文本框 38929"/>
          <p:cNvSpPr txBox="1"/>
          <p:nvPr/>
        </p:nvSpPr>
        <p:spPr>
          <a:xfrm>
            <a:off x="4535488" y="4797425"/>
            <a:ext cx="4608512" cy="1616075"/>
          </a:xfrm>
          <a:prstGeom prst="rect">
            <a:avLst/>
          </a:prstGeom>
          <a:solidFill>
            <a:schemeClr val="accent1">
              <a:alpha val="39000"/>
            </a:schemeClr>
          </a:solidFill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＿＿里有＿＿。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楷体" panose="02010609060101010101" pitchFamily="49" charset="-122"/>
              </a:rPr>
              <a:t>＿＿在＿＿里。</a:t>
            </a:r>
            <a:endParaRPr lang="zh-CN" altLang="en-US" sz="40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9" grpId="0" animBg="1"/>
      <p:bldP spid="389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3"/>
          <p:cNvPicPr>
            <a:picLocks noRot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59113" y="1196975"/>
            <a:ext cx="3382962" cy="3382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0" name="TextBox 4"/>
          <p:cNvSpPr txBox="1"/>
          <p:nvPr/>
        </p:nvSpPr>
        <p:spPr>
          <a:xfrm>
            <a:off x="1279525" y="2984500"/>
            <a:ext cx="116205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buClr>
                <a:schemeClr val="tx1"/>
              </a:buClr>
            </a:pPr>
            <a:r>
              <a:rPr lang="zh-CN" altLang="en-US" sz="3600" b="1" dirty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endParaRPr lang="zh-CN" altLang="en-US" sz="3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7171" name="TextBox 5"/>
          <p:cNvSpPr txBox="1"/>
          <p:nvPr/>
        </p:nvSpPr>
        <p:spPr>
          <a:xfrm>
            <a:off x="3419475" y="1196975"/>
            <a:ext cx="2808288" cy="3140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0000" b="1" dirty="0">
                <a:latin typeface="楷体" panose="02010609060101010101" pitchFamily="49" charset="-122"/>
                <a:ea typeface="楷体" panose="02010609060101010101" pitchFamily="49" charset="-122"/>
              </a:rPr>
              <a:t>工</a:t>
            </a:r>
            <a:endParaRPr lang="zh-CN" altLang="en-US" sz="20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2" name="文本框 45060"/>
          <p:cNvSpPr txBox="1"/>
          <p:nvPr/>
        </p:nvSpPr>
        <p:spPr>
          <a:xfrm>
            <a:off x="3779838" y="188913"/>
            <a:ext cx="2592387" cy="1098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  <a:buClr>
                <a:schemeClr val="tx1"/>
              </a:buClr>
            </a:pPr>
            <a:r>
              <a:rPr lang="en-US" altLang="zh-CN" sz="6600" err="1">
                <a:solidFill>
                  <a:srgbClr val="FF0000"/>
                </a:solidFill>
                <a:latin typeface="Arial" panose="020B0604020202020204" pitchFamily="34" charset="0"/>
              </a:rPr>
              <a:t>gōng</a:t>
            </a:r>
            <a:endParaRPr lang="en-US" altLang="zh-CN" sz="66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5062" name="文本框 45061"/>
          <p:cNvSpPr txBox="1"/>
          <p:nvPr/>
        </p:nvSpPr>
        <p:spPr>
          <a:xfrm>
            <a:off x="3203575" y="4652963"/>
            <a:ext cx="3527425" cy="2043112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  <a:buClr>
                <a:schemeClr val="tx1"/>
              </a:buClr>
            </a:pPr>
            <a:r>
              <a:rPr lang="zh-CN" altLang="en-US" sz="3200" b="1" dirty="0">
                <a:latin typeface="Arial" panose="020B0604020202020204" pitchFamily="34" charset="0"/>
              </a:rPr>
              <a:t>结构：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独体字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0" hangingPunct="0">
              <a:spcBef>
                <a:spcPct val="50000"/>
              </a:spcBef>
              <a:buClr>
                <a:schemeClr val="tx1"/>
              </a:buClr>
            </a:pPr>
            <a:r>
              <a:rPr lang="zh-CN" altLang="en-US" sz="3200" b="1" dirty="0">
                <a:latin typeface="Arial" panose="020B0604020202020204" pitchFamily="34" charset="0"/>
              </a:rPr>
              <a:t>笔画：</a:t>
            </a: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0" hangingPunct="0">
              <a:spcBef>
                <a:spcPct val="50000"/>
              </a:spcBef>
              <a:buClr>
                <a:schemeClr val="tx1"/>
              </a:buClr>
            </a:pPr>
            <a:r>
              <a:rPr lang="zh-CN" altLang="en-US" sz="3200" b="1" dirty="0">
                <a:latin typeface="Arial" panose="020B0604020202020204" pitchFamily="34" charset="0"/>
              </a:rPr>
              <a:t>组词：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打工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工作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3"/>
          <p:cNvPicPr>
            <a:picLocks noRot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59113" y="1196975"/>
            <a:ext cx="3382962" cy="3382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TextBox 4"/>
          <p:cNvSpPr txBox="1"/>
          <p:nvPr/>
        </p:nvSpPr>
        <p:spPr>
          <a:xfrm>
            <a:off x="1279525" y="2984500"/>
            <a:ext cx="116205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buClr>
                <a:schemeClr val="tx1"/>
              </a:buClr>
            </a:pPr>
            <a:r>
              <a:rPr lang="zh-CN" altLang="en-US" sz="3600" b="1" dirty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endParaRPr lang="zh-CN" altLang="en-US" sz="3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8195" name="TextBox 5"/>
          <p:cNvSpPr txBox="1"/>
          <p:nvPr/>
        </p:nvSpPr>
        <p:spPr>
          <a:xfrm>
            <a:off x="3419475" y="1196975"/>
            <a:ext cx="2808288" cy="3140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0000" b="1" dirty="0">
                <a:latin typeface="楷体" panose="02010609060101010101" pitchFamily="49" charset="-122"/>
                <a:ea typeface="楷体" panose="02010609060101010101" pitchFamily="49" charset="-122"/>
              </a:rPr>
              <a:t>厂</a:t>
            </a:r>
            <a:endParaRPr lang="zh-CN" altLang="en-US" sz="20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6" name="文本框 46084"/>
          <p:cNvSpPr txBox="1"/>
          <p:nvPr/>
        </p:nvSpPr>
        <p:spPr>
          <a:xfrm>
            <a:off x="3492500" y="188913"/>
            <a:ext cx="3311525" cy="1098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  <a:buClr>
                <a:schemeClr val="tx1"/>
              </a:buClr>
            </a:pPr>
            <a:r>
              <a:rPr lang="en-US" altLang="zh-CN" sz="6600" err="1">
                <a:solidFill>
                  <a:srgbClr val="FF0000"/>
                </a:solidFill>
                <a:latin typeface="Arial" panose="020B0604020202020204" pitchFamily="34" charset="0"/>
              </a:rPr>
              <a:t>chǎng</a:t>
            </a:r>
            <a:endParaRPr lang="zh-CN" altLang="en-US" sz="6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6086" name="文本框 46085"/>
          <p:cNvSpPr txBox="1"/>
          <p:nvPr/>
        </p:nvSpPr>
        <p:spPr>
          <a:xfrm>
            <a:off x="3203575" y="4652963"/>
            <a:ext cx="3527425" cy="2043112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  <a:buClr>
                <a:schemeClr val="tx1"/>
              </a:buClr>
            </a:pPr>
            <a:r>
              <a:rPr lang="zh-CN" altLang="en-US" sz="3200" b="1" dirty="0">
                <a:latin typeface="Arial" panose="020B0604020202020204" pitchFamily="34" charset="0"/>
              </a:rPr>
              <a:t>结构：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独体字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0" hangingPunct="0">
              <a:spcBef>
                <a:spcPct val="50000"/>
              </a:spcBef>
              <a:buClr>
                <a:schemeClr val="tx1"/>
              </a:buClr>
            </a:pPr>
            <a:r>
              <a:rPr lang="zh-CN" altLang="en-US" sz="3200" b="1" dirty="0">
                <a:latin typeface="Arial" panose="020B0604020202020204" pitchFamily="34" charset="0"/>
              </a:rPr>
              <a:t>笔画：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２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0" hangingPunct="0">
              <a:spcBef>
                <a:spcPct val="50000"/>
              </a:spcBef>
              <a:buClr>
                <a:schemeClr val="tx1"/>
              </a:buClr>
            </a:pPr>
            <a:r>
              <a:rPr lang="zh-CN" altLang="en-US" sz="3200" b="1" dirty="0">
                <a:latin typeface="Arial" panose="020B0604020202020204" pitchFamily="34" charset="0"/>
              </a:rPr>
              <a:t>组词：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厂家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工厂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标题 4710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 dirty="0"/>
          </a:p>
        </p:txBody>
      </p:sp>
      <p:sp>
        <p:nvSpPr>
          <p:cNvPr id="9218" name="文本占位符 47106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endParaRPr lang="zh-CN" altLang="en-US" dirty="0"/>
          </a:p>
        </p:txBody>
      </p:sp>
      <p:sp>
        <p:nvSpPr>
          <p:cNvPr id="47108" name="文本框 47107"/>
          <p:cNvSpPr txBox="1"/>
          <p:nvPr/>
        </p:nvSpPr>
        <p:spPr>
          <a:xfrm>
            <a:off x="2268538" y="2565400"/>
            <a:ext cx="4824412" cy="1098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66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自由读词语</a:t>
            </a:r>
            <a:endParaRPr lang="zh-CN" altLang="en-US" sz="6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矩形 3"/>
          <p:cNvSpPr/>
          <p:nvPr/>
        </p:nvSpPr>
        <p:spPr>
          <a:xfrm>
            <a:off x="2268538" y="692150"/>
            <a:ext cx="2030412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66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读一读。</a:t>
            </a:r>
            <a:endParaRPr lang="zh-CN" altLang="en-US" sz="3600" dirty="0">
              <a:solidFill>
                <a:srgbClr val="66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2" name="Rectangle 22"/>
          <p:cNvSpPr/>
          <p:nvPr/>
        </p:nvSpPr>
        <p:spPr>
          <a:xfrm>
            <a:off x="0" y="2133600"/>
            <a:ext cx="8243888" cy="3138488"/>
          </a:xfrm>
          <a:prstGeom prst="rect">
            <a:avLst/>
          </a:prstGeom>
          <a:noFill/>
          <a:ln w="31750" cap="flat" cmpd="sng">
            <a:solidFill>
              <a:srgbClr val="00CCFF"/>
            </a:solidFill>
            <a:prstDash val="sysDot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indent="381000" eaLnBrk="0" hangingPunct="0">
              <a:lnSpc>
                <a:spcPct val="15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果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皮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皮　　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加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法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办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法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4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81000" eaLnBrk="0" hangingPunct="0">
              <a:lnSpc>
                <a:spcPct val="15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旁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边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两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边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许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多 也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许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4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81000" algn="just" eaLnBrk="0" hangingPunct="0">
              <a:lnSpc>
                <a:spcPct val="15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到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处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四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处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　学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endParaRPr lang="en-US" altLang="zh-CN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3" name="图片 7172" descr="图片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333375"/>
            <a:ext cx="1217613" cy="16557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95288" y="1773238"/>
            <a:ext cx="8424862" cy="1190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 eaLnBrk="0" hangingPunct="0"/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　　请同学们为你的家人和朋友写一句</a:t>
            </a:r>
            <a:endParaRPr lang="en-US" altLang="zh-CN" sz="3600" b="1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 algn="just" eaLnBrk="0" hangingPunct="0"/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祝福语。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8199" name="图片 8198" descr="CA81D1149EAF3EA458858731CDFC33FD"/>
          <p:cNvPicPr>
            <a:picLocks noChangeAspect="1"/>
          </p:cNvPicPr>
          <p:nvPr/>
        </p:nvPicPr>
        <p:blipFill>
          <a:blip r:embed="rId1"/>
          <a:srcRect l="28168" t="31079" r="15518" b="24915"/>
          <a:stretch>
            <a:fillRect/>
          </a:stretch>
        </p:blipFill>
        <p:spPr>
          <a:xfrm>
            <a:off x="395288" y="3213100"/>
            <a:ext cx="5832475" cy="3417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1"/>
          <p:cNvSpPr txBox="1"/>
          <p:nvPr/>
        </p:nvSpPr>
        <p:spPr>
          <a:xfrm>
            <a:off x="395288" y="260350"/>
            <a:ext cx="8424862" cy="1311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 eaLnBrk="0" hangingPunct="0"/>
            <a:r>
              <a:rPr lang="zh-CN" altLang="en-US" sz="8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新年到！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777</Words>
  <Application>WPS 演示</Application>
  <PresentationFormat>在屏幕上显示</PresentationFormat>
  <Paragraphs>154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Calibri</vt:lpstr>
      <vt:lpstr>楷体</vt:lpstr>
      <vt:lpstr>华文楷体</vt:lpstr>
      <vt:lpstr>黑体</vt:lpstr>
      <vt:lpstr>Arial Unicode MS</vt:lpstr>
      <vt:lpstr>Times New Roman</vt:lpstr>
      <vt:lpstr>楷体_GB2312</vt:lpstr>
      <vt:lpstr>新宋体</vt:lpstr>
      <vt:lpstr>华文新魏</vt:lpstr>
      <vt:lpstr>方正隶书简体</vt:lpstr>
      <vt:lpstr>隶书</vt:lpstr>
      <vt:lpstr>微软雅黑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qwe</cp:lastModifiedBy>
  <cp:revision>101</cp:revision>
  <dcterms:created xsi:type="dcterms:W3CDTF">2004-12-18T05:26:54Z</dcterms:created>
  <dcterms:modified xsi:type="dcterms:W3CDTF">2021-07-30T03:43:17Z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