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09" r:id="rId3"/>
    <p:sldId id="410" r:id="rId4"/>
    <p:sldId id="412" r:id="rId5"/>
    <p:sldId id="413" r:id="rId6"/>
    <p:sldId id="448" r:id="rId7"/>
    <p:sldId id="414" r:id="rId8"/>
    <p:sldId id="415" r:id="rId9"/>
    <p:sldId id="416" r:id="rId10"/>
    <p:sldId id="483" r:id="rId11"/>
    <p:sldId id="484" r:id="rId12"/>
    <p:sldId id="418" r:id="rId13"/>
    <p:sldId id="417" r:id="rId14"/>
    <p:sldId id="41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4" y="354"/>
      </p:cViewPr>
      <p:guideLst>
        <p:guide orient="horz" pos="2192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5.xml"/><Relationship Id="rId3" Type="http://schemas.openxmlformats.org/officeDocument/2006/relationships/image" Target="../media/image1.jpeg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5.xml"/><Relationship Id="rId2" Type="http://schemas.openxmlformats.org/officeDocument/2006/relationships/image" Target="../media/image12.jpe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6.xml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8" Type="http://schemas.openxmlformats.org/officeDocument/2006/relationships/image" Target="../media/image19.jpeg"/><Relationship Id="rId7" Type="http://schemas.openxmlformats.org/officeDocument/2006/relationships/image" Target="../media/image18.jpeg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77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78.xml"/><Relationship Id="rId7" Type="http://schemas.openxmlformats.org/officeDocument/2006/relationships/image" Target="../media/image5.jpeg"/><Relationship Id="rId6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8.jpeg"/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jpeg"/><Relationship Id="rId8" Type="http://schemas.openxmlformats.org/officeDocument/2006/relationships/image" Target="../media/image8.jpeg"/><Relationship Id="rId7" Type="http://schemas.openxmlformats.org/officeDocument/2006/relationships/image" Target="../media/image7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67.xml"/><Relationship Id="rId11" Type="http://schemas.openxmlformats.org/officeDocument/2006/relationships/image" Target="../media/image11.jpeg"/><Relationship Id="rId10" Type="http://schemas.openxmlformats.org/officeDocument/2006/relationships/image" Target="../media/image10.jpeg"/><Relationship Id="rId1" Type="http://schemas.openxmlformats.org/officeDocument/2006/relationships/tags" Target="../tags/tag6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8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9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0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1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2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3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4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zh-CN"/>
              <a:t>空白演示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单击输入您的封面副标题</a:t>
            </a:r>
            <a:endParaRPr lang="zh-CN" altLang="en-US"/>
          </a:p>
        </p:txBody>
      </p:sp>
      <p:pic>
        <p:nvPicPr>
          <p:cNvPr id="7" name="图片 6" descr="u=3690252071,3568537101&amp;fm=26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" y="-635"/>
            <a:ext cx="12191365" cy="685927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98880" y="666750"/>
            <a:ext cx="40513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统编版语文一年级下册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21000" y="2809875"/>
            <a:ext cx="70243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语文园地一识字加油站</a:t>
            </a:r>
            <a:endParaRPr lang="zh-CN" altLang="en-US" sz="48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b377b1e84870581ee032b1dea220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12192000" cy="68586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243070" y="387985"/>
            <a:ext cx="663384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u="sng">
                <a:solidFill>
                  <a:srgbClr val="FF0000"/>
                </a:solidFill>
                <a:sym typeface="+mn-ea"/>
              </a:rPr>
              <a:t> </a:t>
            </a:r>
            <a:r>
              <a:rPr lang="zh-CN" altLang="en-US" sz="4400" b="1" u="sng">
                <a:solidFill>
                  <a:srgbClr val="FF0000"/>
                </a:solidFill>
                <a:sym typeface="+mn-ea"/>
              </a:rPr>
              <a:t>语文园地一</a:t>
            </a:r>
            <a:endParaRPr lang="zh-CN" altLang="en-US" sz="4400" b="1" u="sng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7710" y="1322070"/>
            <a:ext cx="3027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ym typeface="+mn-ea"/>
              </a:rPr>
              <a:t>【识字加油站】</a:t>
            </a:r>
            <a:endParaRPr lang="zh-CN" altLang="en-US" sz="3200" b="1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26285" y="2082165"/>
            <a:ext cx="605472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>
                <a:solidFill>
                  <a:srgbClr val="FF0000"/>
                </a:solidFill>
                <a:sym typeface="+mn-ea"/>
              </a:rPr>
              <a:t>yīn                                            wù</a:t>
            </a:r>
            <a:endParaRPr lang="en-US" altLang="zh-CN" sz="2400" b="1">
              <a:solidFill>
                <a:srgbClr val="FF0000"/>
              </a:solidFill>
              <a:sym typeface="+mn-ea"/>
            </a:endParaRPr>
          </a:p>
          <a:p>
            <a:pPr algn="l"/>
            <a:r>
              <a:rPr lang="zh-CN" altLang="en-US" sz="2400" b="1">
                <a:solidFill>
                  <a:schemeClr val="tx1"/>
                </a:solidFill>
                <a:sym typeface="+mn-ea"/>
              </a:rPr>
              <a:t>阴                     晴                       雾  </a:t>
            </a:r>
            <a:endParaRPr lang="en-US" altLang="zh-CN" sz="2400" b="1">
              <a:solidFill>
                <a:schemeClr val="tx1"/>
              </a:solidFill>
              <a:sym typeface="+mn-ea"/>
            </a:endParaRPr>
          </a:p>
          <a:p>
            <a:pPr algn="l"/>
            <a:r>
              <a:rPr lang="en-US" altLang="zh-CN" sz="2400" b="1">
                <a:solidFill>
                  <a:srgbClr val="FF0000"/>
                </a:solidFill>
                <a:sym typeface="+mn-ea"/>
              </a:rPr>
              <a:t>léi diàn           </a:t>
            </a:r>
            <a:r>
              <a:rPr lang="en-US" altLang="zh-CN" sz="2400" b="1">
                <a:sym typeface="+mn-ea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sym typeface="+mn-ea"/>
              </a:rPr>
              <a:t>zhèn                 bào</a:t>
            </a:r>
            <a:endParaRPr lang="en-US" altLang="zh-CN" sz="2400" b="1">
              <a:solidFill>
                <a:srgbClr val="FF0000"/>
              </a:solidFill>
              <a:sym typeface="+mn-ea"/>
            </a:endParaRPr>
          </a:p>
          <a:p>
            <a:pPr algn="l"/>
            <a:r>
              <a:rPr lang="en-US" altLang="zh-CN" sz="2400" b="1">
                <a:solidFill>
                  <a:schemeClr val="tx1"/>
                </a:solidFill>
                <a:sym typeface="+mn-ea"/>
              </a:rPr>
              <a:t> </a:t>
            </a:r>
            <a:r>
              <a:rPr lang="zh-CN" altLang="en-US" sz="2400" b="1">
                <a:solidFill>
                  <a:schemeClr val="tx1"/>
                </a:solidFill>
                <a:sym typeface="+mn-ea"/>
              </a:rPr>
              <a:t>雷电                阵雨                   暴 雨</a:t>
            </a:r>
            <a:endParaRPr lang="en-US" altLang="zh-CN" sz="2400" b="1">
              <a:solidFill>
                <a:schemeClr val="tx1"/>
              </a:solidFill>
              <a:sym typeface="+mn-ea"/>
            </a:endParaRPr>
          </a:p>
          <a:p>
            <a:pPr algn="l"/>
            <a:endParaRPr lang="en-US" altLang="zh-CN" sz="2400" b="1">
              <a:solidFill>
                <a:srgbClr val="FF0000"/>
              </a:solidFill>
              <a:sym typeface="+mn-ea"/>
            </a:endParaRPr>
          </a:p>
          <a:p>
            <a:pPr algn="l"/>
            <a:r>
              <a:rPr lang="en-US" altLang="zh-CN" sz="2400" b="1">
                <a:solidFill>
                  <a:srgbClr val="FF0000"/>
                </a:solidFill>
                <a:sym typeface="+mn-ea"/>
              </a:rPr>
              <a:t>bīng báo             dòng                </a:t>
            </a:r>
            <a:r>
              <a:rPr lang="en-US" altLang="zh-CN" sz="2400">
                <a:sym typeface="+mn-ea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sym typeface="+mn-ea"/>
              </a:rPr>
              <a:t>jiā</a:t>
            </a:r>
            <a:endParaRPr lang="en-US" altLang="zh-CN" sz="2400" b="1">
              <a:solidFill>
                <a:srgbClr val="FF0000"/>
              </a:solidFill>
              <a:sym typeface="+mn-ea"/>
            </a:endParaRPr>
          </a:p>
          <a:p>
            <a:pPr algn="l"/>
            <a:r>
              <a:rPr lang="zh-CN" altLang="en-US" sz="2400" b="1">
                <a:solidFill>
                  <a:schemeClr val="tx1"/>
                </a:solidFill>
                <a:sym typeface="+mn-ea"/>
              </a:rPr>
              <a:t>  冰    雹            霜 冻                 雨夹雪</a:t>
            </a:r>
            <a:endParaRPr lang="en-US" altLang="zh-CN" sz="2400" b="1">
              <a:solidFill>
                <a:schemeClr val="tx1"/>
              </a:solidFill>
              <a:sym typeface="+mn-ea"/>
            </a:endParaRPr>
          </a:p>
          <a:p>
            <a:endParaRPr lang="en-US" altLang="zh-CN" sz="2400" b="1">
              <a:solidFill>
                <a:schemeClr val="tx1"/>
              </a:solidFill>
              <a:sym typeface="+mn-ea"/>
            </a:endParaRPr>
          </a:p>
        </p:txBody>
      </p:sp>
      <p:pic>
        <p:nvPicPr>
          <p:cNvPr id="6" name="图片 5" descr="微信图片_20200322120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8210" y="4086225"/>
            <a:ext cx="1303020" cy="2157730"/>
          </a:xfrm>
          <a:prstGeom prst="rect">
            <a:avLst/>
          </a:prstGeom>
        </p:spPr>
      </p:pic>
      <p:sp>
        <p:nvSpPr>
          <p:cNvPr id="8" name="云形标注 7"/>
          <p:cNvSpPr/>
          <p:nvPr/>
        </p:nvSpPr>
        <p:spPr>
          <a:xfrm rot="19860000">
            <a:off x="7964170" y="827405"/>
            <a:ext cx="2538730" cy="3164205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081645" y="1734820"/>
            <a:ext cx="248348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你还知道哪些</a:t>
            </a:r>
            <a:endParaRPr lang="zh-CN" altLang="en-US" sz="2800"/>
          </a:p>
          <a:p>
            <a:r>
              <a:rPr lang="zh-CN" altLang="en-US" sz="2800"/>
              <a:t>和天气有关的</a:t>
            </a:r>
            <a:endParaRPr lang="zh-CN" altLang="en-US" sz="2800"/>
          </a:p>
          <a:p>
            <a:r>
              <a:rPr lang="zh-CN" altLang="en-US" sz="2800"/>
              <a:t>词语呢？</a:t>
            </a:r>
            <a:endParaRPr lang="zh-CN" altLang="en-US" sz="2800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b377b1e84870581ee032b1dea220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635"/>
            <a:ext cx="12192635" cy="6856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025650" y="626745"/>
            <a:ext cx="846709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</a:rPr>
              <a:t>积累和天气有关的词语</a:t>
            </a:r>
            <a:endParaRPr lang="zh-CN" altLang="en-US" sz="60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52015" y="2446655"/>
            <a:ext cx="868299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</a:t>
            </a:r>
            <a:r>
              <a:rPr lang="zh-CN" altLang="en-US" sz="4400" b="1">
                <a:solidFill>
                  <a:schemeClr val="accent1"/>
                </a:solidFill>
              </a:rPr>
              <a:t>小雨    中雨    大雨</a:t>
            </a:r>
            <a:r>
              <a:rPr lang="en-US" altLang="zh-CN" sz="4400" b="1">
                <a:solidFill>
                  <a:schemeClr val="accent1"/>
                </a:solidFill>
              </a:rPr>
              <a:t>     </a:t>
            </a:r>
            <a:r>
              <a:rPr lang="zh-CN" altLang="en-US" sz="4400" b="1">
                <a:solidFill>
                  <a:schemeClr val="accent1"/>
                </a:solidFill>
              </a:rPr>
              <a:t>多云</a:t>
            </a:r>
            <a:endParaRPr lang="zh-CN" altLang="en-US" sz="4400" b="1">
              <a:solidFill>
                <a:schemeClr val="accent1"/>
              </a:solidFill>
            </a:endParaRPr>
          </a:p>
          <a:p>
            <a:endParaRPr lang="zh-CN" altLang="en-US" sz="4400" b="1">
              <a:solidFill>
                <a:schemeClr val="accent1"/>
              </a:solidFill>
            </a:endParaRPr>
          </a:p>
          <a:p>
            <a:r>
              <a:rPr lang="zh-CN" altLang="en-US" sz="4400" b="1">
                <a:solidFill>
                  <a:schemeClr val="accent1"/>
                </a:solidFill>
              </a:rPr>
              <a:t> 台风    大雪    暴雪     沙尘暴</a:t>
            </a:r>
            <a:r>
              <a:rPr lang="en-US" altLang="zh-CN" sz="4400" b="1">
                <a:solidFill>
                  <a:schemeClr val="accent1"/>
                </a:solidFill>
              </a:rPr>
              <a:t>......</a:t>
            </a:r>
            <a:r>
              <a:rPr lang="zh-CN" altLang="en-US" sz="4400" b="1">
                <a:solidFill>
                  <a:schemeClr val="accent1"/>
                </a:solidFill>
              </a:rPr>
              <a:t> </a:t>
            </a:r>
            <a:r>
              <a:rPr lang="zh-CN" altLang="en-US"/>
              <a:t>  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db377b1e84870581ee032b1dea220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270"/>
            <a:ext cx="12192635" cy="6859270"/>
          </a:xfrm>
          <a:prstGeom prst="rect">
            <a:avLst/>
          </a:prstGeom>
        </p:spPr>
      </p:pic>
      <p:pic>
        <p:nvPicPr>
          <p:cNvPr id="4" name="图片 3" descr="20140331142229-6171588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6785" y="669290"/>
            <a:ext cx="1729105" cy="14725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52755" y="2406015"/>
            <a:ext cx="675005" cy="34855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想一想，连一连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pic>
        <p:nvPicPr>
          <p:cNvPr id="6" name="图片 5" descr="微信图片_202003211120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290" y="669925"/>
            <a:ext cx="1790065" cy="1472565"/>
          </a:xfrm>
          <a:prstGeom prst="rect">
            <a:avLst/>
          </a:prstGeom>
        </p:spPr>
      </p:pic>
      <p:pic>
        <p:nvPicPr>
          <p:cNvPr id="7" name="图片 6" descr="cab7817f4778430295c3237193cb464a_th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4565" y="4644390"/>
            <a:ext cx="1711325" cy="1591945"/>
          </a:xfrm>
          <a:prstGeom prst="rect">
            <a:avLst/>
          </a:prstGeom>
        </p:spPr>
      </p:pic>
      <p:pic>
        <p:nvPicPr>
          <p:cNvPr id="8" name="图片 7" descr="f6fe2eae31944e85b58ab07a0fa8da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6290" y="4644390"/>
            <a:ext cx="1790065" cy="1591945"/>
          </a:xfrm>
          <a:prstGeom prst="rect">
            <a:avLst/>
          </a:prstGeom>
        </p:spPr>
      </p:pic>
      <p:pic>
        <p:nvPicPr>
          <p:cNvPr id="9" name="图片 8" descr="d06a32a3ba764bd0a0cc011d492e7f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32315" y="669925"/>
            <a:ext cx="1651000" cy="1507490"/>
          </a:xfrm>
          <a:prstGeom prst="rect">
            <a:avLst/>
          </a:prstGeom>
        </p:spPr>
      </p:pic>
      <p:pic>
        <p:nvPicPr>
          <p:cNvPr id="10" name="图片 9" descr="201107131356019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32315" y="4618355"/>
            <a:ext cx="1729740" cy="1617980"/>
          </a:xfrm>
          <a:prstGeom prst="rect">
            <a:avLst/>
          </a:prstGeom>
        </p:spPr>
      </p:pic>
      <p:pic>
        <p:nvPicPr>
          <p:cNvPr id="11" name="图片 10" descr="022021676BD55B7269F25F75DA460C7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4240" y="4617720"/>
            <a:ext cx="1743710" cy="1618615"/>
          </a:xfrm>
          <a:prstGeom prst="rect">
            <a:avLst/>
          </a:prstGeom>
        </p:spPr>
      </p:pic>
      <p:pic>
        <p:nvPicPr>
          <p:cNvPr id="12" name="图片 11" descr="0736b3ee3aec4ad8beeba699d7099af9_th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4875" y="669925"/>
            <a:ext cx="1743075" cy="147193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914525" y="3190875"/>
            <a:ext cx="9369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/>
              <a:t>晴    阵雨    暴雨    雾    雷电    </a:t>
            </a:r>
            <a:r>
              <a:rPr lang="zh-CN" altLang="en-US" sz="3200" b="1">
                <a:sym typeface="+mn-ea"/>
              </a:rPr>
              <a:t>霜冻</a:t>
            </a:r>
            <a:r>
              <a:rPr lang="zh-CN" altLang="en-US" sz="3200" b="1"/>
              <a:t>   </a:t>
            </a:r>
            <a:r>
              <a:rPr lang="zh-CN" altLang="en-US" sz="3200" b="1">
                <a:sym typeface="+mn-ea"/>
              </a:rPr>
              <a:t>雨夹雪</a:t>
            </a:r>
            <a:r>
              <a:rPr lang="zh-CN" altLang="en-US" sz="3200" b="1"/>
              <a:t>    </a:t>
            </a:r>
            <a:r>
              <a:rPr lang="zh-CN" altLang="en-US" sz="3200" b="1">
                <a:sym typeface="+mn-ea"/>
              </a:rPr>
              <a:t>冰雹</a:t>
            </a:r>
            <a:r>
              <a:rPr lang="zh-CN" altLang="en-US" sz="3200" b="1"/>
              <a:t>  </a:t>
            </a:r>
            <a:r>
              <a:rPr lang="zh-CN" altLang="en-US" sz="1600"/>
              <a:t>             </a:t>
            </a:r>
            <a:endParaRPr lang="zh-CN" altLang="en-US" sz="1600"/>
          </a:p>
        </p:txBody>
      </p:sp>
      <p:cxnSp>
        <p:nvCxnSpPr>
          <p:cNvPr id="14" name="直接连接符 13"/>
          <p:cNvCxnSpPr/>
          <p:nvPr/>
        </p:nvCxnSpPr>
        <p:spPr>
          <a:xfrm>
            <a:off x="3371850" y="2178050"/>
            <a:ext cx="2375535" cy="11557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4496435" y="2177415"/>
            <a:ext cx="521970" cy="10922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2327275" y="2224405"/>
            <a:ext cx="4987290" cy="1156335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9229725" y="2177415"/>
            <a:ext cx="1013460" cy="1044575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8" idx="0"/>
          </p:cNvCxnSpPr>
          <p:nvPr/>
        </p:nvCxnSpPr>
        <p:spPr>
          <a:xfrm flipV="1">
            <a:off x="2961640" y="3696970"/>
            <a:ext cx="5128260" cy="94742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 flipV="1">
            <a:off x="3418840" y="3712845"/>
            <a:ext cx="1630680" cy="87122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7" idx="0"/>
          </p:cNvCxnSpPr>
          <p:nvPr/>
        </p:nvCxnSpPr>
        <p:spPr>
          <a:xfrm flipV="1">
            <a:off x="8170545" y="3634105"/>
            <a:ext cx="2642870" cy="1010285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endCxn id="13" idx="2"/>
          </p:cNvCxnSpPr>
          <p:nvPr/>
        </p:nvCxnSpPr>
        <p:spPr>
          <a:xfrm flipH="1" flipV="1">
            <a:off x="6599555" y="3774440"/>
            <a:ext cx="3326765" cy="90424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7" name="流程图: 终止 16"/>
          <p:cNvSpPr/>
          <p:nvPr/>
        </p:nvSpPr>
        <p:spPr>
          <a:xfrm>
            <a:off x="318770" y="635"/>
            <a:ext cx="882015" cy="222377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91160" y="193040"/>
            <a:ext cx="736600" cy="19850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/>
              <a:t>巩固练习</a:t>
            </a:r>
            <a:endParaRPr lang="zh-CN" altLang="en-US" sz="3600"/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73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60705" y="2722880"/>
            <a:ext cx="736600" cy="32918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zh-CN" sz="3600">
                <a:solidFill>
                  <a:srgbClr val="FF0000"/>
                </a:solidFill>
              </a:rPr>
              <a:t>照样子，选一选</a:t>
            </a:r>
            <a:endParaRPr lang="zh-CN" altLang="zh-CN" sz="3600">
              <a:solidFill>
                <a:srgbClr val="FF0000"/>
              </a:solidFill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447040" y="321945"/>
            <a:ext cx="850265" cy="222694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04190" y="532765"/>
            <a:ext cx="736600" cy="19202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/>
              <a:t>巩固练习</a:t>
            </a:r>
            <a:endParaRPr lang="zh-CN" altLang="en-US" sz="3600"/>
          </a:p>
        </p:txBody>
      </p:sp>
      <p:sp>
        <p:nvSpPr>
          <p:cNvPr id="10" name="文本框 9"/>
          <p:cNvSpPr txBox="1"/>
          <p:nvPr/>
        </p:nvSpPr>
        <p:spPr>
          <a:xfrm>
            <a:off x="1528445" y="1333500"/>
            <a:ext cx="100012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Calibri" panose="020F0502020204030204" charset="0"/>
              </a:rPr>
              <a:t>①雷电  ②阴  ③雨夹雪   ④暴雨   ⑤雾   ⑥阵雨</a:t>
            </a:r>
            <a:endParaRPr lang="zh-CN" altLang="en-US" sz="3600">
              <a:latin typeface="Calibri" panose="020F05020202040302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81225" y="1978660"/>
            <a:ext cx="36163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00B050"/>
                </a:solidFill>
              </a:rPr>
              <a:t>北京          （</a:t>
            </a:r>
            <a:r>
              <a:rPr lang="zh-CN" altLang="en-US" sz="3600">
                <a:latin typeface="Calibri" panose="020F0502020204030204" charset="0"/>
                <a:sym typeface="+mn-ea"/>
              </a:rPr>
              <a:t>③</a:t>
            </a:r>
            <a:r>
              <a:rPr lang="zh-CN" altLang="en-US" sz="3600">
                <a:solidFill>
                  <a:srgbClr val="00B050"/>
                </a:solidFill>
              </a:rPr>
              <a:t>）        </a:t>
            </a:r>
            <a:endParaRPr lang="zh-CN" altLang="en-US"/>
          </a:p>
        </p:txBody>
      </p:sp>
      <p:pic>
        <p:nvPicPr>
          <p:cNvPr id="12" name="图片 11" descr="微信图片_202003222238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510" y="1978660"/>
            <a:ext cx="1216660" cy="965200"/>
          </a:xfrm>
          <a:prstGeom prst="rect">
            <a:avLst/>
          </a:prstGeom>
        </p:spPr>
      </p:pic>
      <p:pic>
        <p:nvPicPr>
          <p:cNvPr id="13" name="图片 12" descr="微信图片_202003222238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7965" y="1978660"/>
            <a:ext cx="1276350" cy="965200"/>
          </a:xfrm>
          <a:prstGeom prst="rect">
            <a:avLst/>
          </a:prstGeom>
        </p:spPr>
      </p:pic>
      <p:pic>
        <p:nvPicPr>
          <p:cNvPr id="14" name="图片 13" descr="微信图片_202003222238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510" y="3587115"/>
            <a:ext cx="1217295" cy="1087755"/>
          </a:xfrm>
          <a:prstGeom prst="rect">
            <a:avLst/>
          </a:prstGeom>
        </p:spPr>
      </p:pic>
      <p:pic>
        <p:nvPicPr>
          <p:cNvPr id="15" name="图片 14" descr="微信图片_202003222238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8600" y="3481070"/>
            <a:ext cx="1387475" cy="1087755"/>
          </a:xfrm>
          <a:prstGeom prst="rect">
            <a:avLst/>
          </a:prstGeom>
        </p:spPr>
      </p:pic>
      <p:pic>
        <p:nvPicPr>
          <p:cNvPr id="16" name="图片 15" descr="微信图片_202003222238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9305" y="5106035"/>
            <a:ext cx="1397635" cy="1117600"/>
          </a:xfrm>
          <a:prstGeom prst="rect">
            <a:avLst/>
          </a:prstGeom>
        </p:spPr>
      </p:pic>
      <p:pic>
        <p:nvPicPr>
          <p:cNvPr id="17" name="图片 16" descr="微信图片_2020032222385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0505" y="5182235"/>
            <a:ext cx="1386205" cy="90868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6496685" y="1978660"/>
            <a:ext cx="27400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00B050"/>
                </a:solidFill>
                <a:sym typeface="+mn-ea"/>
              </a:rPr>
              <a:t>沈阳              </a:t>
            </a:r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236075" y="1978660"/>
            <a:ext cx="14852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50"/>
                </a:solidFill>
              </a:rPr>
              <a:t>（ </a:t>
            </a:r>
            <a:r>
              <a:rPr lang="zh-CN" altLang="en-US" sz="3200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①</a:t>
            </a:r>
            <a:r>
              <a:rPr lang="zh-CN" altLang="en-US" sz="3200">
                <a:solidFill>
                  <a:srgbClr val="00B050"/>
                </a:solidFill>
              </a:rPr>
              <a:t>）</a:t>
            </a:r>
            <a:endParaRPr lang="zh-CN" altLang="en-US" sz="3200">
              <a:solidFill>
                <a:srgbClr val="00B05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181225" y="3587115"/>
            <a:ext cx="11480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00B050"/>
                </a:solidFill>
              </a:rPr>
              <a:t>三亚</a:t>
            </a:r>
            <a:endParaRPr lang="zh-CN" altLang="en-US" sz="3600">
              <a:solidFill>
                <a:srgbClr val="00B05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535805" y="3587115"/>
            <a:ext cx="15576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50"/>
                </a:solidFill>
              </a:rPr>
              <a:t>（</a:t>
            </a:r>
            <a:r>
              <a:rPr lang="zh-CN" altLang="en-US" sz="3200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④</a:t>
            </a:r>
            <a:r>
              <a:rPr lang="zh-CN" altLang="en-US" sz="3200">
                <a:solidFill>
                  <a:srgbClr val="00B050"/>
                </a:solidFill>
              </a:rPr>
              <a:t>）</a:t>
            </a:r>
            <a:endParaRPr lang="zh-CN" altLang="en-US" sz="3200">
              <a:solidFill>
                <a:srgbClr val="00B05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96685" y="3587750"/>
            <a:ext cx="1456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00B050"/>
                </a:solidFill>
              </a:rPr>
              <a:t>广州</a:t>
            </a:r>
            <a:endParaRPr lang="zh-CN" altLang="en-US" sz="3600">
              <a:solidFill>
                <a:srgbClr val="00B05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435465" y="3587750"/>
            <a:ext cx="12846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50"/>
                </a:solidFill>
              </a:rPr>
              <a:t>（</a:t>
            </a:r>
            <a:r>
              <a:rPr lang="zh-CN" altLang="en-US" sz="3200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⑥</a:t>
            </a:r>
            <a:r>
              <a:rPr lang="zh-CN" altLang="en-US" sz="3200">
                <a:solidFill>
                  <a:srgbClr val="00B050"/>
                </a:solidFill>
              </a:rPr>
              <a:t>）</a:t>
            </a:r>
            <a:endParaRPr lang="zh-CN" altLang="en-US" sz="3200">
              <a:solidFill>
                <a:srgbClr val="00B05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181225" y="5313680"/>
            <a:ext cx="12274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00B050"/>
                </a:solidFill>
              </a:rPr>
              <a:t>玉林</a:t>
            </a:r>
            <a:endParaRPr lang="zh-CN" altLang="en-US" sz="3600">
              <a:solidFill>
                <a:srgbClr val="00B050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31690" y="5313045"/>
            <a:ext cx="12814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50"/>
                </a:solidFill>
              </a:rPr>
              <a:t>（</a:t>
            </a:r>
            <a:r>
              <a:rPr lang="zh-CN" altLang="en-US" sz="3200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②</a:t>
            </a:r>
            <a:r>
              <a:rPr lang="zh-CN" altLang="en-US" sz="3200">
                <a:solidFill>
                  <a:srgbClr val="00B050"/>
                </a:solidFill>
              </a:rPr>
              <a:t>）</a:t>
            </a:r>
            <a:endParaRPr lang="zh-CN" altLang="en-US" sz="3200">
              <a:solidFill>
                <a:srgbClr val="00B050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619240" y="5313045"/>
            <a:ext cx="13652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00B050"/>
                </a:solidFill>
              </a:rPr>
              <a:t>北流</a:t>
            </a:r>
            <a:endParaRPr lang="zh-CN" altLang="en-US" sz="3600">
              <a:solidFill>
                <a:srgbClr val="00B05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436100" y="5314315"/>
            <a:ext cx="1131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50"/>
                </a:solidFill>
              </a:rPr>
              <a:t>（</a:t>
            </a:r>
            <a:r>
              <a:rPr lang="zh-CN" altLang="en-US" sz="32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⑤</a:t>
            </a:r>
            <a:r>
              <a:rPr lang="zh-CN" altLang="en-US" sz="3200">
                <a:solidFill>
                  <a:srgbClr val="00B050"/>
                </a:solidFill>
              </a:rPr>
              <a:t>）</a:t>
            </a:r>
            <a:endParaRPr lang="zh-CN" altLang="en-US" sz="3200">
              <a:solidFill>
                <a:srgbClr val="00B050"/>
              </a:solidFill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db377b1e84870581ee032b1dea220107.jpgdb377b1e84870581ee032b1dea22010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>
          <a:xfrm>
            <a:off x="-168910" y="0"/>
            <a:ext cx="12361545" cy="6858000"/>
          </a:xfrm>
          <a:prstGeom prst="rect">
            <a:avLst/>
          </a:prstGeom>
        </p:spPr>
      </p:pic>
      <p:pic>
        <p:nvPicPr>
          <p:cNvPr id="3" name="图片 2" descr="微信图片_202003191533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340" y="371475"/>
            <a:ext cx="1325880" cy="970915"/>
          </a:xfrm>
          <a:prstGeom prst="rect">
            <a:avLst/>
          </a:prstGeom>
        </p:spPr>
      </p:pic>
      <p:pic>
        <p:nvPicPr>
          <p:cNvPr id="4" name="图片 3" descr="微信图片_202003191533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090" y="446405"/>
            <a:ext cx="1359535" cy="895350"/>
          </a:xfrm>
          <a:prstGeom prst="rect">
            <a:avLst/>
          </a:prstGeom>
        </p:spPr>
      </p:pic>
      <p:pic>
        <p:nvPicPr>
          <p:cNvPr id="5" name="图片 4" descr="微信图片_202003191533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5235" y="522605"/>
            <a:ext cx="1089660" cy="819785"/>
          </a:xfrm>
          <a:prstGeom prst="rect">
            <a:avLst/>
          </a:prstGeom>
        </p:spPr>
      </p:pic>
      <p:pic>
        <p:nvPicPr>
          <p:cNvPr id="6" name="图片 5" descr="微信图片_202003191533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8340" y="2290445"/>
            <a:ext cx="1421765" cy="1102360"/>
          </a:xfrm>
          <a:prstGeom prst="rect">
            <a:avLst/>
          </a:prstGeom>
        </p:spPr>
      </p:pic>
      <p:pic>
        <p:nvPicPr>
          <p:cNvPr id="7" name="图片 6" descr="微信图片_202003191533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8325" y="2290445"/>
            <a:ext cx="1358900" cy="1082675"/>
          </a:xfrm>
          <a:prstGeom prst="rect">
            <a:avLst/>
          </a:prstGeom>
        </p:spPr>
      </p:pic>
      <p:pic>
        <p:nvPicPr>
          <p:cNvPr id="8" name="图片 7" descr="微信图片_202003191533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39225" y="2290445"/>
            <a:ext cx="1263015" cy="1102360"/>
          </a:xfrm>
          <a:prstGeom prst="rect">
            <a:avLst/>
          </a:prstGeom>
        </p:spPr>
      </p:pic>
      <p:pic>
        <p:nvPicPr>
          <p:cNvPr id="9" name="图片 8" descr="微信图片_202003191533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18030" y="4404360"/>
            <a:ext cx="1301750" cy="1186180"/>
          </a:xfrm>
          <a:prstGeom prst="rect">
            <a:avLst/>
          </a:prstGeom>
        </p:spPr>
      </p:pic>
      <p:pic>
        <p:nvPicPr>
          <p:cNvPr id="10" name="图片 9" descr="微信图片_202003191533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48325" y="4231005"/>
            <a:ext cx="1321435" cy="1263015"/>
          </a:xfrm>
          <a:prstGeom prst="rect">
            <a:avLst/>
          </a:prstGeom>
        </p:spPr>
      </p:pic>
      <p:pic>
        <p:nvPicPr>
          <p:cNvPr id="11" name="图片 10" descr="微信图片_2020031915330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51620" y="4231005"/>
            <a:ext cx="1262380" cy="10541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824990" y="1417320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134870" y="1266825"/>
            <a:ext cx="8472805" cy="5446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>
                <a:solidFill>
                  <a:srgbClr val="FF0000"/>
                </a:solidFill>
              </a:rPr>
              <a:t>yīn</a:t>
            </a:r>
            <a:r>
              <a:rPr lang="en-US" altLang="zh-CN" b="1"/>
              <a:t>  </a:t>
            </a:r>
            <a:r>
              <a:rPr lang="en-US" altLang="zh-CN"/>
              <a:t>                                                                                                    </a:t>
            </a:r>
            <a:r>
              <a:rPr lang="en-US" altLang="zh-CN" sz="2400" b="1">
                <a:solidFill>
                  <a:srgbClr val="FF0000"/>
                </a:solidFill>
              </a:rPr>
              <a:t>wù</a:t>
            </a:r>
            <a:endParaRPr lang="en-US" altLang="zh-CN" sz="2000" b="1">
              <a:solidFill>
                <a:srgbClr val="FF0000"/>
              </a:solidFill>
            </a:endParaRPr>
          </a:p>
          <a:p>
            <a:pPr algn="l"/>
            <a:r>
              <a:rPr lang="zh-CN" altLang="en-US" sz="3200" b="1"/>
              <a:t>阴</a:t>
            </a:r>
            <a:r>
              <a:rPr lang="zh-CN" altLang="en-US" sz="3200"/>
              <a:t>                             </a:t>
            </a:r>
            <a:r>
              <a:rPr lang="zh-CN" altLang="en-US" sz="3200" b="1"/>
              <a:t>晴</a:t>
            </a:r>
            <a:r>
              <a:rPr lang="zh-CN" altLang="en-US" sz="3200"/>
              <a:t>                         </a:t>
            </a:r>
            <a:r>
              <a:rPr lang="zh-CN" altLang="en-US" sz="3200" b="1"/>
              <a:t>雾</a:t>
            </a:r>
            <a:endParaRPr lang="en-US" altLang="zh-CN" b="1"/>
          </a:p>
          <a:p>
            <a:pPr algn="l"/>
            <a:endParaRPr lang="en-US" altLang="zh-CN"/>
          </a:p>
          <a:p>
            <a:pPr algn="l"/>
            <a:endParaRPr lang="en-US" altLang="zh-CN"/>
          </a:p>
          <a:p>
            <a:pPr algn="l"/>
            <a:endParaRPr lang="en-US" altLang="zh-CN"/>
          </a:p>
          <a:p>
            <a:pPr algn="l"/>
            <a:endParaRPr lang="en-US" altLang="zh-CN"/>
          </a:p>
          <a:p>
            <a:pPr algn="l"/>
            <a:r>
              <a:rPr lang="en-US" altLang="zh-CN" sz="2400" b="1">
                <a:solidFill>
                  <a:srgbClr val="FF0000"/>
                </a:solidFill>
              </a:rPr>
              <a:t>léi diàn</a:t>
            </a:r>
            <a:r>
              <a:rPr lang="en-US" altLang="zh-CN"/>
              <a:t>                                      </a:t>
            </a:r>
            <a:r>
              <a:rPr lang="en-US" altLang="zh-CN" sz="2000"/>
              <a:t> </a:t>
            </a:r>
            <a:r>
              <a:rPr lang="en-US" altLang="zh-CN" sz="2400" b="1">
                <a:solidFill>
                  <a:srgbClr val="FF0000"/>
                </a:solidFill>
              </a:rPr>
              <a:t>zhèn </a:t>
            </a:r>
            <a:r>
              <a:rPr lang="en-US" altLang="zh-CN" sz="2000">
                <a:solidFill>
                  <a:srgbClr val="FF0000"/>
                </a:solidFill>
              </a:rPr>
              <a:t> </a:t>
            </a:r>
            <a:r>
              <a:rPr lang="en-US" altLang="zh-CN" sz="2000"/>
              <a:t> </a:t>
            </a:r>
            <a:r>
              <a:rPr lang="en-US" altLang="zh-CN"/>
              <a:t>                                       </a:t>
            </a:r>
            <a:r>
              <a:rPr lang="en-US" altLang="zh-CN" sz="2400" b="1">
                <a:solidFill>
                  <a:srgbClr val="FF0000"/>
                </a:solidFill>
              </a:rPr>
              <a:t>bào</a:t>
            </a:r>
            <a:endParaRPr lang="en-US" altLang="zh-CN" sz="2000">
              <a:solidFill>
                <a:srgbClr val="FF0000"/>
              </a:solidFill>
            </a:endParaRPr>
          </a:p>
          <a:p>
            <a:pPr algn="l"/>
            <a:r>
              <a:rPr lang="en-US" altLang="zh-CN"/>
              <a:t> </a:t>
            </a:r>
            <a:r>
              <a:rPr lang="zh-CN" altLang="en-US" sz="3200" b="1"/>
              <a:t>雷电                         阵 雨                    暴 雨</a:t>
            </a:r>
            <a:endParaRPr lang="en-US" altLang="zh-CN"/>
          </a:p>
          <a:p>
            <a:pPr algn="l"/>
            <a:endParaRPr lang="en-US" altLang="zh-CN"/>
          </a:p>
          <a:p>
            <a:pPr algn="l"/>
            <a:endParaRPr lang="en-US" altLang="zh-CN"/>
          </a:p>
          <a:p>
            <a:pPr algn="l"/>
            <a:endParaRPr lang="en-US" altLang="zh-CN"/>
          </a:p>
          <a:p>
            <a:pPr algn="l"/>
            <a:endParaRPr lang="en-US" altLang="zh-CN"/>
          </a:p>
          <a:p>
            <a:pPr algn="l"/>
            <a:endParaRPr lang="en-US" altLang="zh-CN"/>
          </a:p>
          <a:p>
            <a:pPr algn="l"/>
            <a:r>
              <a:rPr lang="en-US" altLang="zh-CN" sz="2400" b="1">
                <a:solidFill>
                  <a:srgbClr val="FF0000"/>
                </a:solidFill>
              </a:rPr>
              <a:t>bīng báo</a:t>
            </a:r>
            <a:r>
              <a:rPr lang="en-US" altLang="zh-CN" sz="2000" b="1">
                <a:solidFill>
                  <a:srgbClr val="FF0000"/>
                </a:solidFill>
              </a:rPr>
              <a:t> </a:t>
            </a:r>
            <a:r>
              <a:rPr lang="en-US" altLang="zh-CN" sz="2000" b="1"/>
              <a:t> </a:t>
            </a:r>
            <a:r>
              <a:rPr lang="en-US" altLang="zh-CN"/>
              <a:t>                                         </a:t>
            </a:r>
            <a:r>
              <a:rPr lang="en-US" altLang="zh-CN" sz="2000" b="1">
                <a:solidFill>
                  <a:srgbClr val="FF0000"/>
                </a:solidFill>
              </a:rPr>
              <a:t> </a:t>
            </a:r>
            <a:r>
              <a:rPr lang="en-US" altLang="zh-CN" sz="2400" b="1">
                <a:solidFill>
                  <a:srgbClr val="FF0000"/>
                </a:solidFill>
              </a:rPr>
              <a:t>dòng</a:t>
            </a:r>
            <a:r>
              <a:rPr lang="en-US" altLang="zh-CN" sz="2000">
                <a:solidFill>
                  <a:srgbClr val="FF0000"/>
                </a:solidFill>
              </a:rPr>
              <a:t> </a:t>
            </a:r>
            <a:r>
              <a:rPr lang="en-US" altLang="zh-CN"/>
              <a:t>                                      </a:t>
            </a:r>
            <a:r>
              <a:rPr lang="en-US" altLang="zh-CN" sz="2400" b="1">
                <a:solidFill>
                  <a:srgbClr val="FF0000"/>
                </a:solidFill>
              </a:rPr>
              <a:t>jiā</a:t>
            </a:r>
            <a:r>
              <a:rPr lang="en-US" altLang="zh-CN"/>
              <a:t>    </a:t>
            </a:r>
            <a:endParaRPr lang="en-US" altLang="zh-CN"/>
          </a:p>
          <a:p>
            <a:pPr algn="l"/>
            <a:r>
              <a:rPr lang="zh-CN" altLang="en-US" sz="3200" b="1"/>
              <a:t> 冰  雹                      霜 冻                    雨 夹 雪</a:t>
            </a:r>
            <a:endParaRPr lang="en-US" altLang="zh-CN"/>
          </a:p>
          <a:p>
            <a:pPr algn="l"/>
            <a:r>
              <a:rPr lang="en-US" altLang="zh-CN"/>
              <a:t>                                                                                                                       </a:t>
            </a:r>
            <a:endParaRPr lang="en-US" altLang="zh-CN"/>
          </a:p>
        </p:txBody>
      </p:sp>
      <p:sp>
        <p:nvSpPr>
          <p:cNvPr id="16" name="文本框 15"/>
          <p:cNvSpPr txBox="1"/>
          <p:nvPr/>
        </p:nvSpPr>
        <p:spPr>
          <a:xfrm>
            <a:off x="711200" y="925195"/>
            <a:ext cx="859790" cy="38125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</a:rPr>
              <a:t>猜猜天气图标</a:t>
            </a:r>
            <a:endParaRPr lang="zh-CN" altLang="en-US" sz="4400">
              <a:solidFill>
                <a:srgbClr val="FF0000"/>
              </a:solidFill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b377b1e84870581ee032b1dea220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-635"/>
            <a:ext cx="12191365" cy="68586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77945" y="453390"/>
            <a:ext cx="51873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5400" b="1" u="sng">
                <a:solidFill>
                  <a:srgbClr val="FF0000"/>
                </a:solidFill>
                <a:sym typeface="+mn-ea"/>
              </a:rPr>
              <a:t> </a:t>
            </a:r>
            <a:r>
              <a:rPr lang="zh-CN" altLang="en-US" sz="5400" b="1" u="sng">
                <a:solidFill>
                  <a:srgbClr val="FF0000"/>
                </a:solidFill>
                <a:sym typeface="+mn-ea"/>
              </a:rPr>
              <a:t>语文园地一</a:t>
            </a:r>
            <a:endParaRPr lang="zh-CN" altLang="en-US" sz="5400" b="1" u="sng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02640" y="1419225"/>
            <a:ext cx="3366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>
                <a:sym typeface="+mn-ea"/>
              </a:rPr>
              <a:t>【识字加油站】</a:t>
            </a:r>
            <a:endParaRPr lang="zh-CN" altLang="en-US" sz="3200" b="1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21280" y="2511425"/>
            <a:ext cx="7447280" cy="2861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ym typeface="+mn-ea"/>
              </a:rPr>
              <a:t>阴                   晴                  雾</a:t>
            </a:r>
            <a:endParaRPr lang="en-US" altLang="zh-CN" sz="3600" b="1"/>
          </a:p>
          <a:p>
            <a:pPr algn="l"/>
            <a:endParaRPr lang="en-US" altLang="zh-CN" sz="3600">
              <a:sym typeface="+mn-ea"/>
            </a:endParaRPr>
          </a:p>
          <a:p>
            <a:pPr algn="l"/>
            <a:r>
              <a:rPr lang="zh-CN" altLang="en-US" sz="3600" b="1">
                <a:sym typeface="+mn-ea"/>
              </a:rPr>
              <a:t>雷电               阵 雨              暴 雨</a:t>
            </a:r>
            <a:endParaRPr lang="en-US" altLang="zh-CN" sz="3600" b="1"/>
          </a:p>
          <a:p>
            <a:pPr algn="l"/>
            <a:endParaRPr lang="zh-CN" altLang="en-US" sz="3600" b="1">
              <a:sym typeface="+mn-ea"/>
            </a:endParaRPr>
          </a:p>
          <a:p>
            <a:pPr algn="l"/>
            <a:r>
              <a:rPr lang="zh-CN" altLang="en-US" sz="3600" b="1">
                <a:sym typeface="+mn-ea"/>
              </a:rPr>
              <a:t>冰  雹             霜 冻              雨 夹 雪</a:t>
            </a:r>
            <a:endParaRPr lang="zh-CN" altLang="en-US" sz="3600" b="1"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21280" y="2002790"/>
            <a:ext cx="7567295" cy="5507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sym typeface="+mn-ea"/>
              </a:rPr>
              <a:t>yīn                                            wù</a:t>
            </a:r>
            <a:endParaRPr lang="en-US" altLang="zh-CN" sz="3200" b="1">
              <a:solidFill>
                <a:srgbClr val="FF0000"/>
              </a:solidFill>
              <a:sym typeface="+mn-ea"/>
            </a:endParaRPr>
          </a:p>
          <a:p>
            <a:endParaRPr lang="en-US" altLang="zh-CN" sz="3200" b="1">
              <a:solidFill>
                <a:srgbClr val="FF0000"/>
              </a:solidFill>
              <a:sym typeface="+mn-ea"/>
            </a:endParaRPr>
          </a:p>
          <a:p>
            <a:r>
              <a:rPr lang="en-US" altLang="zh-CN" sz="3200" b="1">
                <a:solidFill>
                  <a:srgbClr val="FF0000"/>
                </a:solidFill>
                <a:sym typeface="+mn-ea"/>
              </a:rPr>
              <a:t>léi diàn           </a:t>
            </a:r>
            <a:r>
              <a:rPr lang="en-US" altLang="zh-CN" sz="3200" b="1">
                <a:sym typeface="+mn-ea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sym typeface="+mn-ea"/>
              </a:rPr>
              <a:t>zhèn                 bào</a:t>
            </a:r>
            <a:endParaRPr lang="en-US" altLang="zh-CN" sz="3200" b="1">
              <a:solidFill>
                <a:srgbClr val="FF0000"/>
              </a:solidFill>
              <a:sym typeface="+mn-ea"/>
            </a:endParaRPr>
          </a:p>
          <a:p>
            <a:r>
              <a:rPr lang="en-US" altLang="zh-CN" sz="3200" b="1">
                <a:solidFill>
                  <a:srgbClr val="FF0000"/>
                </a:solidFill>
                <a:sym typeface="+mn-ea"/>
              </a:rPr>
              <a:t> </a:t>
            </a:r>
            <a:endParaRPr lang="en-US" altLang="zh-CN" sz="3200" b="1">
              <a:solidFill>
                <a:srgbClr val="FF0000"/>
              </a:solidFill>
              <a:sym typeface="+mn-ea"/>
            </a:endParaRPr>
          </a:p>
          <a:p>
            <a:endParaRPr lang="en-US" altLang="zh-CN" sz="3200" b="1">
              <a:solidFill>
                <a:srgbClr val="FF0000"/>
              </a:solidFill>
              <a:sym typeface="+mn-ea"/>
            </a:endParaRPr>
          </a:p>
          <a:p>
            <a:r>
              <a:rPr lang="en-US" altLang="zh-CN" sz="3200" b="1">
                <a:solidFill>
                  <a:srgbClr val="FF0000"/>
                </a:solidFill>
                <a:sym typeface="+mn-ea"/>
              </a:rPr>
              <a:t>bīng báo               dòng                </a:t>
            </a:r>
            <a:r>
              <a:rPr lang="en-US" altLang="zh-CN" sz="3200">
                <a:sym typeface="+mn-ea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sym typeface="+mn-ea"/>
              </a:rPr>
              <a:t>jiā</a:t>
            </a:r>
            <a:endParaRPr lang="en-US" altLang="zh-CN" sz="3200" b="1">
              <a:solidFill>
                <a:srgbClr val="FF0000"/>
              </a:solidFill>
              <a:sym typeface="+mn-ea"/>
            </a:endParaRPr>
          </a:p>
          <a:p>
            <a:endParaRPr lang="en-US" altLang="zh-CN" sz="3200" b="1">
              <a:solidFill>
                <a:srgbClr val="FF0000"/>
              </a:solidFill>
              <a:sym typeface="+mn-ea"/>
            </a:endParaRPr>
          </a:p>
          <a:p>
            <a:endParaRPr lang="en-US" altLang="zh-CN" sz="3200" b="1">
              <a:solidFill>
                <a:srgbClr val="FF0000"/>
              </a:solidFill>
              <a:sym typeface="+mn-ea"/>
            </a:endParaRPr>
          </a:p>
          <a:p>
            <a:endParaRPr lang="en-US" altLang="zh-CN" sz="3200" b="1">
              <a:solidFill>
                <a:srgbClr val="FF0000"/>
              </a:solidFill>
              <a:sym typeface="+mn-ea"/>
            </a:endParaRPr>
          </a:p>
          <a:p>
            <a:endParaRPr lang="en-US" altLang="zh-CN" sz="3200" b="1">
              <a:solidFill>
                <a:srgbClr val="FF0000"/>
              </a:solidFill>
              <a:sym typeface="+mn-ea"/>
            </a:endParaRPr>
          </a:p>
          <a:p>
            <a:r>
              <a:rPr lang="en-US" altLang="zh-CN" sz="3200" b="1">
                <a:solidFill>
                  <a:srgbClr val="FF0000"/>
                </a:solidFill>
                <a:sym typeface="+mn-ea"/>
              </a:rPr>
              <a:t>  </a:t>
            </a:r>
            <a:endParaRPr lang="en-US" altLang="zh-CN" sz="3200" b="1">
              <a:solidFill>
                <a:srgbClr val="FF0000"/>
              </a:solidFill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b377b1e84870581ee032b1dea220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92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96740" y="509905"/>
            <a:ext cx="41109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u="sng">
                <a:solidFill>
                  <a:srgbClr val="FF0000"/>
                </a:solidFill>
                <a:sym typeface="+mn-ea"/>
              </a:rPr>
              <a:t>语文园地一</a:t>
            </a:r>
            <a:endParaRPr lang="zh-CN" altLang="en-US" sz="5400" b="1" u="sng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9635" y="1828165"/>
            <a:ext cx="35071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>
                <a:sym typeface="+mn-ea"/>
              </a:rPr>
              <a:t>【识字加油站】</a:t>
            </a:r>
            <a:endParaRPr lang="zh-CN" altLang="en-US" sz="3200" b="1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4205" y="2970530"/>
            <a:ext cx="1093216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5400" b="1">
                <a:solidFill>
                  <a:srgbClr val="FF0000"/>
                </a:solidFill>
                <a:sym typeface="+mn-ea"/>
              </a:rPr>
              <a:t>yīn</a:t>
            </a:r>
            <a:r>
              <a:rPr lang="en-US" altLang="zh-CN" sz="5400" b="1">
                <a:sym typeface="+mn-ea"/>
              </a:rPr>
              <a:t>  </a:t>
            </a:r>
            <a:r>
              <a:rPr lang="en-US" altLang="zh-CN" sz="5400" b="1">
                <a:solidFill>
                  <a:srgbClr val="FF0000"/>
                </a:solidFill>
                <a:sym typeface="+mn-ea"/>
              </a:rPr>
              <a:t>léi</a:t>
            </a:r>
            <a:r>
              <a:rPr lang="en-US" altLang="zh-CN" sz="5400" b="1">
                <a:sym typeface="+mn-ea"/>
              </a:rPr>
              <a:t> </a:t>
            </a:r>
            <a:r>
              <a:rPr lang="en-US" altLang="zh-CN" sz="5400" b="1">
                <a:solidFill>
                  <a:srgbClr val="FF0000"/>
                </a:solidFill>
                <a:sym typeface="+mn-ea"/>
              </a:rPr>
              <a:t>diàn </a:t>
            </a:r>
            <a:r>
              <a:rPr lang="en-US" altLang="zh-CN" sz="5400" b="1">
                <a:sym typeface="+mn-ea"/>
              </a:rPr>
              <a:t> </a:t>
            </a:r>
            <a:r>
              <a:rPr lang="en-US" altLang="zh-CN" sz="5400" b="1">
                <a:solidFill>
                  <a:srgbClr val="FF0000"/>
                </a:solidFill>
                <a:sym typeface="+mn-ea"/>
              </a:rPr>
              <a:t>zhèn</a:t>
            </a:r>
            <a:r>
              <a:rPr lang="en-US" altLang="zh-CN" sz="5400" b="1">
                <a:sym typeface="+mn-ea"/>
              </a:rPr>
              <a:t>  </a:t>
            </a:r>
            <a:r>
              <a:rPr lang="en-US" altLang="zh-CN" sz="5400" b="1">
                <a:solidFill>
                  <a:srgbClr val="FF0000"/>
                </a:solidFill>
                <a:sym typeface="+mn-ea"/>
              </a:rPr>
              <a:t>bīng</a:t>
            </a:r>
            <a:r>
              <a:rPr lang="en-US" altLang="zh-CN" sz="5400" b="1">
                <a:sym typeface="+mn-ea"/>
              </a:rPr>
              <a:t> </a:t>
            </a:r>
            <a:r>
              <a:rPr lang="en-US" altLang="zh-CN" sz="5400" b="1">
                <a:solidFill>
                  <a:srgbClr val="FF0000"/>
                </a:solidFill>
                <a:sym typeface="+mn-ea"/>
              </a:rPr>
              <a:t>dòng</a:t>
            </a:r>
            <a:r>
              <a:rPr lang="en-US" altLang="zh-CN" sz="5400" b="1">
                <a:sym typeface="+mn-ea"/>
              </a:rPr>
              <a:t>  </a:t>
            </a:r>
            <a:r>
              <a:rPr lang="en-US" altLang="zh-CN" sz="5400" b="1">
                <a:solidFill>
                  <a:srgbClr val="FF0000"/>
                </a:solidFill>
                <a:sym typeface="+mn-ea"/>
              </a:rPr>
              <a:t>jiā</a:t>
            </a:r>
            <a:r>
              <a:rPr lang="en-US" altLang="zh-CN" sz="5400" b="1">
                <a:sym typeface="+mn-ea"/>
              </a:rPr>
              <a:t>                                                                         </a:t>
            </a:r>
            <a:r>
              <a:rPr lang="en-US" altLang="zh-CN" sz="5400" b="1">
                <a:solidFill>
                  <a:srgbClr val="FF0000"/>
                </a:solidFill>
                <a:sym typeface="+mn-ea"/>
              </a:rPr>
              <a:t>         </a:t>
            </a:r>
            <a:endParaRPr lang="en-US" altLang="zh-CN" sz="5400" b="1">
              <a:solidFill>
                <a:srgbClr val="FF0000"/>
              </a:solidFill>
            </a:endParaRPr>
          </a:p>
          <a:p>
            <a:pPr algn="l"/>
            <a:r>
              <a:rPr lang="zh-CN" altLang="en-US" sz="5400" b="1" u="sng">
                <a:sym typeface="+mn-ea"/>
              </a:rPr>
              <a:t>阴   雷    电     阵       冰     冻      夹</a:t>
            </a:r>
            <a:endParaRPr lang="zh-CN" altLang="en-US" sz="5400" b="1" u="sng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b377b1e84870581ee032b1dea220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635"/>
            <a:ext cx="12192635" cy="6858635"/>
          </a:xfrm>
          <a:prstGeom prst="rect">
            <a:avLst/>
          </a:prstGeom>
        </p:spPr>
      </p:pic>
      <p:sp>
        <p:nvSpPr>
          <p:cNvPr id="4" name="流程图: 终止 3"/>
          <p:cNvSpPr/>
          <p:nvPr/>
        </p:nvSpPr>
        <p:spPr>
          <a:xfrm>
            <a:off x="1233170" y="673735"/>
            <a:ext cx="2813050" cy="902970"/>
          </a:xfrm>
          <a:prstGeom prst="flowChartTermina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71930" y="815340"/>
            <a:ext cx="27787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</a:rPr>
              <a:t>识字方法</a:t>
            </a:r>
            <a:r>
              <a:rPr lang="zh-CN" altLang="en-US" sz="3600">
                <a:solidFill>
                  <a:schemeClr val="bg1"/>
                </a:solidFill>
                <a:latin typeface="Calibri" panose="020F0502020204030204" charset="0"/>
              </a:rPr>
              <a:t>①</a:t>
            </a:r>
            <a:endParaRPr lang="zh-CN" altLang="en-US" sz="3600">
              <a:solidFill>
                <a:schemeClr val="bg1"/>
              </a:solidFill>
              <a:latin typeface="Calibri" panose="020F05020202040302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96790" y="1353820"/>
            <a:ext cx="411607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solidFill>
                  <a:schemeClr val="accent1"/>
                </a:solidFill>
              </a:rPr>
              <a:t>结构归类识记</a:t>
            </a:r>
            <a:endParaRPr lang="zh-CN" altLang="en-US" sz="4400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45585" y="2826385"/>
            <a:ext cx="585787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左右结构：</a:t>
            </a:r>
            <a:r>
              <a:rPr lang="zh-CN" altLang="en-US" sz="3600">
                <a:solidFill>
                  <a:schemeClr val="tx1"/>
                </a:solidFill>
              </a:rPr>
              <a:t>阴   阵   冰   冻</a:t>
            </a:r>
            <a:endParaRPr lang="zh-CN" altLang="en-US" sz="3600">
              <a:solidFill>
                <a:schemeClr val="tx1"/>
              </a:solidFill>
            </a:endParaRPr>
          </a:p>
          <a:p>
            <a:endParaRPr lang="zh-CN" altLang="en-US" sz="3600">
              <a:solidFill>
                <a:srgbClr val="FF0000"/>
              </a:solidFill>
            </a:endParaRPr>
          </a:p>
          <a:p>
            <a:r>
              <a:rPr lang="zh-CN" altLang="en-US" sz="3600">
                <a:solidFill>
                  <a:srgbClr val="FF0000"/>
                </a:solidFill>
              </a:rPr>
              <a:t>上下结构：</a:t>
            </a:r>
            <a:r>
              <a:rPr lang="zh-CN" altLang="en-US" sz="3600">
                <a:solidFill>
                  <a:schemeClr val="tx1"/>
                </a:solidFill>
              </a:rPr>
              <a:t>雷</a:t>
            </a:r>
            <a:endParaRPr lang="zh-CN" altLang="en-US" sz="3600">
              <a:solidFill>
                <a:schemeClr val="tx1"/>
              </a:solidFill>
            </a:endParaRPr>
          </a:p>
          <a:p>
            <a:endParaRPr lang="zh-CN" altLang="en-US" sz="3600">
              <a:solidFill>
                <a:srgbClr val="FF0000"/>
              </a:solidFill>
            </a:endParaRPr>
          </a:p>
          <a:p>
            <a:r>
              <a:rPr lang="zh-CN" altLang="en-US" sz="3600">
                <a:solidFill>
                  <a:srgbClr val="FF0000"/>
                </a:solidFill>
              </a:rPr>
              <a:t>独体字：   </a:t>
            </a:r>
            <a:r>
              <a:rPr lang="zh-CN" altLang="en-US" sz="3600">
                <a:solidFill>
                  <a:schemeClr val="tx1"/>
                </a:solidFill>
              </a:rPr>
              <a:t>电   夹</a:t>
            </a:r>
            <a:endParaRPr lang="zh-CN" altLang="en-US" sz="3600">
              <a:solidFill>
                <a:schemeClr val="tx1"/>
              </a:solidFill>
            </a:endParaRPr>
          </a:p>
          <a:p>
            <a:endParaRPr lang="zh-CN" altLang="en-US" sz="3600">
              <a:solidFill>
                <a:schemeClr val="tx1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b377b1e84870581ee032b1dea220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6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66770" y="2312670"/>
            <a:ext cx="69888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solidFill>
                  <a:srgbClr val="FF0000"/>
                </a:solidFill>
              </a:rPr>
              <a:t>阴      阵</a:t>
            </a:r>
            <a:r>
              <a:rPr lang="zh-CN" altLang="en-US" sz="4800"/>
              <a:t>          </a:t>
            </a:r>
            <a:r>
              <a:rPr lang="zh-CN" altLang="en-US" sz="4800">
                <a:solidFill>
                  <a:srgbClr val="00B050"/>
                </a:solidFill>
              </a:rPr>
              <a:t>冰      冻</a:t>
            </a:r>
            <a:endParaRPr lang="zh-CN" altLang="en-US" sz="4800">
              <a:solidFill>
                <a:srgbClr val="00B05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02715" y="2605405"/>
            <a:ext cx="2882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3600"/>
          </a:p>
        </p:txBody>
      </p:sp>
      <p:sp>
        <p:nvSpPr>
          <p:cNvPr id="7" name="文本框 6"/>
          <p:cNvSpPr txBox="1"/>
          <p:nvPr/>
        </p:nvSpPr>
        <p:spPr>
          <a:xfrm>
            <a:off x="4779645" y="967105"/>
            <a:ext cx="55753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chemeClr val="accent1"/>
                </a:solidFill>
              </a:rPr>
              <a:t>偏旁归类识记</a:t>
            </a:r>
            <a:endParaRPr lang="zh-CN" altLang="en-US" sz="5400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60700" y="3617595"/>
            <a:ext cx="2537460" cy="1414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</a:t>
            </a:r>
            <a:r>
              <a:rPr lang="en-US" altLang="zh-CN" sz="320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zh-CN" sz="5400">
                <a:solidFill>
                  <a:srgbClr val="FF0000"/>
                </a:solidFill>
              </a:rPr>
              <a:t>阝</a:t>
            </a:r>
            <a:r>
              <a:rPr lang="en-US" altLang="zh-CN" sz="320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zh-CN" altLang="en-US" sz="3200">
              <a:solidFill>
                <a:srgbClr val="FF0000"/>
              </a:solidFill>
            </a:endParaRPr>
          </a:p>
          <a:p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93915" y="3617595"/>
            <a:ext cx="359219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 </a:t>
            </a:r>
            <a:r>
              <a:rPr lang="en-US" altLang="zh-CN" sz="4400">
                <a:solidFill>
                  <a:srgbClr val="00B050"/>
                </a:solidFill>
              </a:rPr>
              <a:t>冫</a:t>
            </a:r>
            <a:r>
              <a:rPr lang="en-US" altLang="zh-CN" sz="44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</a:rPr>
              <a:t> </a:t>
            </a:r>
            <a:endParaRPr lang="en-US" altLang="zh-CN" sz="440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</a:endParaRPr>
          </a:p>
        </p:txBody>
      </p:sp>
      <p:sp>
        <p:nvSpPr>
          <p:cNvPr id="6" name="流程图: 终止 5"/>
          <p:cNvSpPr/>
          <p:nvPr/>
        </p:nvSpPr>
        <p:spPr>
          <a:xfrm>
            <a:off x="1186815" y="657860"/>
            <a:ext cx="2623820" cy="919480"/>
          </a:xfrm>
          <a:prstGeom prst="flowChartTermina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186815" y="776605"/>
            <a:ext cx="30880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</a:rPr>
              <a:t>识字方法</a:t>
            </a:r>
            <a:r>
              <a:rPr lang="zh-CN" altLang="en-US" sz="3600">
                <a:solidFill>
                  <a:schemeClr val="bg1"/>
                </a:solidFill>
                <a:latin typeface="Calibri" panose="020F0502020204030204" charset="0"/>
                <a:sym typeface="+mn-ea"/>
              </a:rPr>
              <a:t>②</a:t>
            </a:r>
            <a:endParaRPr lang="zh-CN" altLang="en-US" sz="3600">
              <a:solidFill>
                <a:schemeClr val="bg1"/>
              </a:solidFill>
              <a:latin typeface="Calibri" panose="020F0502020204030204" charset="0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b377b1e84870581ee032b1dea220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12192000" cy="68586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34440" y="67310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识字方法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93160" y="2435225"/>
            <a:ext cx="136969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/>
              <a:t>雷</a:t>
            </a:r>
            <a:endParaRPr lang="zh-CN" altLang="en-US" sz="8000"/>
          </a:p>
        </p:txBody>
      </p:sp>
      <p:sp>
        <p:nvSpPr>
          <p:cNvPr id="5" name="文本框 4"/>
          <p:cNvSpPr txBox="1"/>
          <p:nvPr/>
        </p:nvSpPr>
        <p:spPr>
          <a:xfrm>
            <a:off x="4952365" y="959485"/>
            <a:ext cx="40709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chemeClr val="accent1"/>
                </a:solidFill>
              </a:rPr>
              <a:t>加一加识记</a:t>
            </a:r>
            <a:endParaRPr lang="zh-CN" altLang="en-US" sz="5400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60650" y="4235450"/>
            <a:ext cx="410146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</a:rPr>
              <a:t>雨＋田</a:t>
            </a:r>
            <a:r>
              <a:rPr lang="en-US" altLang="zh-CN" sz="5400">
                <a:solidFill>
                  <a:srgbClr val="FF0000"/>
                </a:solidFill>
              </a:rPr>
              <a:t>=</a:t>
            </a:r>
            <a:r>
              <a:rPr lang="zh-CN" altLang="en-US" sz="5400">
                <a:solidFill>
                  <a:srgbClr val="FF0000"/>
                </a:solidFill>
              </a:rPr>
              <a:t>雷</a:t>
            </a:r>
            <a:endParaRPr lang="zh-CN" altLang="en-US" sz="5400">
              <a:solidFill>
                <a:schemeClr val="accent1"/>
              </a:solidFill>
            </a:endParaRPr>
          </a:p>
          <a:p>
            <a:r>
              <a:rPr lang="zh-CN" altLang="en-US" sz="5400">
                <a:solidFill>
                  <a:schemeClr val="accent1"/>
                </a:solidFill>
              </a:rPr>
              <a:t>   </a:t>
            </a:r>
            <a:endParaRPr lang="zh-CN" altLang="en-US" sz="5400">
              <a:solidFill>
                <a:srgbClr val="00B05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67855" y="3143885"/>
            <a:ext cx="468630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/>
              <a:t>    </a:t>
            </a:r>
            <a:r>
              <a:rPr lang="en-US" altLang="zh-CN" sz="3200">
                <a:solidFill>
                  <a:srgbClr val="00B050"/>
                </a:solidFill>
              </a:rPr>
              <a:t> </a:t>
            </a:r>
            <a:r>
              <a:rPr lang="zh-CN" altLang="en-US" sz="3200">
                <a:solidFill>
                  <a:srgbClr val="00B050"/>
                </a:solidFill>
              </a:rPr>
              <a:t>雷雨、</a:t>
            </a:r>
            <a:r>
              <a:rPr lang="zh-CN" altLang="en-US" sz="3200">
                <a:solidFill>
                  <a:srgbClr val="00B050"/>
                </a:solidFill>
                <a:sym typeface="+mn-ea"/>
              </a:rPr>
              <a:t>大雪、</a:t>
            </a:r>
            <a:r>
              <a:rPr lang="zh-CN" altLang="en-US" sz="3200">
                <a:solidFill>
                  <a:srgbClr val="00B050"/>
                </a:solidFill>
              </a:rPr>
              <a:t>雾气、</a:t>
            </a:r>
            <a:endParaRPr lang="zh-CN" altLang="en-US" sz="3200">
              <a:solidFill>
                <a:srgbClr val="00B050"/>
              </a:solidFill>
            </a:endParaRPr>
          </a:p>
          <a:p>
            <a:pPr algn="l"/>
            <a:r>
              <a:rPr lang="zh-CN" altLang="en-US" sz="3200">
                <a:solidFill>
                  <a:srgbClr val="00B050"/>
                </a:solidFill>
              </a:rPr>
              <a:t>        秋霜、冰雹</a:t>
            </a:r>
            <a:endParaRPr lang="zh-CN" altLang="en-US" sz="3200">
              <a:solidFill>
                <a:srgbClr val="00B050"/>
              </a:solidFill>
            </a:endParaRPr>
          </a:p>
        </p:txBody>
      </p:sp>
      <p:sp>
        <p:nvSpPr>
          <p:cNvPr id="10" name="流程图: 终止 9"/>
          <p:cNvSpPr/>
          <p:nvPr/>
        </p:nvSpPr>
        <p:spPr>
          <a:xfrm>
            <a:off x="1234440" y="673100"/>
            <a:ext cx="2836545" cy="897255"/>
          </a:xfrm>
          <a:prstGeom prst="flowChartTermina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393825" y="814705"/>
            <a:ext cx="26771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</a:rPr>
              <a:t>识字方法</a:t>
            </a:r>
            <a:r>
              <a:rPr lang="zh-CN" altLang="en-US" sz="3600">
                <a:solidFill>
                  <a:schemeClr val="bg1"/>
                </a:solidFill>
                <a:latin typeface="Calibri" panose="020F0502020204030204" charset="0"/>
              </a:rPr>
              <a:t>③</a:t>
            </a:r>
            <a:endParaRPr lang="zh-CN" altLang="en-US" sz="3600">
              <a:solidFill>
                <a:schemeClr val="bg1"/>
              </a:solidFill>
              <a:latin typeface="Calibri" panose="020F0502020204030204" charset="0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b377b1e84870581ee032b1dea220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12192000" cy="68592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4235" y="2557145"/>
            <a:ext cx="72256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/>
              <a:t> </a:t>
            </a:r>
            <a:r>
              <a:rPr lang="zh-CN" altLang="en-US" sz="7200">
                <a:solidFill>
                  <a:srgbClr val="FF0000"/>
                </a:solidFill>
              </a:rPr>
              <a:t>电            夹</a:t>
            </a:r>
            <a:endParaRPr lang="zh-CN" altLang="en-US" sz="72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62195" y="1334135"/>
            <a:ext cx="35483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solidFill>
                  <a:schemeClr val="accent1"/>
                </a:solidFill>
              </a:rPr>
              <a:t>组词的识记</a:t>
            </a:r>
            <a:endParaRPr lang="zh-CN" altLang="en-US" sz="4800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38755" y="4362450"/>
            <a:ext cx="3437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50"/>
                </a:solidFill>
              </a:rPr>
              <a:t>雷电     电话</a:t>
            </a:r>
            <a:endParaRPr lang="zh-CN" altLang="en-US" sz="3200">
              <a:solidFill>
                <a:srgbClr val="00B05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44055" y="4362450"/>
            <a:ext cx="40957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00B050"/>
                </a:solidFill>
              </a:rPr>
              <a:t>雨夹雪     夹住</a:t>
            </a:r>
            <a:endParaRPr lang="zh-CN" altLang="en-US" sz="3600">
              <a:solidFill>
                <a:srgbClr val="00B050"/>
              </a:solidFill>
            </a:endParaRPr>
          </a:p>
        </p:txBody>
      </p:sp>
      <p:sp>
        <p:nvSpPr>
          <p:cNvPr id="9" name="流程图: 终止 8"/>
          <p:cNvSpPr/>
          <p:nvPr/>
        </p:nvSpPr>
        <p:spPr>
          <a:xfrm>
            <a:off x="1234440" y="626110"/>
            <a:ext cx="2785745" cy="898525"/>
          </a:xfrm>
          <a:prstGeom prst="flowChartTermina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377315" y="753745"/>
            <a:ext cx="26428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</a:rPr>
              <a:t>识字方法④</a:t>
            </a:r>
            <a:endParaRPr lang="zh-CN" altLang="en-US" sz="3600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b377b1e84870581ee032b1dea220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635"/>
            <a:ext cx="12192635" cy="68586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99135" y="1021715"/>
            <a:ext cx="859790" cy="23266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</a:rPr>
              <a:t>生字组词</a:t>
            </a:r>
            <a:endParaRPr lang="zh-CN" altLang="en-US" sz="44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59940" y="1769745"/>
            <a:ext cx="9187180" cy="4554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/>
              <a:t> </a:t>
            </a:r>
            <a:r>
              <a:rPr lang="zh-CN" altLang="en-US" sz="4800"/>
              <a:t>阴    雷     阵    冰    冻    </a:t>
            </a:r>
            <a:r>
              <a:rPr lang="zh-CN" altLang="en-US" sz="4800">
                <a:solidFill>
                  <a:srgbClr val="92D050"/>
                </a:solidFill>
                <a:sym typeface="+mn-ea"/>
              </a:rPr>
              <a:t>电</a:t>
            </a:r>
            <a:r>
              <a:rPr lang="zh-CN" altLang="en-US" sz="4800">
                <a:solidFill>
                  <a:srgbClr val="92D050"/>
                </a:solidFill>
              </a:rPr>
              <a:t>    夹</a:t>
            </a:r>
            <a:r>
              <a:rPr lang="zh-CN" altLang="en-US">
                <a:solidFill>
                  <a:srgbClr val="92D050"/>
                </a:solidFill>
              </a:rPr>
              <a:t> </a:t>
            </a:r>
            <a:r>
              <a:rPr lang="zh-CN" altLang="en-US"/>
              <a:t> </a:t>
            </a:r>
            <a:endParaRPr lang="zh-CN" altLang="en-US"/>
          </a:p>
          <a:p>
            <a:pPr algn="l"/>
            <a:endParaRPr lang="zh-CN" altLang="en-US"/>
          </a:p>
          <a:p>
            <a:pPr algn="l"/>
            <a:r>
              <a:rPr lang="zh-CN" altLang="en-US"/>
              <a:t>                                                                                                         </a:t>
            </a:r>
            <a:r>
              <a:rPr lang="zh-CN" altLang="en-US" sz="2000"/>
              <a:t> </a:t>
            </a:r>
            <a:r>
              <a:rPr lang="zh-CN" altLang="en-US" sz="2800">
                <a:solidFill>
                  <a:srgbClr val="00B050"/>
                </a:solidFill>
                <a:sym typeface="+mn-ea"/>
              </a:rPr>
              <a:t>雷电    雨夹雪</a:t>
            </a:r>
            <a:r>
              <a:rPr lang="zh-CN" altLang="en-US" sz="2400">
                <a:solidFill>
                  <a:srgbClr val="00B050"/>
                </a:solidFill>
                <a:sym typeface="+mn-ea"/>
              </a:rPr>
              <a:t>   </a:t>
            </a:r>
            <a:endParaRPr lang="zh-CN" altLang="en-US" sz="2400">
              <a:solidFill>
                <a:srgbClr val="00B050"/>
              </a:solidFill>
            </a:endParaRPr>
          </a:p>
          <a:p>
            <a:pPr algn="l"/>
            <a:endParaRPr lang="zh-CN" altLang="en-US" sz="2400">
              <a:solidFill>
                <a:srgbClr val="00B050"/>
              </a:solidFill>
              <a:sym typeface="+mn-ea"/>
            </a:endParaRPr>
          </a:p>
          <a:p>
            <a:pPr algn="l"/>
            <a:r>
              <a:rPr lang="zh-CN" altLang="en-US">
                <a:solidFill>
                  <a:srgbClr val="00B050"/>
                </a:solidFill>
                <a:sym typeface="+mn-ea"/>
              </a:rPr>
              <a:t>                                                                                                         </a:t>
            </a:r>
            <a:r>
              <a:rPr lang="zh-CN" altLang="en-US" sz="2800">
                <a:solidFill>
                  <a:srgbClr val="00B050"/>
                </a:solidFill>
                <a:sym typeface="+mn-ea"/>
              </a:rPr>
              <a:t>电话       夹住</a:t>
            </a:r>
            <a:endParaRPr lang="zh-CN" altLang="en-US" sz="2800">
              <a:solidFill>
                <a:srgbClr val="00B050"/>
              </a:solidFill>
            </a:endParaRPr>
          </a:p>
          <a:p>
            <a:pPr algn="l"/>
            <a:endParaRPr lang="zh-CN" altLang="en-US"/>
          </a:p>
          <a:p>
            <a:pPr algn="l"/>
            <a:r>
              <a:rPr lang="zh-CN" altLang="en-US"/>
              <a:t>                                                                                                              </a:t>
            </a:r>
            <a:endParaRPr lang="zh-CN" altLang="en-US"/>
          </a:p>
          <a:p>
            <a:pPr algn="l"/>
            <a:endParaRPr lang="zh-CN" altLang="en-US"/>
          </a:p>
          <a:p>
            <a:pPr algn="l"/>
            <a:endParaRPr lang="zh-CN" altLang="en-US"/>
          </a:p>
          <a:p>
            <a:pPr algn="l"/>
            <a:endParaRPr lang="zh-CN" altLang="en-US"/>
          </a:p>
          <a:p>
            <a:pPr algn="l"/>
            <a:endParaRPr lang="zh-CN" altLang="en-US"/>
          </a:p>
          <a:p>
            <a:pPr algn="l"/>
            <a:endParaRPr lang="zh-CN" altLang="en-US"/>
          </a:p>
          <a:p>
            <a:pPr algn="l"/>
            <a:r>
              <a:rPr lang="zh-CN" altLang="en-US"/>
              <a:t>  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59940" y="2809240"/>
            <a:ext cx="6891655" cy="2953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</a:t>
            </a:r>
            <a:r>
              <a:rPr lang="zh-CN" altLang="en-US" sz="2800">
                <a:solidFill>
                  <a:schemeClr val="accent1"/>
                </a:solidFill>
              </a:rPr>
              <a:t>阴天      打雷      一阵         冰山      果冻</a:t>
            </a:r>
            <a:endParaRPr lang="zh-CN" altLang="en-US" sz="2800">
              <a:solidFill>
                <a:schemeClr val="accent1"/>
              </a:solidFill>
            </a:endParaRPr>
          </a:p>
          <a:p>
            <a:r>
              <a:rPr lang="zh-CN" altLang="en-US" sz="2000">
                <a:solidFill>
                  <a:schemeClr val="accent1"/>
                </a:solidFill>
              </a:rPr>
              <a:t> </a:t>
            </a:r>
            <a:endParaRPr lang="zh-CN" altLang="en-US" sz="2000">
              <a:solidFill>
                <a:schemeClr val="accent1"/>
              </a:solidFill>
            </a:endParaRPr>
          </a:p>
          <a:p>
            <a:r>
              <a:rPr lang="zh-CN" altLang="en-US" sz="2000">
                <a:solidFill>
                  <a:schemeClr val="accent1"/>
                </a:solidFill>
              </a:rPr>
              <a:t>  </a:t>
            </a:r>
            <a:r>
              <a:rPr lang="zh-CN" altLang="en-US" sz="2800">
                <a:solidFill>
                  <a:schemeClr val="accent1"/>
                </a:solidFill>
              </a:rPr>
              <a:t>阴雨      雷电        阵雨       冰雹      冷冻</a:t>
            </a:r>
            <a:endParaRPr lang="zh-CN" altLang="en-US" sz="2000">
              <a:solidFill>
                <a:schemeClr val="accent1"/>
              </a:solidFill>
            </a:endParaRPr>
          </a:p>
          <a:p>
            <a:endParaRPr lang="zh-CN" altLang="en-US" sz="2000">
              <a:solidFill>
                <a:schemeClr val="accent1"/>
              </a:solidFill>
            </a:endParaRPr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  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REFSHAPE" val="382964852"/>
  <p:tag name="KSO_WM_UNIT_PLACING_PICTURE_USER_VIEWPORT" val="{&quot;height&quot;:9000,&quot;width&quot;:12000}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2261</Words>
  <Application>WPS 演示</Application>
  <PresentationFormat>宽屏</PresentationFormat>
  <Paragraphs>185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Calibri</vt:lpstr>
      <vt:lpstr>Arial Unicode MS</vt:lpstr>
      <vt:lpstr>Office 主题​​</vt:lpstr>
      <vt:lpstr>空白演示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qwe</cp:lastModifiedBy>
  <cp:revision>125</cp:revision>
  <dcterms:created xsi:type="dcterms:W3CDTF">2019-06-19T02:08:00Z</dcterms:created>
  <dcterms:modified xsi:type="dcterms:W3CDTF">2021-07-30T05:50:24Z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