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3F35BF-3813-4D79-B4CC-87AA3A7B9CB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slide" Target="slide5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8.jpeg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3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jpeg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2" descr="026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WordArt 3"/>
          <p:cNvSpPr>
            <a:spLocks noTextEdit="1"/>
          </p:cNvSpPr>
          <p:nvPr/>
        </p:nvSpPr>
        <p:spPr>
          <a:xfrm>
            <a:off x="2051050" y="1773238"/>
            <a:ext cx="5105400" cy="1257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819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我多想去看看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" name="AutoShape 7">
            <a:hlinkClick r:id="rId2" action="ppaction://hlinksldjump"/>
          </p:cNvPr>
          <p:cNvSpPr/>
          <p:nvPr/>
        </p:nvSpPr>
        <p:spPr>
          <a:xfrm>
            <a:off x="8458200" y="6096000"/>
            <a:ext cx="381000" cy="381000"/>
          </a:xfrm>
          <a:prstGeom prst="actionButtonHelp">
            <a:avLst/>
          </a:prstGeom>
          <a:solidFill>
            <a:srgbClr val="FFFF00"/>
          </a:solidFill>
          <a:ln w="12700" cap="sq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中国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8642350" cy="968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3"/>
          <p:cNvSpPr txBox="1"/>
          <p:nvPr/>
        </p:nvSpPr>
        <p:spPr>
          <a:xfrm>
            <a:off x="5715000" y="2819400"/>
            <a:ext cx="1066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北京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7010400" y="4572000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浙江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Line 5"/>
          <p:cNvSpPr/>
          <p:nvPr/>
        </p:nvSpPr>
        <p:spPr>
          <a:xfrm>
            <a:off x="2590800" y="2743200"/>
            <a:ext cx="4038600" cy="228600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41" name="AutoShape 10">
            <a:hlinkClick r:id="rId2" action="ppaction://hlinksldjump"/>
          </p:cNvPr>
          <p:cNvSpPr/>
          <p:nvPr/>
        </p:nvSpPr>
        <p:spPr>
          <a:xfrm>
            <a:off x="8382000" y="6172200"/>
            <a:ext cx="381000" cy="3048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2" name="TextBox 10"/>
          <p:cNvSpPr txBox="1"/>
          <p:nvPr/>
        </p:nvSpPr>
        <p:spPr>
          <a:xfrm>
            <a:off x="1600200" y="251460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新疆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4343" name="Picture 6" descr="008_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609600"/>
            <a:ext cx="685800" cy="44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TextBox 9"/>
          <p:cNvSpPr txBox="1"/>
          <p:nvPr/>
        </p:nvSpPr>
        <p:spPr>
          <a:xfrm>
            <a:off x="3352800" y="685800"/>
            <a:ext cx="32766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坐汽车需要两天时间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7"/>
          <p:cNvSpPr/>
          <p:nvPr/>
        </p:nvSpPr>
        <p:spPr>
          <a:xfrm>
            <a:off x="0" y="1981200"/>
            <a:ext cx="4119563" cy="2790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对 妈 妈 说，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多 想 去 看 看，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多 想 去 看 看！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0" y="1524000"/>
            <a:ext cx="4589463" cy="248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 duì  mā  mɑ shuō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duō xiǎnɡ qù  kàn kɑn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duō xiǎnɡ qù  kàn kɑn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33528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· 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44196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· 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2057400"/>
            <a:ext cx="3763963" cy="2724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5366" name="组合 4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15367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5368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9" name="文本框 2"/>
              <p:cNvSpPr txBox="1"/>
              <p:nvPr/>
            </p:nvSpPr>
            <p:spPr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5370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371" name="图片 21" descr="图片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2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Box 2"/>
          <p:cNvSpPr txBox="1"/>
          <p:nvPr/>
        </p:nvSpPr>
        <p:spPr>
          <a:xfrm>
            <a:off x="457200" y="2819400"/>
            <a:ext cx="8153400" cy="193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句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我想去看看。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句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我多想去看看！</a:t>
            </a:r>
            <a:endParaRPr lang="en-US" altLang="zh-CN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句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我多想去看看，我多想去看看！</a:t>
            </a: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387" name="组合 4"/>
          <p:cNvGrpSpPr/>
          <p:nvPr/>
        </p:nvGrpSpPr>
        <p:grpSpPr>
          <a:xfrm>
            <a:off x="533400" y="457200"/>
            <a:ext cx="2927350" cy="1338263"/>
            <a:chOff x="179512" y="84330"/>
            <a:chExt cx="2927161" cy="1002532"/>
          </a:xfrm>
        </p:grpSpPr>
        <p:grpSp>
          <p:nvGrpSpPr>
            <p:cNvPr id="16388" name="组合 3"/>
            <p:cNvGrpSpPr/>
            <p:nvPr/>
          </p:nvGrpSpPr>
          <p:grpSpPr>
            <a:xfrm>
              <a:off x="865267" y="526603"/>
              <a:ext cx="2241406" cy="501509"/>
              <a:chOff x="1589951" y="991683"/>
              <a:chExt cx="2241608" cy="607436"/>
            </a:xfrm>
          </p:grpSpPr>
          <p:pic>
            <p:nvPicPr>
              <p:cNvPr id="16389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0" name="文本框 2"/>
              <p:cNvSpPr txBox="1"/>
              <p:nvPr/>
            </p:nvSpPr>
            <p:spPr>
              <a:xfrm>
                <a:off x="1589951" y="1009339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比一比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6391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7"/>
          <p:cNvSpPr/>
          <p:nvPr/>
        </p:nvSpPr>
        <p:spPr>
          <a:xfrm>
            <a:off x="914400" y="1600200"/>
            <a:ext cx="4665663" cy="2513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爸 爸 告 诉 我，</a:t>
            </a:r>
            <a:endParaRPr lang="en-US" altLang="zh-CN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沿 着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宽 宽 的 公 路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就 会 走 出 北 京。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505200" y="3962400"/>
            <a:ext cx="936625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11"/>
          <p:cNvSpPr/>
          <p:nvPr/>
        </p:nvSpPr>
        <p:spPr bwMode="auto">
          <a:xfrm>
            <a:off x="0" y="4419600"/>
            <a:ext cx="3886200" cy="1511300"/>
          </a:xfrm>
          <a:prstGeom prst="borderCallout1">
            <a:avLst>
              <a:gd name="adj1" fmla="val 34649"/>
              <a:gd name="adj2" fmla="val 100189"/>
              <a:gd name="adj3" fmla="val -29260"/>
              <a:gd name="adj4" fmla="val 10471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点明“我”是北京城里的孩子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990600" y="1219200"/>
            <a:ext cx="4724400" cy="2432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bà  bɑ  ɡào  su  wǒ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yán zhe 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kuān kuān </a:t>
            </a:r>
            <a:r>
              <a:rPr lang="en-US" altLang="zh-CN" sz="2200" b="1" dirty="0">
                <a:latin typeface="宋体" panose="02010600030101010101" pitchFamily="2" charset="-122"/>
              </a:rPr>
              <a:t>de ɡōnɡ lù 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jiù huì  zǒu chū běi jīnɡ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 l="12468" r="2649" b="6989"/>
          <a:stretch>
            <a:fillRect/>
          </a:stretch>
        </p:blipFill>
        <p:spPr>
          <a:xfrm rot="21288218">
            <a:off x="5438996" y="1486622"/>
            <a:ext cx="3349195" cy="3273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7414" name="组合 4"/>
          <p:cNvGrpSpPr/>
          <p:nvPr/>
        </p:nvGrpSpPr>
        <p:grpSpPr>
          <a:xfrm>
            <a:off x="0" y="0"/>
            <a:ext cx="2925763" cy="1338263"/>
            <a:chOff x="179512" y="84330"/>
            <a:chExt cx="2926118" cy="1002532"/>
          </a:xfrm>
        </p:grpSpPr>
        <p:grpSp>
          <p:nvGrpSpPr>
            <p:cNvPr id="17415" name="组合 3"/>
            <p:cNvGrpSpPr/>
            <p:nvPr/>
          </p:nvGrpSpPr>
          <p:grpSpPr>
            <a:xfrm>
              <a:off x="1017658" y="312755"/>
              <a:ext cx="2087972" cy="501509"/>
              <a:chOff x="1742356" y="732667"/>
              <a:chExt cx="2088160" cy="607436"/>
            </a:xfrm>
          </p:grpSpPr>
          <p:pic>
            <p:nvPicPr>
              <p:cNvPr id="17416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2356" y="732667"/>
                <a:ext cx="2088160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7" name="文本框 2"/>
              <p:cNvSpPr txBox="1"/>
              <p:nvPr/>
            </p:nvSpPr>
            <p:spPr>
              <a:xfrm>
                <a:off x="1818557" y="73266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7418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9"/>
          <p:cNvSpPr txBox="1"/>
          <p:nvPr/>
        </p:nvSpPr>
        <p:spPr>
          <a:xfrm>
            <a:off x="444500" y="209550"/>
            <a:ext cx="8640763" cy="2432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yáo yuǎn de xīn jiānɡ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yǒu měi  lì  de tiān shān 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200" b="1" dirty="0">
                <a:latin typeface="宋体" panose="02010600030101010101" pitchFamily="2" charset="-122"/>
              </a:rPr>
              <a:t>xuě shān shànɡ shènɡ kāi zhe jié bái  de xuě  lián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2" name="Picture 2" descr="E:\陈文丽\人一语大课堂正文\续21.tif"/>
          <p:cNvPicPr>
            <a:picLocks noChangeAspect="1" noChangeArrowheads="1"/>
          </p:cNvPicPr>
          <p:nvPr/>
        </p:nvPicPr>
        <p:blipFill rotWithShape="1">
          <a:blip r:embed="rId1"/>
          <a:srcRect b="53549"/>
          <a:stretch>
            <a:fillRect/>
          </a:stretch>
        </p:blipFill>
        <p:spPr bwMode="auto">
          <a:xfrm>
            <a:off x="981075" y="4024313"/>
            <a:ext cx="2808288" cy="2625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r="18361"/>
          <a:stretch>
            <a:fillRect/>
          </a:stretch>
        </p:blipFill>
        <p:spPr>
          <a:xfrm>
            <a:off x="4364233" y="4075169"/>
            <a:ext cx="3186709" cy="25762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7"/>
          <p:cNvSpPr/>
          <p:nvPr/>
        </p:nvSpPr>
        <p:spPr>
          <a:xfrm>
            <a:off x="439738" y="742950"/>
            <a:ext cx="8796337" cy="2513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遥 远 的 新 疆，</a:t>
            </a:r>
            <a:endParaRPr lang="en-US" altLang="zh-CN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 美 丽 的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天 山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雪 山  上  盛 开 着 洁 白 的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雪 莲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 descr="tianshan_mountains-0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828675"/>
            <a:ext cx="7810500" cy="520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http://p2.so.qhmsg.com/bdr/_240_/t01383caa40ec3e050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765175"/>
            <a:ext cx="3529013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4" descr="http://p2.so.qhmsg.com/bdr/_240_/t012ac4b4c9b7726072.jpg"/>
          <p:cNvPicPr>
            <a:picLocks noChangeAspect="1"/>
          </p:cNvPicPr>
          <p:nvPr/>
        </p:nvPicPr>
        <p:blipFill>
          <a:blip r:embed="rId2"/>
          <a:srcRect b="10031"/>
          <a:stretch>
            <a:fillRect/>
          </a:stretch>
        </p:blipFill>
        <p:spPr>
          <a:xfrm>
            <a:off x="4859338" y="692150"/>
            <a:ext cx="3294062" cy="245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6" descr="http://p1.so.qhmsg.com/bdr/_240_/t01d8eae82de9768d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6449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8" descr="http://p4.so.qhmsg.com/bdr/_240_/t01b48d0a535aca069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3573463"/>
            <a:ext cx="32639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 descr="天山山脉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838200"/>
            <a:ext cx="382905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2" descr="tianshan-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823913"/>
            <a:ext cx="4495800" cy="565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3"/>
          <p:cNvSpPr txBox="1"/>
          <p:nvPr/>
        </p:nvSpPr>
        <p:spPr>
          <a:xfrm>
            <a:off x="4495800" y="0"/>
            <a:ext cx="4038600" cy="110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天山山脉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 descr="kuche_daxiagu-0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95400"/>
            <a:ext cx="6705600" cy="521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3"/>
          <p:cNvSpPr txBox="1"/>
          <p:nvPr/>
        </p:nvSpPr>
        <p:spPr>
          <a:xfrm>
            <a:off x="1295400" y="457200"/>
            <a:ext cx="51816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天山库车大峡谷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 descr="xinjiang_tianshan_tianchi-0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71600"/>
            <a:ext cx="7810500" cy="520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Box 2"/>
          <p:cNvSpPr txBox="1"/>
          <p:nvPr/>
        </p:nvSpPr>
        <p:spPr>
          <a:xfrm>
            <a:off x="838200" y="304800"/>
            <a:ext cx="52578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天山天池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2"/>
          <p:cNvSpPr txBox="1"/>
          <p:nvPr/>
        </p:nvSpPr>
        <p:spPr>
          <a:xfrm>
            <a:off x="1600200" y="1004888"/>
            <a:ext cx="6781800" cy="5754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xiǎng   gào   sù   lù   jīng</a:t>
            </a:r>
            <a:endParaRPr lang="en-US" altLang="zh-CN" sz="44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想    告   诉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路  京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ān   mén   guǎng   fēi</a:t>
            </a:r>
            <a:endParaRPr lang="en-US" altLang="zh-CN" sz="44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安   门    广    非</a:t>
            </a:r>
            <a:endParaRPr lang="en-US" altLang="zh-CN" sz="4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cháng   zhuàng   guān</a:t>
            </a:r>
            <a:endParaRPr lang="en-US" altLang="zh-CN" sz="4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常     壮      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782763" cy="382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4"/>
          <p:cNvSpPr txBox="1"/>
          <p:nvPr/>
        </p:nvSpPr>
        <p:spPr>
          <a:xfrm>
            <a:off x="4006850" y="185738"/>
            <a:ext cx="235108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5400" b="1" dirty="0">
                <a:solidFill>
                  <a:srgbClr val="F34D90"/>
                </a:solidFill>
                <a:latin typeface="楷体" panose="02010609060101010101" charset="-122"/>
                <a:ea typeface="楷体" panose="02010609060101010101" charset="-122"/>
              </a:rPr>
              <a:t>读一读</a:t>
            </a:r>
            <a:endParaRPr lang="zh-CN" altLang="en-US" sz="5400" b="1" dirty="0">
              <a:solidFill>
                <a:srgbClr val="F34D9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4" name="图片 5" descr="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075" y="4802188"/>
            <a:ext cx="1050925" cy="205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6" descr="82_184218_57532f6e295e0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638" y="0"/>
            <a:ext cx="1376362" cy="1312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063" y="914400"/>
            <a:ext cx="2598737" cy="519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19"/>
          <p:cNvSpPr/>
          <p:nvPr/>
        </p:nvSpPr>
        <p:spPr>
          <a:xfrm>
            <a:off x="3770313" y="1316038"/>
            <a:ext cx="4967287" cy="798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5500"/>
              </a:lnSpc>
            </a:pPr>
            <a:r>
              <a:rPr lang="zh-CN" altLang="en-US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能歌善舞的新疆女孩</a:t>
            </a:r>
            <a:endParaRPr lang="zh-CN" altLang="en-US" sz="40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00" y="2468563"/>
            <a:ext cx="4329113" cy="3822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 descr="g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0"/>
            <a:ext cx="4267200" cy="351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2" descr="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67200" cy="2941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3" descr="t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3124200"/>
            <a:ext cx="4648200" cy="326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2" descr="http://a0.att.hudong.com/36/12/013000002573241224471259811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0"/>
            <a:ext cx="44450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7"/>
          <p:cNvSpPr/>
          <p:nvPr/>
        </p:nvSpPr>
        <p:spPr>
          <a:xfrm>
            <a:off x="0" y="1981200"/>
            <a:ext cx="4119563" cy="2790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对 爸 爸 说，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多 想 去 看 看，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 多 想 去 看 看！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0" y="1524000"/>
            <a:ext cx="4589463" cy="2616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 duì  bà   bɑ  shuō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duō xiǎnɡ qù  kàn kɑn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wǒ duō xiǎnɡ qù  kàn kɑn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33528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· 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44196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· 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9" name="组合 4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26630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6631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32" name="文本框 2"/>
              <p:cNvSpPr txBox="1"/>
              <p:nvPr/>
            </p:nvSpPr>
            <p:spPr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6633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6634" name="图片 21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b="3940"/>
          <a:stretch>
            <a:fillRect/>
          </a:stretch>
        </p:blipFill>
        <p:spPr>
          <a:xfrm>
            <a:off x="4419600" y="1981200"/>
            <a:ext cx="4232275" cy="2638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Picture 3" descr="009_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9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4"/>
          <p:cNvSpPr/>
          <p:nvPr/>
        </p:nvSpPr>
        <p:spPr>
          <a:xfrm>
            <a:off x="381000" y="990600"/>
            <a:ext cx="1925638" cy="5954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弯弯的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美丽的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雄伟的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宽宽的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洁白的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壮观的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endParaRPr lang="en-US" altLang="zh-CN" sz="2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矩形 5"/>
          <p:cNvSpPr/>
          <p:nvPr/>
        </p:nvSpPr>
        <p:spPr>
          <a:xfrm>
            <a:off x="4356100" y="1989138"/>
            <a:ext cx="3862388" cy="541337"/>
          </a:xfrm>
          <a:prstGeom prst="rect">
            <a:avLst/>
          </a:prstGeom>
          <a:solidFill>
            <a:schemeClr val="bg1">
              <a:alpha val="49019"/>
            </a:schemeClr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500"/>
              </a:lnSpc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公路</a:t>
            </a:r>
            <a:endParaRPr lang="en-US" altLang="zh-CN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28800" y="1447800"/>
            <a:ext cx="2590800" cy="4343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92275" y="1600200"/>
            <a:ext cx="2498725" cy="7477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828800" y="3276600"/>
            <a:ext cx="2520950" cy="55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828800" y="2286000"/>
            <a:ext cx="2736850" cy="18240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657" name="矩形 5"/>
          <p:cNvSpPr/>
          <p:nvPr/>
        </p:nvSpPr>
        <p:spPr>
          <a:xfrm>
            <a:off x="4419600" y="1219200"/>
            <a:ext cx="3671888" cy="54133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500"/>
              </a:lnSpc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天山</a:t>
            </a:r>
            <a:endParaRPr lang="en-US" altLang="zh-CN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8" name="矩形 5"/>
          <p:cNvSpPr/>
          <p:nvPr/>
        </p:nvSpPr>
        <p:spPr>
          <a:xfrm>
            <a:off x="4419600" y="5638800"/>
            <a:ext cx="3367088" cy="54133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500"/>
              </a:lnSpc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小路</a:t>
            </a:r>
            <a:endParaRPr lang="en-US" altLang="zh-CN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9" name="矩形 5"/>
          <p:cNvSpPr/>
          <p:nvPr/>
        </p:nvSpPr>
        <p:spPr>
          <a:xfrm>
            <a:off x="4284663" y="4868863"/>
            <a:ext cx="3844925" cy="541337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500"/>
              </a:lnSpc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雪莲</a:t>
            </a:r>
            <a:endParaRPr lang="en-US" altLang="zh-CN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60" name="矩形 5"/>
          <p:cNvSpPr/>
          <p:nvPr/>
        </p:nvSpPr>
        <p:spPr>
          <a:xfrm>
            <a:off x="4343400" y="2971800"/>
            <a:ext cx="2657475" cy="541338"/>
          </a:xfrm>
          <a:prstGeom prst="rect">
            <a:avLst/>
          </a:prstGeom>
          <a:solidFill>
            <a:schemeClr val="bg1">
              <a:alpha val="49019"/>
            </a:schemeClr>
          </a:solidFill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500"/>
              </a:lnSpc>
            </a:pPr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天安门</a:t>
            </a:r>
            <a:endParaRPr lang="en-US" altLang="zh-CN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752600" y="5029200"/>
            <a:ext cx="2665413" cy="1143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662" name="TextBox 17"/>
          <p:cNvSpPr txBox="1"/>
          <p:nvPr/>
        </p:nvSpPr>
        <p:spPr>
          <a:xfrm>
            <a:off x="4356100" y="3910013"/>
            <a:ext cx="2447925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升旗仪式</a:t>
            </a:r>
            <a:endParaRPr lang="zh-CN" altLang="en-US" sz="2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828800" y="4267200"/>
            <a:ext cx="2663825" cy="16875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77000" y="2362200"/>
            <a:ext cx="1981200" cy="354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在事物的前面用一些词语来修饰，会把事物说得更具体、形象，你会说这样的短语吗？</a:t>
            </a:r>
            <a:endParaRPr lang="zh-CN" altLang="en-US" sz="2800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Box 2"/>
          <p:cNvSpPr txBox="1"/>
          <p:nvPr/>
        </p:nvSpPr>
        <p:spPr>
          <a:xfrm>
            <a:off x="984250" y="1271588"/>
            <a:ext cx="7775575" cy="1119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以“我多想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……”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开头，写下自己的愿望，再和同学交流。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698" name="Picture 2" descr="E:\陈文丽\人一语大课堂正文\印标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1316038"/>
            <a:ext cx="465138" cy="62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50888" y="2754313"/>
            <a:ext cx="79152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38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参考答案：我多想去祖国的宝岛台湾，亲眼看一看阿里山的日出，看一看美丽的日月潭，我还要和台湾的小朋友一起讲故事，我要告诉他们我的家乡冬天下雪的美景。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4114800"/>
            <a:ext cx="2185169" cy="21851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1" name="图片 21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1" name="组合 6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30722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30723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24" name="文本框 2"/>
              <p:cNvSpPr txBox="1"/>
              <p:nvPr/>
            </p:nvSpPr>
            <p:spPr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课后作业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30725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6" name="TextBox 1"/>
          <p:cNvSpPr txBox="1"/>
          <p:nvPr/>
        </p:nvSpPr>
        <p:spPr>
          <a:xfrm>
            <a:off x="755650" y="1728788"/>
            <a:ext cx="7693025" cy="1385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你能像文中的小朋友那样，把你的愿望写一首儿歌吗？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2889" y="3717033"/>
            <a:ext cx="3270417" cy="2471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 220"/>
          <p:cNvSpPr/>
          <p:nvPr/>
        </p:nvSpPr>
        <p:spPr>
          <a:xfrm>
            <a:off x="166688" y="398463"/>
            <a:ext cx="2663825" cy="792163"/>
          </a:xfrm>
          <a:prstGeom prst="homePlate">
            <a:avLst/>
          </a:prstGeom>
          <a:solidFill>
            <a:srgbClr val="FFC000"/>
          </a:solidFill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fontAlgn="base" hangingPunct="1">
              <a:buNone/>
            </a:pPr>
            <a:endParaRPr lang="en-US" altLang="en-US" strike="noStrike" noProof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3"/>
          <p:cNvSpPr txBox="1"/>
          <p:nvPr/>
        </p:nvSpPr>
        <p:spPr>
          <a:xfrm>
            <a:off x="166688" y="422275"/>
            <a:ext cx="25765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 会 读</a:t>
            </a:r>
            <a:endParaRPr lang="zh-CN" altLang="en-US" sz="4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42" name="Picture 1053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2847975" y="14874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Text Box 1029"/>
          <p:cNvSpPr txBox="1"/>
          <p:nvPr/>
        </p:nvSpPr>
        <p:spPr>
          <a:xfrm>
            <a:off x="2990850" y="1919288"/>
            <a:ext cx="647700" cy="671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想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44" name="Picture 1052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4216400" y="14874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5" name="Text Box 1030"/>
          <p:cNvSpPr txBox="1"/>
          <p:nvPr/>
        </p:nvSpPr>
        <p:spPr>
          <a:xfrm>
            <a:off x="4359275" y="1990725"/>
            <a:ext cx="666750" cy="671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告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46" name="Picture 1051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521450" y="4367213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7" name="Text Box 1031"/>
          <p:cNvSpPr txBox="1"/>
          <p:nvPr/>
        </p:nvSpPr>
        <p:spPr>
          <a:xfrm>
            <a:off x="6772275" y="4772025"/>
            <a:ext cx="666750" cy="671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诉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48" name="Picture 1043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2316163" y="287813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9" name="Text Box 1032"/>
          <p:cNvSpPr txBox="1"/>
          <p:nvPr/>
        </p:nvSpPr>
        <p:spPr>
          <a:xfrm>
            <a:off x="2387600" y="3382963"/>
            <a:ext cx="671513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京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50" name="Picture 1050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3829050" y="287813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1" name="Text Box 1033"/>
          <p:cNvSpPr txBox="1"/>
          <p:nvPr/>
        </p:nvSpPr>
        <p:spPr>
          <a:xfrm>
            <a:off x="3900488" y="3382963"/>
            <a:ext cx="671512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安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52" name="Picture 1049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5268913" y="287813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3" name="Text Box 1034"/>
          <p:cNvSpPr txBox="1"/>
          <p:nvPr/>
        </p:nvSpPr>
        <p:spPr>
          <a:xfrm>
            <a:off x="5340350" y="3382963"/>
            <a:ext cx="671513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门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54" name="Picture 1048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780213" y="287813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5" name="Text Box 1035"/>
          <p:cNvSpPr txBox="1"/>
          <p:nvPr/>
        </p:nvSpPr>
        <p:spPr>
          <a:xfrm>
            <a:off x="6851650" y="3382963"/>
            <a:ext cx="671513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广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56" name="Picture 1044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2133600" y="44338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7" name="Text Box 1036"/>
          <p:cNvSpPr txBox="1"/>
          <p:nvPr/>
        </p:nvSpPr>
        <p:spPr>
          <a:xfrm>
            <a:off x="2205038" y="4865688"/>
            <a:ext cx="671512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常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58" name="Picture 1045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3646488" y="44338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9" name="Text Box 1037"/>
          <p:cNvSpPr txBox="1"/>
          <p:nvPr/>
        </p:nvSpPr>
        <p:spPr>
          <a:xfrm>
            <a:off x="3790950" y="4867275"/>
            <a:ext cx="671513" cy="67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壮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60" name="Picture 1046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5086350" y="44338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1" name="Text Box 1038"/>
          <p:cNvSpPr txBox="1"/>
          <p:nvPr/>
        </p:nvSpPr>
        <p:spPr>
          <a:xfrm>
            <a:off x="5157788" y="4937125"/>
            <a:ext cx="671512" cy="67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观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62" name="Picture 1066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876300" y="287813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3" name="Text Box 1040"/>
          <p:cNvSpPr txBox="1"/>
          <p:nvPr/>
        </p:nvSpPr>
        <p:spPr>
          <a:xfrm>
            <a:off x="947738" y="3382963"/>
            <a:ext cx="671512" cy="677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路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2664" name="Picture 1065" descr="BAI02009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3999" contrast="12000"/>
          </a:blip>
          <a:stretch>
            <a:fillRect/>
          </a:stretch>
        </p:blipFill>
        <p:spPr>
          <a:xfrm>
            <a:off x="693738" y="4433888"/>
            <a:ext cx="869950" cy="124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5" name="Text Box 1041"/>
          <p:cNvSpPr txBox="1"/>
          <p:nvPr/>
        </p:nvSpPr>
        <p:spPr>
          <a:xfrm>
            <a:off x="836613" y="4937125"/>
            <a:ext cx="671512" cy="67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非</a:t>
            </a:r>
            <a:endParaRPr lang="zh-CN" altLang="en-US" sz="38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171" name="图片 3" descr="jh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975" y="214313"/>
            <a:ext cx="1441450" cy="2586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2" name="图片 21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  <p:bldP spid="112645" grpId="0"/>
      <p:bldP spid="112647" grpId="0"/>
      <p:bldP spid="112649" grpId="0"/>
      <p:bldP spid="112651" grpId="0"/>
      <p:bldP spid="112653" grpId="0"/>
      <p:bldP spid="112655" grpId="0"/>
      <p:bldP spid="112657" grpId="0"/>
      <p:bldP spid="112659" grpId="0"/>
      <p:bldP spid="112661" grpId="0"/>
      <p:bldP spid="112663" grpId="0"/>
      <p:bldP spid="1126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nth33y1b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8353425" cy="7245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804025" y="2420938"/>
            <a:ext cx="1581150" cy="1833562"/>
            <a:chOff x="0" y="0"/>
            <a:chExt cx="996" cy="1155"/>
          </a:xfrm>
        </p:grpSpPr>
        <p:pic>
          <p:nvPicPr>
            <p:cNvPr id="7171" name="Picture 4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Rectangle 5"/>
            <p:cNvSpPr/>
            <p:nvPr/>
          </p:nvSpPr>
          <p:spPr>
            <a:xfrm>
              <a:off x="0" y="408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北京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076825" y="2852738"/>
            <a:ext cx="1871663" cy="1800225"/>
            <a:chOff x="0" y="0"/>
            <a:chExt cx="996" cy="1155"/>
          </a:xfrm>
        </p:grpSpPr>
        <p:pic>
          <p:nvPicPr>
            <p:cNvPr id="7174" name="Picture 7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Rectangle 8"/>
            <p:cNvSpPr/>
            <p:nvPr/>
          </p:nvSpPr>
          <p:spPr>
            <a:xfrm>
              <a:off x="46" y="454"/>
              <a:ext cx="888" cy="4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  走动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724525" y="1196975"/>
            <a:ext cx="1846263" cy="1978025"/>
            <a:chOff x="0" y="0"/>
            <a:chExt cx="996" cy="1155"/>
          </a:xfrm>
        </p:grpSpPr>
        <p:pic>
          <p:nvPicPr>
            <p:cNvPr id="7177" name="Picture 10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8" name="Text Box 11"/>
            <p:cNvSpPr txBox="1"/>
            <p:nvPr/>
          </p:nvSpPr>
          <p:spPr>
            <a:xfrm>
              <a:off x="36" y="458"/>
              <a:ext cx="946" cy="3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天安门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179388" y="1196975"/>
            <a:ext cx="2016125" cy="1974850"/>
            <a:chOff x="0" y="0"/>
            <a:chExt cx="996" cy="1155"/>
          </a:xfrm>
        </p:grpSpPr>
        <p:pic>
          <p:nvPicPr>
            <p:cNvPr id="7180" name="Picture 13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1" name="Text Box 14"/>
            <p:cNvSpPr txBox="1"/>
            <p:nvPr/>
          </p:nvSpPr>
          <p:spPr>
            <a:xfrm>
              <a:off x="175" y="459"/>
              <a:ext cx="771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告诉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2124075" y="404813"/>
            <a:ext cx="1727200" cy="1833562"/>
            <a:chOff x="0" y="0"/>
            <a:chExt cx="996" cy="1155"/>
          </a:xfrm>
        </p:grpSpPr>
        <p:pic>
          <p:nvPicPr>
            <p:cNvPr id="7183" name="Picture 16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4" name="Rectangle 17"/>
            <p:cNvSpPr/>
            <p:nvPr/>
          </p:nvSpPr>
          <p:spPr>
            <a:xfrm>
              <a:off x="49" y="465"/>
              <a:ext cx="878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马路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995738" y="0"/>
            <a:ext cx="1581150" cy="1833563"/>
            <a:chOff x="0" y="0"/>
            <a:chExt cx="996" cy="1155"/>
          </a:xfrm>
        </p:grpSpPr>
        <p:pic>
          <p:nvPicPr>
            <p:cNvPr id="7186" name="Picture 19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7" name="Rectangle 20"/>
            <p:cNvSpPr/>
            <p:nvPr/>
          </p:nvSpPr>
          <p:spPr>
            <a:xfrm>
              <a:off x="46" y="408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门前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827088" y="2924175"/>
            <a:ext cx="1893887" cy="1833563"/>
            <a:chOff x="0" y="0"/>
            <a:chExt cx="1193" cy="1155"/>
          </a:xfrm>
        </p:grpSpPr>
        <p:pic>
          <p:nvPicPr>
            <p:cNvPr id="7189" name="Picture 22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93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0" name="Rectangle 23"/>
            <p:cNvSpPr/>
            <p:nvPr/>
          </p:nvSpPr>
          <p:spPr>
            <a:xfrm>
              <a:off x="151" y="510"/>
              <a:ext cx="104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壮观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2195513" y="2133600"/>
            <a:ext cx="1820862" cy="1944688"/>
            <a:chOff x="0" y="0"/>
            <a:chExt cx="1099" cy="1155"/>
          </a:xfrm>
        </p:grpSpPr>
        <p:pic>
          <p:nvPicPr>
            <p:cNvPr id="7192" name="Picture 25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3" name="Text Box 26"/>
            <p:cNvSpPr txBox="1"/>
            <p:nvPr/>
          </p:nvSpPr>
          <p:spPr>
            <a:xfrm>
              <a:off x="101" y="453"/>
              <a:ext cx="998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非常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3924300" y="1557338"/>
            <a:ext cx="1581150" cy="1833562"/>
            <a:chOff x="0" y="0"/>
            <a:chExt cx="996" cy="1155"/>
          </a:xfrm>
        </p:grpSpPr>
        <p:pic>
          <p:nvPicPr>
            <p:cNvPr id="7195" name="Picture 28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6" name="Rectangle 29"/>
            <p:cNvSpPr/>
            <p:nvPr/>
          </p:nvSpPr>
          <p:spPr>
            <a:xfrm>
              <a:off x="72" y="459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广东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5564188" y="0"/>
            <a:ext cx="1873250" cy="1833563"/>
            <a:chOff x="68" y="0"/>
            <a:chExt cx="996" cy="1155"/>
          </a:xfrm>
        </p:grpSpPr>
        <p:pic>
          <p:nvPicPr>
            <p:cNvPr id="7198" name="Picture 31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9" name="Rectangle 32"/>
            <p:cNvSpPr/>
            <p:nvPr/>
          </p:nvSpPr>
          <p:spPr>
            <a:xfrm>
              <a:off x="230" y="480"/>
              <a:ext cx="591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3600" b="1" dirty="0">
                  <a:latin typeface="Arial" panose="020B0604020202020204" pitchFamily="34" charset="0"/>
                </a:rPr>
                <a:t>开会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7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8194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8195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196" name="文本框 2"/>
              <p:cNvSpPr txBox="1"/>
              <p:nvPr/>
            </p:nvSpPr>
            <p:spPr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整体感知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8197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10" name="TextBox 4"/>
          <p:cNvSpPr txBox="1"/>
          <p:nvPr/>
        </p:nvSpPr>
        <p:spPr>
          <a:xfrm>
            <a:off x="609600" y="2133600"/>
            <a:ext cx="8150225" cy="2455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认真读课文，想一想：文中的“我”是同一个人吗？他们分别指谁？“我”又想干什么？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9" name="图片 21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0" y="1103313"/>
            <a:ext cx="8915400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“我”是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latin typeface="Arial" panose="020B0604020202020204" pitchFamily="34" charset="0"/>
              </a:rPr>
              <a:t>        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en-US" altLang="zh-CN" sz="3200" b="1" u="sng" dirty="0">
                <a:latin typeface="Arial" panose="020B0604020202020204" pitchFamily="34" charset="0"/>
              </a:rPr>
              <a:t>           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“我”想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endParaRPr lang="zh-CN" altLang="zh-CN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411413" y="1122363"/>
            <a:ext cx="3068637" cy="584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天山深处的孩子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2438400" y="1981200"/>
            <a:ext cx="3068638" cy="584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到北京城去看看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4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9221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9222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3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9224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25" name="图片 21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图片 11" descr="微信图片_201804192126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32250"/>
            <a:ext cx="9144000" cy="282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542925" y="1062038"/>
            <a:ext cx="8372475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“我”是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</a:rPr>
              <a:t>  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 dirty="0">
                <a:latin typeface="Arial" panose="020B0604020202020204" pitchFamily="34" charset="0"/>
              </a:rPr>
              <a:t>       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“我”想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endParaRPr lang="zh-CN" altLang="zh-CN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416175" y="1079500"/>
            <a:ext cx="2655888" cy="584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北京城的孩子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2590800" y="1905000"/>
            <a:ext cx="2655888" cy="584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到天山去看看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4" name="图片 2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6059488"/>
            <a:ext cx="9190038" cy="714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5" name="组合 4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10246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0247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48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0249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50" name="图片 12" descr="微信图片_201804192126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19475"/>
            <a:ext cx="9144000" cy="3438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Box 9"/>
          <p:cNvSpPr txBox="1"/>
          <p:nvPr/>
        </p:nvSpPr>
        <p:spPr>
          <a:xfrm>
            <a:off x="711200" y="1316038"/>
            <a:ext cx="4546600" cy="2616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mā   mɑ  ɡào  su  wǒ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yán zhe wān wān  de xiǎo  lù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jiù huì  zǒu chū tiān shān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Rectangle 7"/>
          <p:cNvSpPr/>
          <p:nvPr/>
        </p:nvSpPr>
        <p:spPr>
          <a:xfrm>
            <a:off x="609600" y="1752600"/>
            <a:ext cx="4864100" cy="2790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妈 妈 告 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沿 着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弯 弯 的 小 路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就 会 走 出 天  山。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267" name="组合 4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11268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1269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0" name="文本框 2"/>
              <p:cNvSpPr txBox="1"/>
              <p:nvPr/>
            </p:nvSpPr>
            <p:spPr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 eaLnBrk="0" hangingPunct="0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1271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17" name="直接连接符 16"/>
          <p:cNvCxnSpPr/>
          <p:nvPr/>
        </p:nvCxnSpPr>
        <p:spPr>
          <a:xfrm>
            <a:off x="3581400" y="4343400"/>
            <a:ext cx="1223963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962" t="1415" b="5867"/>
          <a:stretch>
            <a:fillRect/>
          </a:stretch>
        </p:blipFill>
        <p:spPr>
          <a:xfrm>
            <a:off x="5105400" y="3962400"/>
            <a:ext cx="3840163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AutoShape 11"/>
          <p:cNvSpPr/>
          <p:nvPr/>
        </p:nvSpPr>
        <p:spPr bwMode="auto">
          <a:xfrm>
            <a:off x="304800" y="4648200"/>
            <a:ext cx="3525838" cy="1509713"/>
          </a:xfrm>
          <a:prstGeom prst="borderCallout1">
            <a:avLst>
              <a:gd name="adj1" fmla="val 51692"/>
              <a:gd name="adj2" fmla="val 99986"/>
              <a:gd name="adj3" fmla="val -15181"/>
              <a:gd name="adj4" fmla="val 1120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表明“我”是新疆天山里面的孩子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0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9"/>
          <p:cNvSpPr txBox="1"/>
          <p:nvPr/>
        </p:nvSpPr>
        <p:spPr>
          <a:xfrm>
            <a:off x="407988" y="357188"/>
            <a:ext cx="8640762" cy="3222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yáo yuǎn de běi jīnɡ chénɡ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yǒu  yí  zuò xiónɡ wěi de tiān  ān  mén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200000"/>
              </a:lnSpc>
              <a:spcBef>
                <a:spcPts val="1200"/>
              </a:spcBef>
            </a:pPr>
            <a:r>
              <a:rPr lang="en-US" altLang="zh-CN" sz="2400" b="1" dirty="0">
                <a:latin typeface="宋体" panose="02010600030101010101" pitchFamily="2" charset="-122"/>
              </a:rPr>
              <a:t>ɡuǎnɡ chǎnɡ shànɡ de  shēnɡ qí   yí  shì fēi chánɡ zhuànɡ ɡuān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6" name="Picture 6" descr="E:\陈文丽\人一语大课堂正文\续20.tif"/>
          <p:cNvPicPr>
            <a:picLocks noChangeAspect="1"/>
          </p:cNvPicPr>
          <p:nvPr/>
        </p:nvPicPr>
        <p:blipFill>
          <a:blip r:embed="rId1"/>
          <a:srcRect t="2" b="53610"/>
          <a:stretch>
            <a:fillRect/>
          </a:stretch>
        </p:blipFill>
        <p:spPr>
          <a:xfrm>
            <a:off x="1066800" y="4195763"/>
            <a:ext cx="2809875" cy="2662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7" descr="E:\陈文丽\人一语大课堂正文\续20.tif"/>
          <p:cNvPicPr>
            <a:picLocks noChangeAspect="1"/>
          </p:cNvPicPr>
          <p:nvPr/>
        </p:nvPicPr>
        <p:blipFill>
          <a:blip r:embed="rId2"/>
          <a:srcRect t="46783"/>
          <a:stretch>
            <a:fillRect/>
          </a:stretch>
        </p:blipFill>
        <p:spPr>
          <a:xfrm>
            <a:off x="4953000" y="3886200"/>
            <a:ext cx="2667000" cy="290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7"/>
          <p:cNvSpPr/>
          <p:nvPr/>
        </p:nvSpPr>
        <p:spPr>
          <a:xfrm>
            <a:off x="347663" y="685800"/>
            <a:ext cx="8796337" cy="3724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遥 远 的 北 京 城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 一 座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雄 伟 的 天 安 门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广  场   上 的 升  旗 仪 式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非 常  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8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壮  观。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</Words>
  <Application>WPS 演示</Application>
  <PresentationFormat>全屏显示(4:3)</PresentationFormat>
  <Paragraphs>200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楷体_GB2312</vt:lpstr>
      <vt:lpstr>新宋体</vt:lpstr>
      <vt:lpstr>楷体</vt:lpstr>
      <vt:lpstr>Times New Roman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3</cp:revision>
  <dcterms:created xsi:type="dcterms:W3CDTF">2019-04-03T00:25:41Z</dcterms:created>
  <dcterms:modified xsi:type="dcterms:W3CDTF">2021-07-30T05:59:44Z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2052-11.1.0.10314</vt:lpwstr>
  </property>
</Properties>
</file>