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370" r:id="rId3"/>
    <p:sldId id="371" r:id="rId5"/>
    <p:sldId id="373" r:id="rId6"/>
    <p:sldId id="302" r:id="rId7"/>
    <p:sldId id="372" r:id="rId8"/>
    <p:sldId id="294" r:id="rId9"/>
    <p:sldId id="322" r:id="rId10"/>
    <p:sldId id="332" r:id="rId11"/>
    <p:sldId id="315" r:id="rId12"/>
    <p:sldId id="357" r:id="rId13"/>
    <p:sldId id="358" r:id="rId14"/>
    <p:sldId id="360" r:id="rId15"/>
    <p:sldId id="317" r:id="rId16"/>
    <p:sldId id="333" r:id="rId17"/>
    <p:sldId id="318" r:id="rId18"/>
    <p:sldId id="363" r:id="rId19"/>
    <p:sldId id="319" r:id="rId20"/>
    <p:sldId id="324" r:id="rId21"/>
    <p:sldId id="393" r:id="rId22"/>
    <p:sldId id="396" r:id="rId23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6" autoAdjust="0"/>
    <p:restoredTop sz="94660" autoAdjust="0"/>
  </p:normalViewPr>
  <p:slideViewPr>
    <p:cSldViewPr>
      <p:cViewPr varScale="1">
        <p:scale>
          <a:sx n="74" d="100"/>
          <a:sy n="74" d="100"/>
        </p:scale>
        <p:origin x="1422" y="54"/>
      </p:cViewPr>
      <p:guideLst>
        <p:guide orient="horz" pos="2162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24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A48D8-47A5-4260-B92A-7767CB32C2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48368-DEE2-421B-92F7-D550CB74F1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20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endParaRPr lang="zh-CN"/>
          </a:p>
        </p:txBody>
      </p:sp>
      <p:sp>
        <p:nvSpPr>
          <p:cNvPr id="2051" name="日期占位符 20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200" noProof="1"/>
            </a:lvl1pPr>
          </a:lstStyle>
          <a:p>
            <a:endParaRPr lang="zh-CN" altLang="en-US"/>
          </a:p>
        </p:txBody>
      </p:sp>
      <p:sp>
        <p:nvSpPr>
          <p:cNvPr id="2052" name="幻灯片图像占位符 205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文本占位符 2052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>
              <a:defRPr sz="1200" noProof="1"/>
            </a:lvl1pPr>
          </a:lstStyle>
          <a:p>
            <a:endParaRPr lang="zh-CN"/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757F18F-A4B0-41C8-AF46-00B05ECC8F9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41425C-9614-4E20-B03F-9D687C0431C2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文本框 1"/>
          <p:cNvSpPr txBox="1">
            <a:spLocks noChangeArrowheads="1"/>
          </p:cNvSpPr>
          <p:nvPr/>
        </p:nvSpPr>
        <p:spPr bwMode="auto">
          <a:xfrm>
            <a:off x="477838" y="390525"/>
            <a:ext cx="8016875" cy="574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3600">
                <a:latin typeface="Times New Roman" panose="02020603050405020304" pitchFamily="49" charset="-122"/>
                <a:ea typeface="楷体" panose="02010609060101010101" pitchFamily="49" charset="-122"/>
              </a:rPr>
              <a:t>        </a:t>
            </a:r>
            <a:r>
              <a:rPr lang="en-US" altLang="zh-CN" sz="3200"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>
                <a:latin typeface="Times New Roman" panose="02020603050405020304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000">
                <a:latin typeface="Times New Roman" panose="02020603050405020304" pitchFamily="49" charset="-122"/>
                <a:ea typeface="楷体" panose="02010609060101010101" pitchFamily="49" charset="-122"/>
              </a:rPr>
              <a:t>、四个太阳</a:t>
            </a:r>
            <a:endParaRPr lang="zh-CN" altLang="en-US" sz="40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15000"/>
              </a:lnSpc>
            </a:pPr>
            <a:r>
              <a:rPr lang="zh-CN" altLang="en-US" sz="3200">
                <a:latin typeface="Times New Roman" panose="02020603050405020304" pitchFamily="49" charset="-122"/>
                <a:ea typeface="楷体" panose="02010609060101010101" pitchFamily="49" charset="-122"/>
              </a:rPr>
              <a:t>    我画了个绿绿的太阳，挂在夏天的天空。高山、田野、街道、校园，到处一片清凉。</a:t>
            </a:r>
            <a:endParaRPr lang="zh-CN" altLang="en-US" sz="32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15000"/>
              </a:lnSpc>
            </a:pPr>
            <a:r>
              <a:rPr lang="zh-CN" altLang="en-US" sz="3200">
                <a:latin typeface="Times New Roman" panose="02020603050405020304" pitchFamily="49" charset="-122"/>
                <a:ea typeface="楷体" panose="02010609060101010101" pitchFamily="49" charset="-122"/>
              </a:rPr>
              <a:t>　　我画了个金黄的太阳，送给秋天。果园里，果子熟了。金黄的落叶忙着邀请小伙伴，请他们尝尝水果的香甜。</a:t>
            </a:r>
            <a:endParaRPr lang="zh-CN" altLang="en-US" sz="32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15000"/>
              </a:lnSpc>
            </a:pPr>
            <a:r>
              <a:rPr lang="zh-CN" altLang="en-US" sz="3200">
                <a:latin typeface="Times New Roman" panose="02020603050405020304" pitchFamily="49" charset="-122"/>
                <a:ea typeface="楷体" panose="02010609060101010101" pitchFamily="49" charset="-122"/>
              </a:rPr>
              <a:t>　　我画了个红红的太阳，送给冬天。阳光温暖着小朋友冻僵的手和脸。</a:t>
            </a:r>
            <a:endParaRPr lang="zh-CN" altLang="en-US" sz="32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15000"/>
              </a:lnSpc>
            </a:pPr>
            <a:r>
              <a:rPr lang="zh-CN" altLang="en-US" sz="3200">
                <a:latin typeface="Times New Roman" panose="02020603050405020304" pitchFamily="49" charset="-122"/>
                <a:ea typeface="楷体" panose="02010609060101010101" pitchFamily="49" charset="-122"/>
              </a:rPr>
              <a:t>　　春天，春天的太阳该画什么颜色呢？噢，画个彩色的。因为春天是个多彩的季节。</a:t>
            </a:r>
            <a:endParaRPr lang="zh-CN" altLang="en-US" sz="32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87400" y="996950"/>
            <a:ext cx="54133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87400" y="2144713"/>
            <a:ext cx="5413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87400" y="3775075"/>
            <a:ext cx="54133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12788" y="4924425"/>
            <a:ext cx="541337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1" descr="9506248_9506248_132038560401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25" y="44450"/>
            <a:ext cx="9056688" cy="665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1" descr="2009233196877780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 descr="tooopen_1039004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6513" y="44450"/>
            <a:ext cx="9156701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35848" descr="1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7" t="4350" r="681" b="4649"/>
          <a:stretch>
            <a:fillRect/>
          </a:stretch>
        </p:blipFill>
        <p:spPr bwMode="auto">
          <a:xfrm>
            <a:off x="-323850" y="0"/>
            <a:ext cx="9467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文本框 35842"/>
          <p:cNvSpPr txBox="1"/>
          <p:nvPr/>
        </p:nvSpPr>
        <p:spPr>
          <a:xfrm>
            <a:off x="2555875" y="0"/>
            <a:ext cx="6588125" cy="4111625"/>
          </a:xfrm>
          <a:prstGeom prst="rect">
            <a:avLst/>
          </a:prstGeom>
          <a:solidFill>
            <a:srgbClr val="99CCFF">
              <a:alpha val="50000"/>
            </a:srgbClr>
          </a:solidFill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en-US" altLang="zh-CN" sz="4000" b="1" noProof="1">
                <a:solidFill>
                  <a:srgbClr val="FF9900"/>
                </a:solidFill>
                <a:latin typeface="Times New Roman" panose="02020603050405020304" pitchFamily="18" charset="0"/>
                <a:cs typeface="+mn-ea"/>
              </a:rPr>
              <a:t>      </a:t>
            </a:r>
            <a:r>
              <a:rPr lang="zh-CN" altLang="en-US" sz="4400" b="1" noProof="1">
                <a:solidFill>
                  <a:srgbClr val="FFFF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+mn-ea"/>
              </a:rPr>
              <a:t>我</a:t>
            </a:r>
            <a:r>
              <a:rPr lang="zh-CN" altLang="en-US" sz="4400" b="1" noProof="1">
                <a:solidFill>
                  <a:srgbClr val="FFFF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+mn-ea"/>
              </a:rPr>
              <a:t>画了个金黄的太阳，送给秋天。果园里，果子熟了。金黄的落叶忙着邀请小伙伴，请他们尝尝水果的香甜。</a:t>
            </a:r>
            <a:endParaRPr lang="zh-CN" altLang="en-US" sz="4400" b="1" noProof="1">
              <a:solidFill>
                <a:srgbClr val="FFFF99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endParaRPr lang="zh-CN" altLang="en-US" sz="4400" b="1" noProof="1">
              <a:solidFill>
                <a:srgbClr val="FFFF99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87" name="爆炸形 1 35843"/>
          <p:cNvSpPr>
            <a:spLocks noChangeArrowheads="1"/>
          </p:cNvSpPr>
          <p:nvPr/>
        </p:nvSpPr>
        <p:spPr bwMode="auto">
          <a:xfrm>
            <a:off x="468313" y="-242888"/>
            <a:ext cx="1828800" cy="1905001"/>
          </a:xfrm>
          <a:prstGeom prst="irregularSeal1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66"/>
              </a:solidFill>
            </a:endParaRPr>
          </a:p>
        </p:txBody>
      </p:sp>
      <p:sp>
        <p:nvSpPr>
          <p:cNvPr id="16388" name="笑脸 35844"/>
          <p:cNvSpPr>
            <a:spLocks noChangeArrowheads="1"/>
          </p:cNvSpPr>
          <p:nvPr/>
        </p:nvSpPr>
        <p:spPr bwMode="auto">
          <a:xfrm>
            <a:off x="900113" y="333375"/>
            <a:ext cx="914400" cy="762000"/>
          </a:xfrm>
          <a:prstGeom prst="smileyFace">
            <a:avLst>
              <a:gd name="adj" fmla="val 4653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/>
          </a:p>
        </p:txBody>
      </p:sp>
      <p:sp>
        <p:nvSpPr>
          <p:cNvPr id="16389" name="燕尾形箭头 35847"/>
          <p:cNvSpPr>
            <a:spLocks noChangeArrowheads="1"/>
          </p:cNvSpPr>
          <p:nvPr/>
        </p:nvSpPr>
        <p:spPr bwMode="auto">
          <a:xfrm>
            <a:off x="7956550" y="6092825"/>
            <a:ext cx="576263" cy="765175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/>
          </a:p>
        </p:txBody>
      </p:sp>
      <p:pic>
        <p:nvPicPr>
          <p:cNvPr id="16390" name="图片 35849" descr="落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6238" y="5229225"/>
            <a:ext cx="24479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5427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323388" cy="699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图片 54276" descr="冬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矩形 54277"/>
          <p:cNvSpPr>
            <a:spLocks noChangeArrowheads="1" noChangeShapeType="1" noTextEdit="1"/>
          </p:cNvSpPr>
          <p:nvPr/>
        </p:nvSpPr>
        <p:spPr bwMode="auto">
          <a:xfrm>
            <a:off x="3995738" y="260350"/>
            <a:ext cx="3124200" cy="1041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冬天来了</a:t>
            </a:r>
            <a:endParaRPr lang="zh-CN" altLang="en-US" sz="4800" b="1"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36865" descr="冬天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矩形 36866"/>
          <p:cNvSpPr/>
          <p:nvPr/>
        </p:nvSpPr>
        <p:spPr>
          <a:xfrm>
            <a:off x="1524000" y="4572000"/>
            <a:ext cx="7056438" cy="1920875"/>
          </a:xfrm>
          <a:prstGeom prst="rect">
            <a:avLst/>
          </a:prstGeom>
          <a:solidFill>
            <a:srgbClr val="CCCCFF">
              <a:alpha val="50000"/>
            </a:srgbClr>
          </a:solidFill>
          <a:ln w="9525">
            <a:noFill/>
            <a:miter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</a:pPr>
            <a:r>
              <a:rPr lang="en-US" altLang="zh-CN" sz="4000" b="1" noProof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+mn-ea"/>
              </a:rPr>
              <a:t>       </a:t>
            </a:r>
            <a:r>
              <a:rPr lang="zh-CN" altLang="en-US" sz="4000" b="1" noProof="1">
                <a:solidFill>
                  <a:srgbClr val="CC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+mn-ea"/>
              </a:rPr>
              <a:t>我画了个红红的太阳，照亮冬天。阳光温暖着小朋友冻僵的手和脸。</a:t>
            </a:r>
            <a:endParaRPr lang="zh-CN" altLang="en-US" sz="4000" b="1" noProof="1">
              <a:solidFill>
                <a:srgbClr val="CC33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8435" name="燕尾形箭头 36868"/>
          <p:cNvSpPr>
            <a:spLocks noChangeArrowheads="1"/>
          </p:cNvSpPr>
          <p:nvPr/>
        </p:nvSpPr>
        <p:spPr bwMode="auto">
          <a:xfrm>
            <a:off x="8388350" y="6092825"/>
            <a:ext cx="576263" cy="765175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" descr="5f0f082dta1c76ee36b39&amp;69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1750" y="31750"/>
            <a:ext cx="913765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文本框 37890"/>
          <p:cNvSpPr txBox="1"/>
          <p:nvPr/>
        </p:nvSpPr>
        <p:spPr>
          <a:xfrm>
            <a:off x="-11658600" y="4572000"/>
            <a:ext cx="5410200" cy="25638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noProof="1">
                <a:solidFill>
                  <a:srgbClr val="FF33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  <a:cs typeface="+mn-ea"/>
              </a:rPr>
              <a:t>春天，春天的太阳该画什么颜色呢？噢，画个彩色的。因为春天是个多彩的季节。</a:t>
            </a:r>
            <a:endParaRPr lang="zh-CN" altLang="en-US" sz="3600" b="1" noProof="1">
              <a:solidFill>
                <a:srgbClr val="FF33CC"/>
              </a:solidFill>
              <a:effectLst>
                <a:outerShdw blurRad="38100" dist="38100" dir="2700000">
                  <a:srgbClr val="C0C0C0"/>
                </a:outerShdw>
              </a:effectLst>
              <a:ea typeface="黑体" panose="02010609060101010101" pitchFamily="2" charset="-122"/>
            </a:endParaRPr>
          </a:p>
          <a:p>
            <a:pPr algn="ctr"/>
            <a:endParaRPr lang="zh-CN" altLang="en-US" sz="3600" b="1" noProof="1">
              <a:solidFill>
                <a:srgbClr val="FF33CC"/>
              </a:solidFill>
              <a:effectLst>
                <a:outerShdw blurRad="38100" dist="38100" dir="2700000">
                  <a:srgbClr val="C0C0C0"/>
                </a:outerShdw>
              </a:effectLst>
              <a:ea typeface="黑体" panose="02010609060101010101" pitchFamily="2" charset="-122"/>
            </a:endParaRPr>
          </a:p>
        </p:txBody>
      </p:sp>
      <p:sp>
        <p:nvSpPr>
          <p:cNvPr id="20482" name="文本框 37891"/>
          <p:cNvSpPr txBox="1">
            <a:spLocks noChangeArrowheads="1"/>
          </p:cNvSpPr>
          <p:nvPr/>
        </p:nvSpPr>
        <p:spPr bwMode="auto">
          <a:xfrm>
            <a:off x="2574925" y="39846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7895" name="文本框 37894"/>
          <p:cNvSpPr txBox="1"/>
          <p:nvPr/>
        </p:nvSpPr>
        <p:spPr>
          <a:xfrm>
            <a:off x="1403350" y="2852738"/>
            <a:ext cx="7086600" cy="1676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noProof="1">
                <a:solidFill>
                  <a:srgbClr val="FF33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  <a:cs typeface="+mn-ea"/>
              </a:rPr>
              <a:t>         </a:t>
            </a:r>
            <a:r>
              <a:rPr lang="zh-CN" altLang="en-US" sz="4000" b="1" noProof="1">
                <a:solidFill>
                  <a:srgbClr val="FF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  <a:cs typeface="+mn-ea"/>
              </a:rPr>
              <a:t>噢，画个彩色的。因为春天是个多彩的季节。</a:t>
            </a:r>
            <a:endParaRPr lang="zh-CN" altLang="en-US" sz="4000" b="1" noProof="1">
              <a:solidFill>
                <a:srgbClr val="FF0066"/>
              </a:solidFill>
              <a:effectLst>
                <a:outerShdw blurRad="38100" dist="38100" dir="2700000">
                  <a:srgbClr val="C0C0C0"/>
                </a:outerShdw>
              </a:effectLst>
              <a:ea typeface="黑体" panose="02010609060101010101" pitchFamily="2" charset="-122"/>
            </a:endParaRPr>
          </a:p>
        </p:txBody>
      </p:sp>
      <p:sp>
        <p:nvSpPr>
          <p:cNvPr id="20484" name="燕尾形箭头 37896"/>
          <p:cNvSpPr>
            <a:spLocks noChangeArrowheads="1"/>
          </p:cNvSpPr>
          <p:nvPr/>
        </p:nvSpPr>
        <p:spPr bwMode="auto">
          <a:xfrm>
            <a:off x="8567738" y="6092825"/>
            <a:ext cx="576262" cy="765175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/>
          </a:p>
        </p:txBody>
      </p:sp>
      <p:grpSp>
        <p:nvGrpSpPr>
          <p:cNvPr id="20485" name="组合 37901"/>
          <p:cNvGrpSpPr/>
          <p:nvPr/>
        </p:nvGrpSpPr>
        <p:grpSpPr>
          <a:xfrm>
            <a:off x="3059113" y="188913"/>
            <a:ext cx="5689600" cy="1511300"/>
            <a:chOff x="1927" y="119"/>
            <a:chExt cx="3584" cy="952"/>
          </a:xfrm>
        </p:grpSpPr>
        <p:sp>
          <p:nvSpPr>
            <p:cNvPr id="37899" name="云形标注 37898"/>
            <p:cNvSpPr/>
            <p:nvPr/>
          </p:nvSpPr>
          <p:spPr>
            <a:xfrm>
              <a:off x="1927" y="119"/>
              <a:ext cx="3584" cy="952"/>
            </a:xfrm>
            <a:prstGeom prst="cloudCallout">
              <a:avLst>
                <a:gd name="adj1" fmla="val -53375"/>
                <a:gd name="adj2" fmla="val 17542"/>
              </a:avLst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sz="4000" b="1" noProof="1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  <p:sp>
          <p:nvSpPr>
            <p:cNvPr id="37900" name="矩形 37899"/>
            <p:cNvSpPr/>
            <p:nvPr/>
          </p:nvSpPr>
          <p:spPr>
            <a:xfrm>
              <a:off x="2381" y="210"/>
              <a:ext cx="2994" cy="7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r>
                <a:rPr lang="zh-CN" altLang="en-US" sz="3600" b="1" noProof="1">
                  <a:solidFill>
                    <a:srgbClr val="FF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cs typeface="+mn-ea"/>
                </a:rPr>
                <a:t>春天，春天的太阳该画什么颜色呢？</a:t>
              </a:r>
              <a:endParaRPr lang="zh-CN" altLang="en-US" sz="3600" b="1" noProof="1">
                <a:solidFill>
                  <a:srgbClr val="FF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  <p:pic>
        <p:nvPicPr>
          <p:cNvPr id="37901" name="图片 37900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4" b="121"/>
          <a:stretch>
            <a:fillRect/>
          </a:stretch>
        </p:blipFill>
        <p:spPr bwMode="auto">
          <a:xfrm rot="-803318">
            <a:off x="104775" y="512763"/>
            <a:ext cx="3059113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4403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323388" cy="699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图片 44034" descr="u=151546280,2046319696&amp;gp=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0425" y="476250"/>
            <a:ext cx="20161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文本框 44035"/>
          <p:cNvSpPr txBox="1"/>
          <p:nvPr/>
        </p:nvSpPr>
        <p:spPr>
          <a:xfrm>
            <a:off x="827088" y="692150"/>
            <a:ext cx="10260012" cy="45291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6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我也来画</a:t>
            </a:r>
            <a:r>
              <a:rPr lang="zh-CN" altLang="en-US" sz="6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：</a:t>
            </a:r>
            <a:endParaRPr lang="zh-CN" altLang="en-US" sz="6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800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8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我想画个（  ）的太阳，</a:t>
            </a:r>
            <a:endParaRPr lang="zh-CN" altLang="en-US" sz="48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8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送给（  ），让他（  ）。</a:t>
            </a:r>
            <a:endParaRPr lang="zh-CN" altLang="en-US" sz="48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4038" name="矩形 44037"/>
          <p:cNvSpPr>
            <a:spLocks noChangeArrowheads="1" noChangeShapeType="1" noTextEdit="1"/>
          </p:cNvSpPr>
          <p:nvPr/>
        </p:nvSpPr>
        <p:spPr bwMode="auto">
          <a:xfrm>
            <a:off x="3203575" y="6092825"/>
            <a:ext cx="2376488" cy="425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800" b="1" kern="1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画太阳 写愿望</a:t>
            </a:r>
            <a:endParaRPr lang="zh-CN" altLang="en-US" sz="2800" b="1" kern="1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>
            <a:spLocks noChangeArrowheads="1"/>
          </p:cNvSpPr>
          <p:nvPr/>
        </p:nvSpPr>
        <p:spPr bwMode="auto">
          <a:xfrm>
            <a:off x="531813" y="825500"/>
            <a:ext cx="8202612" cy="461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600">
                <a:latin typeface="Times New Roman" panose="02020603050405020304" pitchFamily="49" charset="-122"/>
                <a:ea typeface="楷体" panose="02010609060101010101" pitchFamily="49" charset="-122"/>
              </a:rPr>
              <a:t>高山   果园   田野</a:t>
            </a:r>
            <a:endParaRPr lang="zh-CN" altLang="en-US" sz="66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600">
                <a:latin typeface="Times New Roman" panose="02020603050405020304" pitchFamily="49" charset="-122"/>
                <a:ea typeface="楷体" panose="02010609060101010101" pitchFamily="49" charset="-122"/>
              </a:rPr>
              <a:t>碧绿   金黄   火红</a:t>
            </a:r>
            <a:endParaRPr lang="zh-CN" altLang="en-US" sz="66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600">
                <a:latin typeface="Times New Roman" panose="02020603050405020304" pitchFamily="49" charset="-122"/>
                <a:ea typeface="楷体" panose="02010609060101010101" pitchFamily="49" charset="-122"/>
              </a:rPr>
              <a:t>清凉   香甜   温暖</a:t>
            </a:r>
            <a:endParaRPr lang="zh-CN" altLang="en-US" sz="66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1"/>
          <p:cNvSpPr txBox="1">
            <a:spLocks noChangeArrowheads="1"/>
          </p:cNvSpPr>
          <p:nvPr/>
        </p:nvSpPr>
        <p:spPr bwMode="auto">
          <a:xfrm>
            <a:off x="544513" y="1697038"/>
            <a:ext cx="8034337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600">
                <a:latin typeface="Times New Roman" panose="02020603050405020304" pitchFamily="49" charset="-122"/>
                <a:ea typeface="楷体" panose="02010609060101010101" pitchFamily="49" charset="-122"/>
              </a:rPr>
              <a:t>太 阳 道 送 忙 尝</a:t>
            </a:r>
            <a:endParaRPr lang="zh-CN" altLang="en-US" sz="66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122" name="文本框 2"/>
          <p:cNvSpPr txBox="1">
            <a:spLocks noChangeArrowheads="1"/>
          </p:cNvSpPr>
          <p:nvPr/>
        </p:nvSpPr>
        <p:spPr bwMode="auto">
          <a:xfrm>
            <a:off x="269875" y="3944938"/>
            <a:ext cx="935196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600">
                <a:latin typeface="Times New Roman" panose="02020603050405020304" pitchFamily="49" charset="-122"/>
                <a:ea typeface="楷体" panose="02010609060101010101" pitchFamily="49" charset="-122"/>
              </a:rPr>
              <a:t>香 甜 温 暖 该 颜 因</a:t>
            </a:r>
            <a:endParaRPr lang="zh-CN" altLang="en-US" sz="66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文本框 4"/>
          <p:cNvSpPr txBox="1">
            <a:spLocks noChangeArrowheads="1"/>
          </p:cNvSpPr>
          <p:nvPr/>
        </p:nvSpPr>
        <p:spPr bwMode="auto">
          <a:xfrm>
            <a:off x="454025" y="996950"/>
            <a:ext cx="8583613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40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tài    yáng   dào  sòng  máng  cháng</a:t>
            </a:r>
            <a:endParaRPr lang="en-US" altLang="zh-CN" sz="400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4" name="文本框 5"/>
          <p:cNvSpPr txBox="1">
            <a:spLocks noChangeArrowheads="1"/>
          </p:cNvSpPr>
          <p:nvPr/>
        </p:nvSpPr>
        <p:spPr bwMode="auto">
          <a:xfrm>
            <a:off x="269875" y="3178175"/>
            <a:ext cx="8515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40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xiāng  tián  wēn  nuǎn  gāi   yán   yīn</a:t>
            </a:r>
            <a:endParaRPr lang="en-US" altLang="zh-CN" sz="400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88800" y="10274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1"/>
          <p:cNvSpPr txBox="1">
            <a:spLocks noChangeArrowheads="1"/>
          </p:cNvSpPr>
          <p:nvPr/>
        </p:nvSpPr>
        <p:spPr bwMode="auto">
          <a:xfrm>
            <a:off x="544513" y="1697038"/>
            <a:ext cx="8034337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600">
                <a:latin typeface="Times New Roman" panose="02020603050405020304" pitchFamily="49" charset="-122"/>
                <a:ea typeface="楷体" panose="02010609060101010101" pitchFamily="49" charset="-122"/>
              </a:rPr>
              <a:t>太 阳 道 送 忙 尝</a:t>
            </a:r>
            <a:endParaRPr lang="zh-CN" altLang="en-US" sz="66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146" name="文本框 2"/>
          <p:cNvSpPr txBox="1">
            <a:spLocks noChangeArrowheads="1"/>
          </p:cNvSpPr>
          <p:nvPr/>
        </p:nvSpPr>
        <p:spPr bwMode="auto">
          <a:xfrm>
            <a:off x="269875" y="3944938"/>
            <a:ext cx="935196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600">
                <a:latin typeface="Times New Roman" panose="02020603050405020304" pitchFamily="49" charset="-122"/>
                <a:ea typeface="楷体" panose="02010609060101010101" pitchFamily="49" charset="-122"/>
              </a:rPr>
              <a:t>香 甜 温 暖 该 颜 因</a:t>
            </a:r>
            <a:endParaRPr lang="zh-CN" altLang="en-US" sz="66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8193" descr="图片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组合 8194"/>
          <p:cNvGrpSpPr/>
          <p:nvPr/>
        </p:nvGrpSpPr>
        <p:grpSpPr>
          <a:xfrm>
            <a:off x="1130300" y="1614488"/>
            <a:ext cx="1712913" cy="1527175"/>
            <a:chOff x="204" y="0"/>
            <a:chExt cx="1079" cy="962"/>
          </a:xfrm>
        </p:grpSpPr>
        <p:pic>
          <p:nvPicPr>
            <p:cNvPr id="7171" name="图片 8195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2" name="文本框 8196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到处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8198" name="组合 8197"/>
          <p:cNvGrpSpPr/>
          <p:nvPr/>
        </p:nvGrpSpPr>
        <p:grpSpPr>
          <a:xfrm>
            <a:off x="4140200" y="4638675"/>
            <a:ext cx="1712913" cy="1527175"/>
            <a:chOff x="204" y="0"/>
            <a:chExt cx="1079" cy="962"/>
          </a:xfrm>
        </p:grpSpPr>
        <p:pic>
          <p:nvPicPr>
            <p:cNvPr id="7174" name="图片 8198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文本框 8199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因为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8201" name="组合 8200"/>
          <p:cNvGrpSpPr/>
          <p:nvPr/>
        </p:nvGrpSpPr>
        <p:grpSpPr>
          <a:xfrm>
            <a:off x="1763713" y="4997450"/>
            <a:ext cx="1712912" cy="1527175"/>
            <a:chOff x="204" y="0"/>
            <a:chExt cx="1079" cy="962"/>
          </a:xfrm>
        </p:grpSpPr>
        <p:pic>
          <p:nvPicPr>
            <p:cNvPr id="7177" name="图片 8201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文本框 8202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温暖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8204" name="组合 8203"/>
          <p:cNvGrpSpPr/>
          <p:nvPr/>
        </p:nvGrpSpPr>
        <p:grpSpPr>
          <a:xfrm>
            <a:off x="2700338" y="2997200"/>
            <a:ext cx="1712912" cy="1527175"/>
            <a:chOff x="204" y="0"/>
            <a:chExt cx="1079" cy="962"/>
          </a:xfrm>
        </p:grpSpPr>
        <p:pic>
          <p:nvPicPr>
            <p:cNvPr id="7180" name="图片 8204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文本框 8205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邀请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8207" name="组合 8206"/>
          <p:cNvGrpSpPr/>
          <p:nvPr/>
        </p:nvGrpSpPr>
        <p:grpSpPr>
          <a:xfrm>
            <a:off x="250825" y="3341688"/>
            <a:ext cx="1712913" cy="1527175"/>
            <a:chOff x="204" y="0"/>
            <a:chExt cx="1079" cy="962"/>
          </a:xfrm>
        </p:grpSpPr>
        <p:pic>
          <p:nvPicPr>
            <p:cNvPr id="7183" name="图片 8207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文本框 8208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香甜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8210" name="组合 8209"/>
          <p:cNvGrpSpPr/>
          <p:nvPr/>
        </p:nvGrpSpPr>
        <p:grpSpPr>
          <a:xfrm>
            <a:off x="5867400" y="2981325"/>
            <a:ext cx="1712913" cy="1527175"/>
            <a:chOff x="204" y="0"/>
            <a:chExt cx="1079" cy="962"/>
          </a:xfrm>
        </p:grpSpPr>
        <p:pic>
          <p:nvPicPr>
            <p:cNvPr id="7186" name="图片 8210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7" name="文本框 8211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伙伴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8213" name="组合 8212"/>
          <p:cNvGrpSpPr/>
          <p:nvPr/>
        </p:nvGrpSpPr>
        <p:grpSpPr>
          <a:xfrm>
            <a:off x="4154488" y="1844675"/>
            <a:ext cx="1712912" cy="1527175"/>
            <a:chOff x="204" y="0"/>
            <a:chExt cx="1079" cy="962"/>
          </a:xfrm>
        </p:grpSpPr>
        <p:pic>
          <p:nvPicPr>
            <p:cNvPr id="7189" name="图片 8213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0" name="文本框 8214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清凉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8216" name="组合 8215"/>
          <p:cNvGrpSpPr/>
          <p:nvPr/>
        </p:nvGrpSpPr>
        <p:grpSpPr>
          <a:xfrm>
            <a:off x="6516688" y="4997450"/>
            <a:ext cx="1712912" cy="1527175"/>
            <a:chOff x="204" y="0"/>
            <a:chExt cx="1079" cy="962"/>
          </a:xfrm>
        </p:grpSpPr>
        <p:pic>
          <p:nvPicPr>
            <p:cNvPr id="7192" name="图片 8216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3" name="文本框 8217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季节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8219" name="组合 8218"/>
          <p:cNvGrpSpPr/>
          <p:nvPr/>
        </p:nvGrpSpPr>
        <p:grpSpPr>
          <a:xfrm>
            <a:off x="6588125" y="1052513"/>
            <a:ext cx="1712913" cy="1527175"/>
            <a:chOff x="204" y="0"/>
            <a:chExt cx="1079" cy="962"/>
          </a:xfrm>
        </p:grpSpPr>
        <p:pic>
          <p:nvPicPr>
            <p:cNvPr id="7195" name="图片 8219" descr="NATSN3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" y="0"/>
              <a:ext cx="1043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6" name="文本框 8220"/>
            <p:cNvSpPr txBox="1">
              <a:spLocks noChangeArrowheads="1"/>
            </p:cNvSpPr>
            <p:nvPr/>
          </p:nvSpPr>
          <p:spPr bwMode="auto">
            <a:xfrm>
              <a:off x="376" y="276"/>
              <a:ext cx="90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楷体_GB2312" panose="02010609030101010101" pitchFamily="49" charset="-122"/>
                </a:rPr>
                <a:t>成熟</a:t>
              </a:r>
              <a:endParaRPr lang="zh-CN" altLang="en-US" sz="4000" b="1">
                <a:solidFill>
                  <a:srgbClr val="0000FF"/>
                </a:solidFill>
                <a:ea typeface="楷体_GB2312" panose="02010609030101010101" pitchFamily="49" charset="-122"/>
              </a:endParaRPr>
            </a:p>
          </p:txBody>
        </p:sp>
      </p:grpSp>
      <p:grpSp>
        <p:nvGrpSpPr>
          <p:cNvPr id="7197" name="组合 8221"/>
          <p:cNvGrpSpPr/>
          <p:nvPr/>
        </p:nvGrpSpPr>
        <p:grpSpPr>
          <a:xfrm>
            <a:off x="1835150" y="260350"/>
            <a:ext cx="3671888" cy="1079500"/>
            <a:chOff x="1202" y="164"/>
            <a:chExt cx="2948" cy="817"/>
          </a:xfrm>
        </p:grpSpPr>
        <p:sp>
          <p:nvSpPr>
            <p:cNvPr id="7198" name="云形标注 8222"/>
            <p:cNvSpPr>
              <a:spLocks noChangeArrowheads="1"/>
            </p:cNvSpPr>
            <p:nvPr/>
          </p:nvSpPr>
          <p:spPr bwMode="auto">
            <a:xfrm>
              <a:off x="1202" y="164"/>
              <a:ext cx="2948" cy="817"/>
            </a:xfrm>
            <a:prstGeom prst="cloudCallout">
              <a:avLst>
                <a:gd name="adj1" fmla="val -50069"/>
                <a:gd name="adj2" fmla="val 18787"/>
              </a:avLst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199" name="文本框 8223"/>
            <p:cNvSpPr txBox="1">
              <a:spLocks noChangeArrowheads="1"/>
            </p:cNvSpPr>
            <p:nvPr/>
          </p:nvSpPr>
          <p:spPr bwMode="auto">
            <a:xfrm>
              <a:off x="1519" y="223"/>
              <a:ext cx="2404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5400">
                  <a:solidFill>
                    <a:srgbClr val="FF00FF"/>
                  </a:solidFill>
                  <a:ea typeface="隶书" panose="02010509060101010101" pitchFamily="49" charset="-122"/>
                </a:rPr>
                <a:t> </a:t>
              </a:r>
              <a:r>
                <a:rPr lang="zh-CN" altLang="en-US" sz="5400">
                  <a:solidFill>
                    <a:srgbClr val="FF00FF"/>
                  </a:solidFill>
                  <a:ea typeface="隶书" panose="02010509060101010101" pitchFamily="49" charset="-122"/>
                </a:rPr>
                <a:t>看我的</a:t>
              </a:r>
              <a:endParaRPr lang="zh-CN" altLang="en-US" sz="5400">
                <a:solidFill>
                  <a:srgbClr val="FF00FF"/>
                </a:solidFill>
                <a:ea typeface="隶书" panose="02010509060101010101" pitchFamily="49" charset="-122"/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19" dur="1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1"/>
          <p:cNvGrpSpPr/>
          <p:nvPr/>
        </p:nvGrpSpPr>
        <p:grpSpPr>
          <a:xfrm>
            <a:off x="242888" y="100013"/>
            <a:ext cx="1871662" cy="1920875"/>
            <a:chOff x="736" y="3124"/>
            <a:chExt cx="2948" cy="3025"/>
          </a:xfrm>
        </p:grpSpPr>
        <p:pic>
          <p:nvPicPr>
            <p:cNvPr id="8194" name="图片 34" descr="田字格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36" y="3124"/>
              <a:ext cx="2948" cy="2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5" name="TextBox 35"/>
            <p:cNvSpPr txBox="1">
              <a:spLocks noChangeArrowheads="1"/>
            </p:cNvSpPr>
            <p:nvPr/>
          </p:nvSpPr>
          <p:spPr bwMode="auto">
            <a:xfrm>
              <a:off x="849" y="3124"/>
              <a:ext cx="2722" cy="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2000">
                  <a:latin typeface="楷体" panose="02010609060101010101" pitchFamily="49" charset="-122"/>
                  <a:ea typeface="楷体" panose="02010609060101010101" pitchFamily="49" charset="-122"/>
                </a:rPr>
                <a:t>太</a:t>
              </a:r>
              <a:endParaRPr lang="zh-CN" altLang="en-US" sz="1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196" name="组合 2"/>
          <p:cNvGrpSpPr/>
          <p:nvPr/>
        </p:nvGrpSpPr>
        <p:grpSpPr>
          <a:xfrm>
            <a:off x="2352675" y="31750"/>
            <a:ext cx="1871663" cy="1939925"/>
            <a:chOff x="4025" y="3019"/>
            <a:chExt cx="2948" cy="3053"/>
          </a:xfrm>
        </p:grpSpPr>
        <p:pic>
          <p:nvPicPr>
            <p:cNvPr id="8197" name="图片 36" descr="田字格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025" y="3124"/>
              <a:ext cx="2948" cy="2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8" name="TextBox 37"/>
            <p:cNvSpPr txBox="1">
              <a:spLocks noChangeArrowheads="1"/>
            </p:cNvSpPr>
            <p:nvPr/>
          </p:nvSpPr>
          <p:spPr bwMode="auto">
            <a:xfrm>
              <a:off x="4138" y="3019"/>
              <a:ext cx="2722" cy="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2000">
                  <a:latin typeface="楷体" panose="02010609060101010101" pitchFamily="49" charset="-122"/>
                  <a:ea typeface="楷体" panose="02010609060101010101" pitchFamily="49" charset="-122"/>
                </a:rPr>
                <a:t>阳</a:t>
              </a:r>
              <a:endParaRPr lang="zh-CN" altLang="en-US" sz="1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199" name="组合 3"/>
          <p:cNvGrpSpPr/>
          <p:nvPr/>
        </p:nvGrpSpPr>
        <p:grpSpPr>
          <a:xfrm>
            <a:off x="4462463" y="66675"/>
            <a:ext cx="1871662" cy="1938338"/>
            <a:chOff x="7313" y="3019"/>
            <a:chExt cx="2948" cy="3053"/>
          </a:xfrm>
        </p:grpSpPr>
        <p:pic>
          <p:nvPicPr>
            <p:cNvPr id="8200" name="图片 38" descr="田字格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313" y="3124"/>
              <a:ext cx="2948" cy="2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Box 39"/>
            <p:cNvSpPr txBox="1">
              <a:spLocks noChangeArrowheads="1"/>
            </p:cNvSpPr>
            <p:nvPr/>
          </p:nvSpPr>
          <p:spPr bwMode="auto">
            <a:xfrm>
              <a:off x="7427" y="3019"/>
              <a:ext cx="2722" cy="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2000">
                  <a:latin typeface="楷体" panose="02010609060101010101" pitchFamily="49" charset="-122"/>
                  <a:ea typeface="楷体" panose="02010609060101010101" pitchFamily="49" charset="-122"/>
                </a:rPr>
                <a:t>校</a:t>
              </a:r>
              <a:endParaRPr lang="zh-CN" altLang="en-US" sz="1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202" name="组合 4"/>
          <p:cNvGrpSpPr/>
          <p:nvPr/>
        </p:nvGrpSpPr>
        <p:grpSpPr>
          <a:xfrm>
            <a:off x="6710363" y="85725"/>
            <a:ext cx="1871662" cy="1919288"/>
            <a:chOff x="10602" y="3048"/>
            <a:chExt cx="2948" cy="3024"/>
          </a:xfrm>
        </p:grpSpPr>
        <p:pic>
          <p:nvPicPr>
            <p:cNvPr id="8203" name="图片 40" descr="田字格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602" y="3124"/>
              <a:ext cx="2948" cy="2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Box 41"/>
            <p:cNvSpPr txBox="1">
              <a:spLocks noChangeArrowheads="1"/>
            </p:cNvSpPr>
            <p:nvPr/>
          </p:nvSpPr>
          <p:spPr bwMode="auto">
            <a:xfrm>
              <a:off x="10828" y="3048"/>
              <a:ext cx="2722" cy="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2000">
                  <a:latin typeface="楷体" panose="02010609060101010101" pitchFamily="49" charset="-122"/>
                  <a:ea typeface="楷体" panose="02010609060101010101" pitchFamily="49" charset="-122"/>
                </a:rPr>
                <a:t>金</a:t>
              </a:r>
              <a:endParaRPr lang="zh-CN" altLang="en-US" sz="1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205" name="组合 5"/>
          <p:cNvGrpSpPr/>
          <p:nvPr/>
        </p:nvGrpSpPr>
        <p:grpSpPr>
          <a:xfrm>
            <a:off x="317500" y="3270250"/>
            <a:ext cx="1871663" cy="1939925"/>
            <a:chOff x="2437" y="6882"/>
            <a:chExt cx="2948" cy="3054"/>
          </a:xfrm>
        </p:grpSpPr>
        <p:pic>
          <p:nvPicPr>
            <p:cNvPr id="8206" name="图片 42" descr="田字格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7" y="6988"/>
              <a:ext cx="2948" cy="2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Box 43"/>
            <p:cNvSpPr txBox="1">
              <a:spLocks noChangeArrowheads="1"/>
            </p:cNvSpPr>
            <p:nvPr/>
          </p:nvSpPr>
          <p:spPr bwMode="auto">
            <a:xfrm>
              <a:off x="2551" y="6882"/>
              <a:ext cx="2722" cy="3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2000">
                  <a:latin typeface="楷体" panose="02010609060101010101" pitchFamily="49" charset="-122"/>
                  <a:ea typeface="楷体" panose="02010609060101010101" pitchFamily="49" charset="-122"/>
                </a:rPr>
                <a:t>秋</a:t>
              </a:r>
              <a:endParaRPr lang="zh-CN" altLang="en-US" sz="1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208" name="组合 6"/>
          <p:cNvGrpSpPr/>
          <p:nvPr/>
        </p:nvGrpSpPr>
        <p:grpSpPr>
          <a:xfrm>
            <a:off x="3263900" y="3236913"/>
            <a:ext cx="1871663" cy="1938337"/>
            <a:chOff x="5726" y="6882"/>
            <a:chExt cx="2948" cy="3054"/>
          </a:xfrm>
        </p:grpSpPr>
        <p:pic>
          <p:nvPicPr>
            <p:cNvPr id="8209" name="图片 44" descr="田字格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26" y="6988"/>
              <a:ext cx="2948" cy="2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0" name="TextBox 45"/>
            <p:cNvSpPr txBox="1">
              <a:spLocks noChangeArrowheads="1"/>
            </p:cNvSpPr>
            <p:nvPr/>
          </p:nvSpPr>
          <p:spPr bwMode="auto">
            <a:xfrm>
              <a:off x="5839" y="6882"/>
              <a:ext cx="2722" cy="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2000">
                  <a:latin typeface="楷体" panose="02010609060101010101" pitchFamily="49" charset="-122"/>
                  <a:ea typeface="楷体" panose="02010609060101010101" pitchFamily="49" charset="-122"/>
                </a:rPr>
                <a:t>因</a:t>
              </a:r>
              <a:endParaRPr lang="zh-CN" altLang="en-US" sz="1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211" name="组合 7"/>
          <p:cNvGrpSpPr/>
          <p:nvPr/>
        </p:nvGrpSpPr>
        <p:grpSpPr>
          <a:xfrm>
            <a:off x="5910263" y="3236913"/>
            <a:ext cx="1871662" cy="1938337"/>
            <a:chOff x="9014" y="6882"/>
            <a:chExt cx="2948" cy="3054"/>
          </a:xfrm>
        </p:grpSpPr>
        <p:pic>
          <p:nvPicPr>
            <p:cNvPr id="8212" name="图片 46" descr="田字格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014" y="6988"/>
              <a:ext cx="2948" cy="2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3" name="TextBox 47"/>
            <p:cNvSpPr txBox="1">
              <a:spLocks noChangeArrowheads="1"/>
            </p:cNvSpPr>
            <p:nvPr/>
          </p:nvSpPr>
          <p:spPr bwMode="auto">
            <a:xfrm>
              <a:off x="9128" y="6882"/>
              <a:ext cx="2722" cy="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2000">
                  <a:latin typeface="楷体" panose="02010609060101010101" pitchFamily="49" charset="-122"/>
                  <a:ea typeface="楷体" panose="02010609060101010101" pitchFamily="49" charset="-122"/>
                </a:rPr>
                <a:t>为</a:t>
              </a:r>
              <a:endParaRPr lang="zh-CN" altLang="en-US" sz="1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214" name="文本框 8"/>
          <p:cNvSpPr txBox="1">
            <a:spLocks noChangeArrowheads="1"/>
          </p:cNvSpPr>
          <p:nvPr/>
        </p:nvSpPr>
        <p:spPr bwMode="auto">
          <a:xfrm>
            <a:off x="590550" y="1971675"/>
            <a:ext cx="13239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太阳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太后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15" name="文本框 9"/>
          <p:cNvSpPr txBox="1">
            <a:spLocks noChangeArrowheads="1"/>
          </p:cNvSpPr>
          <p:nvPr/>
        </p:nvSpPr>
        <p:spPr bwMode="auto">
          <a:xfrm>
            <a:off x="2700338" y="1971675"/>
            <a:ext cx="1322387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夕阳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阳台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16" name="文本框 10"/>
          <p:cNvSpPr txBox="1">
            <a:spLocks noChangeArrowheads="1"/>
          </p:cNvSpPr>
          <p:nvPr/>
        </p:nvSpPr>
        <p:spPr bwMode="auto">
          <a:xfrm>
            <a:off x="4738688" y="1947863"/>
            <a:ext cx="1322387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学校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校门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17" name="文本框 11"/>
          <p:cNvSpPr txBox="1">
            <a:spLocks noChangeArrowheads="1"/>
          </p:cNvSpPr>
          <p:nvPr/>
        </p:nvSpPr>
        <p:spPr bwMode="auto">
          <a:xfrm>
            <a:off x="6985000" y="1947863"/>
            <a:ext cx="13239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金子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金条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18" name="文本框 12"/>
          <p:cNvSpPr txBox="1">
            <a:spLocks noChangeArrowheads="1"/>
          </p:cNvSpPr>
          <p:nvPr/>
        </p:nvSpPr>
        <p:spPr bwMode="auto">
          <a:xfrm>
            <a:off x="590550" y="5175250"/>
            <a:ext cx="13239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秋天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秋风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19" name="文本框 13"/>
          <p:cNvSpPr txBox="1">
            <a:spLocks noChangeArrowheads="1"/>
          </p:cNvSpPr>
          <p:nvPr/>
        </p:nvSpPr>
        <p:spPr bwMode="auto">
          <a:xfrm>
            <a:off x="3538538" y="5102225"/>
            <a:ext cx="1322387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因为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主因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20" name="文本框 14"/>
          <p:cNvSpPr txBox="1">
            <a:spLocks noChangeArrowheads="1"/>
          </p:cNvSpPr>
          <p:nvPr/>
        </p:nvSpPr>
        <p:spPr bwMode="auto">
          <a:xfrm>
            <a:off x="6184900" y="5175250"/>
            <a:ext cx="13239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为了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因为</a:t>
            </a:r>
            <a:endParaRPr lang="zh-CN" altLang="en-US" sz="4400" b="1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9217" descr="图片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云形标注 9218"/>
          <p:cNvSpPr>
            <a:spLocks noChangeArrowheads="1"/>
          </p:cNvSpPr>
          <p:nvPr/>
        </p:nvSpPr>
        <p:spPr bwMode="auto">
          <a:xfrm>
            <a:off x="2124075" y="260350"/>
            <a:ext cx="5184775" cy="1223963"/>
          </a:xfrm>
          <a:prstGeom prst="cloudCallout">
            <a:avLst>
              <a:gd name="adj1" fmla="val -62676"/>
              <a:gd name="adj2" fmla="val 2872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219" name="文本框 9219"/>
          <p:cNvSpPr txBox="1">
            <a:spLocks noChangeArrowheads="1"/>
          </p:cNvSpPr>
          <p:nvPr/>
        </p:nvSpPr>
        <p:spPr bwMode="auto">
          <a:xfrm>
            <a:off x="2411413" y="476250"/>
            <a:ext cx="46085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3600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听读课文   整体感知</a:t>
            </a:r>
            <a:endParaRPr lang="zh-CN" altLang="en-US" sz="3600">
              <a:solidFill>
                <a:srgbClr val="FF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220" name="文本框 9220"/>
          <p:cNvSpPr txBox="1">
            <a:spLocks noChangeArrowheads="1"/>
          </p:cNvSpPr>
          <p:nvPr/>
        </p:nvSpPr>
        <p:spPr bwMode="auto">
          <a:xfrm>
            <a:off x="1187450" y="1916113"/>
            <a:ext cx="7272338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100000"/>
              </a:spcBef>
            </a:pPr>
            <a:r>
              <a:rPr lang="zh-CN" altLang="en-US" sz="6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小作者分别画了四个什么样的太阳？</a:t>
            </a:r>
            <a:endParaRPr lang="zh-CN" altLang="en-US" sz="60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41985" descr="图片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图片 419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64"/>
          <a:stretch>
            <a:fillRect/>
          </a:stretch>
        </p:blipFill>
        <p:spPr bwMode="auto">
          <a:xfrm>
            <a:off x="611188" y="188913"/>
            <a:ext cx="3457575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419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9338" y="188913"/>
            <a:ext cx="3240087" cy="2303462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图片 4198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3357563"/>
            <a:ext cx="338455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图片 4198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4" b="121"/>
          <a:stretch>
            <a:fillRect/>
          </a:stretch>
        </p:blipFill>
        <p:spPr bwMode="auto">
          <a:xfrm>
            <a:off x="4716463" y="3644900"/>
            <a:ext cx="3600450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文本框 41990"/>
          <p:cNvSpPr txBox="1">
            <a:spLocks noChangeArrowheads="1"/>
          </p:cNvSpPr>
          <p:nvPr/>
        </p:nvSpPr>
        <p:spPr bwMode="auto">
          <a:xfrm>
            <a:off x="827088" y="2636838"/>
            <a:ext cx="2951162" cy="701675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FF99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4000" b="1">
                <a:solidFill>
                  <a:srgbClr val="00FF99"/>
                </a:solidFill>
                <a:latin typeface="Times New Roman" panose="02020603050405020304"/>
                <a:ea typeface="楷体" panose="02010609060101010101" pitchFamily="49" charset="-122"/>
              </a:rPr>
              <a:t>绿绿的太阳</a:t>
            </a:r>
            <a:endParaRPr lang="zh-CN" altLang="en-US" sz="4000" b="1">
              <a:solidFill>
                <a:srgbClr val="00FF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47" name="文本框 41991"/>
          <p:cNvSpPr txBox="1">
            <a:spLocks noChangeArrowheads="1"/>
          </p:cNvSpPr>
          <p:nvPr/>
        </p:nvSpPr>
        <p:spPr bwMode="auto">
          <a:xfrm>
            <a:off x="5003800" y="2708275"/>
            <a:ext cx="2951163" cy="711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FF99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4000" b="1">
                <a:solidFill>
                  <a:srgbClr val="FFFF99"/>
                </a:solidFill>
                <a:latin typeface="Times New Roman" panose="02020603050405020304"/>
                <a:ea typeface="楷体" panose="02010609060101010101" pitchFamily="49" charset="-122"/>
              </a:rPr>
              <a:t>金黄的太阳</a:t>
            </a:r>
            <a:endParaRPr lang="zh-CN" altLang="en-US" sz="4000" b="1">
              <a:solidFill>
                <a:srgbClr val="FFFF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48" name="文本框 41992"/>
          <p:cNvSpPr txBox="1">
            <a:spLocks noChangeArrowheads="1"/>
          </p:cNvSpPr>
          <p:nvPr/>
        </p:nvSpPr>
        <p:spPr bwMode="auto">
          <a:xfrm>
            <a:off x="827088" y="5876925"/>
            <a:ext cx="2951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FF99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40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红红的太阳</a:t>
            </a:r>
            <a:endParaRPr lang="zh-CN" altLang="en-US" sz="4000" b="1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49" name="矩形 41993"/>
          <p:cNvSpPr>
            <a:spLocks noChangeArrowheads="1" noChangeShapeType="1" noTextEdit="1"/>
          </p:cNvSpPr>
          <p:nvPr/>
        </p:nvSpPr>
        <p:spPr bwMode="auto">
          <a:xfrm>
            <a:off x="5148263" y="5949950"/>
            <a:ext cx="25717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000" b="1" kern="1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彩色的太阳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53249" descr="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图片 53250" descr="知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8888" y="476250"/>
            <a:ext cx="112077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53251"/>
          <p:cNvSpPr>
            <a:spLocks noChangeArrowheads="1" noChangeShapeType="1" noTextEdit="1"/>
          </p:cNvSpPr>
          <p:nvPr/>
        </p:nvSpPr>
        <p:spPr bwMode="auto">
          <a:xfrm>
            <a:off x="2555875" y="620713"/>
            <a:ext cx="18669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夏天好热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33793" descr="夏天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0638"/>
            <a:ext cx="91440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矩形 33794"/>
          <p:cNvSpPr>
            <a:spLocks noChangeArrowheads="1"/>
          </p:cNvSpPr>
          <p:nvPr/>
        </p:nvSpPr>
        <p:spPr bwMode="auto">
          <a:xfrm>
            <a:off x="539750" y="2276475"/>
            <a:ext cx="7731125" cy="1981200"/>
          </a:xfrm>
          <a:prstGeom prst="rect">
            <a:avLst/>
          </a:prstGeom>
          <a:solidFill>
            <a:srgbClr val="CCFFCC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</a:t>
            </a:r>
            <a:r>
              <a:rPr lang="zh-CN" altLang="en-US" sz="4000" b="1">
                <a:latin typeface="Times New Roman" panose="02020603050405020304" pitchFamily="18" charset="0"/>
                <a:ea typeface="楷体" panose="02010609060101010101" pitchFamily="49" charset="-122"/>
              </a:rPr>
              <a:t>我画了个</a:t>
            </a:r>
            <a:r>
              <a:rPr lang="zh-CN" altLang="en-US" sz="4400" b="1">
                <a:latin typeface="Times New Roman" panose="02020603050405020304" pitchFamily="18" charset="0"/>
                <a:ea typeface="楷体" panose="02010609060101010101" pitchFamily="49" charset="-122"/>
              </a:rPr>
              <a:t>绿绿</a:t>
            </a:r>
            <a:r>
              <a:rPr lang="zh-CN" altLang="en-US" sz="4000" b="1">
                <a:latin typeface="Times New Roman" panose="02020603050405020304" pitchFamily="18" charset="0"/>
                <a:ea typeface="楷体" panose="02010609060101010101" pitchFamily="49" charset="-122"/>
              </a:rPr>
              <a:t>的太阳，挂在夏天的天空。高山、田野、街道、校园，到处一片清凉。</a:t>
            </a:r>
            <a:endParaRPr lang="zh-CN" altLang="en-US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1" name="燕尾形箭头 33795"/>
          <p:cNvSpPr>
            <a:spLocks noChangeArrowheads="1"/>
          </p:cNvSpPr>
          <p:nvPr/>
        </p:nvSpPr>
        <p:spPr bwMode="auto">
          <a:xfrm>
            <a:off x="8567738" y="6092825"/>
            <a:ext cx="576262" cy="765175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717</Words>
  <Application>WPS 演示</Application>
  <PresentationFormat>On-screen Show (4:3)</PresentationFormat>
  <Paragraphs>123</Paragraphs>
  <Slides>20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楷体</vt:lpstr>
      <vt:lpstr>Calibri Light</vt:lpstr>
      <vt:lpstr>Times New Roman</vt:lpstr>
      <vt:lpstr>Times New Roman</vt:lpstr>
      <vt:lpstr>楷体_GB2312</vt:lpstr>
      <vt:lpstr>新宋体</vt:lpstr>
      <vt:lpstr>隶书</vt:lpstr>
      <vt:lpstr>Times New Roman</vt:lpstr>
      <vt:lpstr>微软雅黑</vt:lpstr>
      <vt:lpstr>Arial Unicode MS</vt:lpstr>
      <vt:lpstr>Calibri</vt:lpstr>
      <vt:lpstr>黑体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2021-04-20T17:16:00Z</cp:lastPrinted>
  <dcterms:created xsi:type="dcterms:W3CDTF">2021-04-20T17:16:00Z</dcterms:created>
  <dcterms:modified xsi:type="dcterms:W3CDTF">2021-07-30T06:05:27Z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