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3"/>
    <p:sldId id="371" r:id="rId4"/>
    <p:sldId id="372" r:id="rId5"/>
    <p:sldId id="373" r:id="rId6"/>
    <p:sldId id="369" r:id="rId7"/>
    <p:sldId id="375" r:id="rId8"/>
    <p:sldId id="376" r:id="rId9"/>
    <p:sldId id="377" r:id="rId10"/>
    <p:sldId id="370" r:id="rId11"/>
    <p:sldId id="378" r:id="rId12"/>
    <p:sldId id="379" r:id="rId13"/>
    <p:sldId id="315" r:id="rId14"/>
    <p:sldId id="380" r:id="rId15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342"/>
      </p:cViewPr>
      <p:guideLst>
        <p:guide orient="horz" pos="2160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4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A5523-0144-47E1-AC91-B347DE8BF6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2DC28-6E21-40EB-B8D9-2B9414C5098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3.xml"/><Relationship Id="rId5" Type="http://schemas.openxmlformats.org/officeDocument/2006/relationships/image" Target="../media/image12.png"/><Relationship Id="rId4" Type="http://schemas.openxmlformats.org/officeDocument/2006/relationships/image" Target="../media/image7.png"/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文本占位符 48130"/>
          <p:cNvPicPr>
            <a:picLocks noGrp="1"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-15875" y="-12065"/>
            <a:ext cx="12348845" cy="6870065"/>
          </a:xfrm>
        </p:spPr>
      </p:pic>
      <p:sp>
        <p:nvSpPr>
          <p:cNvPr id="48133" name="矩形 48132"/>
          <p:cNvSpPr/>
          <p:nvPr/>
        </p:nvSpPr>
        <p:spPr>
          <a:xfrm>
            <a:off x="3793490" y="750570"/>
            <a:ext cx="654431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5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 </a:t>
            </a:r>
            <a:r>
              <a:rPr lang="zh-CN" altLang="en-US" sz="5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小公鸡和小鸭子</a:t>
            </a:r>
            <a:endParaRPr lang="zh-CN" altLang="en-US" sz="5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931178" y="838899"/>
            <a:ext cx="8858774" cy="24999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58642" y="989900"/>
            <a:ext cx="80030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小公鸡不听小鸭子的劝告，偷偷下水的经历对你有什么启示？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27214" y="2107545"/>
            <a:ext cx="78912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zh-CN" altLang="en-US" sz="3600"/>
              <a:t>冒然下水是很危险的，不能轻易尝试。</a:t>
            </a:r>
            <a:endParaRPr lang="en-US" altLang="zh-CN" sz="360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sz="3600"/>
              <a:t>要听取别人善意的劝告。</a:t>
            </a:r>
            <a:endParaRPr lang="zh-CN" altLang="en-US" sz="3600"/>
          </a:p>
          <a:p>
            <a:endParaRPr lang="en-US" altLang="zh-CN"/>
          </a:p>
        </p:txBody>
      </p:sp>
      <p:grpSp>
        <p:nvGrpSpPr>
          <p:cNvPr id="17" name="组合 3"/>
          <p:cNvGrpSpPr/>
          <p:nvPr/>
        </p:nvGrpSpPr>
        <p:grpSpPr>
          <a:xfrm>
            <a:off x="509191" y="149892"/>
            <a:ext cx="2961930" cy="726683"/>
            <a:chOff x="1610558" y="939497"/>
            <a:chExt cx="2221001" cy="659622"/>
          </a:xfrm>
        </p:grpSpPr>
        <p:pic>
          <p:nvPicPr>
            <p:cNvPr id="19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启示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363823" y="3205293"/>
            <a:ext cx="2771163" cy="275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853139" y="468673"/>
            <a:ext cx="2961930" cy="726683"/>
            <a:chOff x="1610558" y="939497"/>
            <a:chExt cx="2221001" cy="659622"/>
          </a:xfrm>
        </p:grpSpPr>
        <p:pic>
          <p:nvPicPr>
            <p:cNvPr id="44035" name="图片 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36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结构梳理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1448" y="2205204"/>
            <a:ext cx="3710305" cy="3154045"/>
            <a:chOff x="59782" y="1625770"/>
            <a:chExt cx="2782533" cy="2495469"/>
          </a:xfrm>
        </p:grpSpPr>
        <p:pic>
          <p:nvPicPr>
            <p:cNvPr id="44042" name="图片 1"/>
            <p:cNvPicPr>
              <a:picLocks noChangeAspect="1"/>
            </p:cNvPicPr>
            <p:nvPr/>
          </p:nvPicPr>
          <p:blipFill>
            <a:blip r:embed="rId2"/>
            <a:srcRect t="13489" r="75375" b="32283"/>
            <a:stretch>
              <a:fillRect/>
            </a:stretch>
          </p:blipFill>
          <p:spPr>
            <a:xfrm>
              <a:off x="59782" y="1625770"/>
              <a:ext cx="2782533" cy="85741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337" y="2483189"/>
              <a:ext cx="2436376" cy="16380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5" name="心形 4"/>
          <p:cNvSpPr/>
          <p:nvPr/>
        </p:nvSpPr>
        <p:spPr>
          <a:xfrm>
            <a:off x="9381245" y="3194388"/>
            <a:ext cx="2517775" cy="1722120"/>
          </a:xfrm>
          <a:prstGeom prst="hear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互相帮助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团结友爱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6" name="图片 15" descr="2_爱奇艺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044" y="2533475"/>
            <a:ext cx="4459063" cy="281870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77810" y="1189384"/>
            <a:ext cx="929640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/>
            <a:r>
              <a:rPr lang="zh-CN" altLang="en-US" sz="4000" b="1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你从小公鸡和小鸭子身上学到了什么？</a:t>
            </a:r>
            <a:endParaRPr lang="zh-CN" altLang="en-US" sz="4000"/>
          </a:p>
        </p:txBody>
      </p:sp>
      <p:grpSp>
        <p:nvGrpSpPr>
          <p:cNvPr id="6" name="组合 5"/>
          <p:cNvGrpSpPr/>
          <p:nvPr/>
        </p:nvGrpSpPr>
        <p:grpSpPr>
          <a:xfrm>
            <a:off x="2384473" y="2105636"/>
            <a:ext cx="2657310" cy="2020430"/>
            <a:chOff x="59782" y="1625770"/>
            <a:chExt cx="2782533" cy="2495469"/>
          </a:xfrm>
        </p:grpSpPr>
        <p:pic>
          <p:nvPicPr>
            <p:cNvPr id="7" name="图片 1"/>
            <p:cNvPicPr>
              <a:picLocks noChangeAspect="1"/>
            </p:cNvPicPr>
            <p:nvPr/>
          </p:nvPicPr>
          <p:blipFill>
            <a:blip r:embed="rId1"/>
            <a:srcRect t="13489" r="75375" b="32283"/>
            <a:stretch>
              <a:fillRect/>
            </a:stretch>
          </p:blipFill>
          <p:spPr>
            <a:xfrm>
              <a:off x="59782" y="1625770"/>
              <a:ext cx="2782533" cy="85741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337" y="2483189"/>
              <a:ext cx="2436376" cy="16380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9" name="图片 8" descr="2_爱奇艺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903" y="2181137"/>
            <a:ext cx="2718033" cy="19126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心形 9"/>
          <p:cNvSpPr/>
          <p:nvPr/>
        </p:nvSpPr>
        <p:spPr>
          <a:xfrm>
            <a:off x="4144161" y="4228050"/>
            <a:ext cx="2855688" cy="1502189"/>
          </a:xfrm>
          <a:prstGeom prst="heart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互相帮助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团结友爱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517580" y="284116"/>
            <a:ext cx="2961930" cy="726683"/>
            <a:chOff x="1610558" y="939497"/>
            <a:chExt cx="2221001" cy="659622"/>
          </a:xfrm>
        </p:grpSpPr>
        <p:pic>
          <p:nvPicPr>
            <p:cNvPr id="12" name="图片 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1" name="组合 3"/>
          <p:cNvGrpSpPr/>
          <p:nvPr/>
        </p:nvGrpSpPr>
        <p:grpSpPr>
          <a:xfrm>
            <a:off x="358189" y="393172"/>
            <a:ext cx="2961930" cy="726683"/>
            <a:chOff x="1610558" y="939497"/>
            <a:chExt cx="2221001" cy="659622"/>
          </a:xfrm>
        </p:grpSpPr>
        <p:pic>
          <p:nvPicPr>
            <p:cNvPr id="12" name="图片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课后作业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279933" y="2453781"/>
            <a:ext cx="3391949" cy="256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1848375" y="2023493"/>
            <a:ext cx="6096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zh-CN" altLang="en-US"/>
          </a:p>
          <a:p>
            <a:r>
              <a:rPr lang="zh-CN" altLang="en-US"/>
              <a:t>         </a:t>
            </a:r>
            <a:endParaRPr lang="zh-CN" altLang="en-US"/>
          </a:p>
          <a:p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zh-CN" altLang="en-US" sz="3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小鸭子把小公鸡救上岸以后，小公鸡笑着对小鸭子说谢谢，那小鸭子会说些什么，请你写一写，并讲给同学听。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1176000" y="11887200"/>
            <a:ext cx="317500" cy="241300"/>
          </a:xfrm>
          <a:prstGeom prst="cube">
            <a:avLst/>
          </a:prstGeom>
        </p:spPr>
      </p:pic>
    </p:spTree>
    <p:custDataLst>
      <p:tags r:id="rId6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0" y="-45720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914400" y="1549400"/>
            <a:ext cx="6680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/>
              <a:t> </a:t>
            </a:r>
            <a:r>
              <a:rPr lang="zh-CN" altLang="en-US" sz="6000" b="1"/>
              <a:t>小公鸡和小鸭子又去了哪里？接下来发生了什么事？</a:t>
            </a:r>
            <a:endParaRPr lang="zh-CN" altLang="en-US" sz="6000" b="1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32807"/>
            <a:ext cx="12192000" cy="442519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786391" y="989901"/>
            <a:ext cx="10958196" cy="2499919"/>
          </a:xfrm>
        </p:spPr>
        <p:txBody>
          <a:bodyPr>
            <a:norm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他们走到小河边。小鸭子说：“公鸡弟弟，我到河里捉鱼给你吃。”小公鸡说：“我也去。”小鸭子说：“不行，不行，你不会游泳，会淹死的！”小公鸡不信，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偷偷地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跟在小鸭子后面，也下了水。   </a:t>
            </a:r>
            <a:b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2306" y="1321405"/>
            <a:ext cx="7226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0070C0"/>
                </a:solidFill>
                <a:sym typeface="+mn-ea"/>
              </a:rPr>
              <a:t>③</a:t>
            </a:r>
            <a:endParaRPr lang="zh-CN" altLang="en-US" sz="3200" b="1">
              <a:solidFill>
                <a:srgbClr val="0070C0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98332" y="480080"/>
            <a:ext cx="8344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朗读第三自然段，用不同的颜色笔画出小鸭子和小公鸡的话</a:t>
            </a:r>
            <a:endParaRPr lang="zh-CN" altLang="en-US" sz="2400">
              <a:solidFill>
                <a:srgbClr val="FF0000"/>
              </a:solidFill>
            </a:endParaRPr>
          </a:p>
        </p:txBody>
      </p:sp>
      <p:grpSp>
        <p:nvGrpSpPr>
          <p:cNvPr id="8" name="组合 3"/>
          <p:cNvGrpSpPr/>
          <p:nvPr/>
        </p:nvGrpSpPr>
        <p:grpSpPr>
          <a:xfrm>
            <a:off x="0" y="250559"/>
            <a:ext cx="2961930" cy="726683"/>
            <a:chOff x="1610558" y="939497"/>
            <a:chExt cx="2221001" cy="659622"/>
          </a:xfrm>
        </p:grpSpPr>
        <p:pic>
          <p:nvPicPr>
            <p:cNvPr id="9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课文理解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32807"/>
            <a:ext cx="12192000" cy="442519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752834" y="1090569"/>
            <a:ext cx="10102519" cy="2499919"/>
          </a:xfrm>
        </p:spPr>
        <p:txBody>
          <a:bodyPr>
            <a:norm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他们走到小河边。小鸭子说：“</a:t>
            </a:r>
            <a:r>
              <a:rPr lang="zh-CN" altLang="en-US" sz="2800" b="1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公鸡弟弟，我到河里捉鱼给你吃。”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小公鸡说</a:t>
            </a:r>
            <a:r>
              <a:rPr lang="zh-CN" altLang="en-US" sz="2800" b="1" u="sng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：“我也去。”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小鸭子说</a:t>
            </a:r>
            <a:r>
              <a:rPr lang="zh-CN" altLang="en-US" sz="2800" b="1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：“不行，不行，你不会游泳，会淹死的！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”小公鸡不信，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偷偷地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跟在小鸭子后面，也下了水。   </a:t>
            </a:r>
            <a:b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9084" y="1162015"/>
            <a:ext cx="7226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0070C0"/>
                </a:solidFill>
                <a:sym typeface="+mn-ea"/>
              </a:rPr>
              <a:t>③</a:t>
            </a:r>
            <a:endParaRPr lang="zh-CN" altLang="en-US" sz="3200" b="1">
              <a:solidFill>
                <a:srgbClr val="0070C0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15778" y="354246"/>
            <a:ext cx="8344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朗读课文，读好小公鸡和小鸭子的对话</a:t>
            </a:r>
            <a:endParaRPr lang="zh-CN" altLang="en-US" sz="2400">
              <a:solidFill>
                <a:srgbClr val="FF0000"/>
              </a:solidFill>
            </a:endParaRPr>
          </a:p>
        </p:txBody>
      </p:sp>
      <p:grpSp>
        <p:nvGrpSpPr>
          <p:cNvPr id="8" name="组合 3"/>
          <p:cNvGrpSpPr/>
          <p:nvPr/>
        </p:nvGrpSpPr>
        <p:grpSpPr>
          <a:xfrm>
            <a:off x="0" y="166669"/>
            <a:ext cx="2961930" cy="726683"/>
            <a:chOff x="1610558" y="939497"/>
            <a:chExt cx="2221001" cy="659622"/>
          </a:xfrm>
        </p:grpSpPr>
        <p:pic>
          <p:nvPicPr>
            <p:cNvPr id="9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课文理解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114950" y="2709120"/>
            <a:ext cx="20764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743732" y="2308458"/>
            <a:ext cx="19526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云形标注 6"/>
          <p:cNvSpPr/>
          <p:nvPr/>
        </p:nvSpPr>
        <p:spPr>
          <a:xfrm>
            <a:off x="813732" y="1115736"/>
            <a:ext cx="2801923" cy="1443158"/>
          </a:xfrm>
          <a:prstGeom prst="cloud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 </a:t>
            </a:r>
            <a:r>
              <a:rPr lang="zh-CN" altLang="en-US" sz="2400" b="1"/>
              <a:t>公鸡弟弟，我到河 里捉鱼给你吃。</a:t>
            </a:r>
            <a:endParaRPr lang="zh-CN" altLang="en-US" b="1"/>
          </a:p>
        </p:txBody>
      </p:sp>
      <p:sp>
        <p:nvSpPr>
          <p:cNvPr id="9" name="云形标注 8"/>
          <p:cNvSpPr/>
          <p:nvPr/>
        </p:nvSpPr>
        <p:spPr>
          <a:xfrm>
            <a:off x="8959441" y="1535185"/>
            <a:ext cx="1719743" cy="612648"/>
          </a:xfrm>
          <a:prstGeom prst="cloud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/>
              <a:t>我也去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0" name="云形标注 9"/>
          <p:cNvSpPr/>
          <p:nvPr/>
        </p:nvSpPr>
        <p:spPr>
          <a:xfrm rot="1586054">
            <a:off x="3487012" y="1551676"/>
            <a:ext cx="2250754" cy="1832556"/>
          </a:xfrm>
          <a:prstGeom prst="cloudCallou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/>
              <a:t>不行，不行，你不会游泳，会淹死的！</a:t>
            </a:r>
            <a:endParaRPr lang="zh-CN" altLang="en-US" sz="2000" b="1"/>
          </a:p>
        </p:txBody>
      </p:sp>
      <p:sp>
        <p:nvSpPr>
          <p:cNvPr id="11" name="椭圆形标注 10"/>
          <p:cNvSpPr/>
          <p:nvPr/>
        </p:nvSpPr>
        <p:spPr>
          <a:xfrm rot="391791">
            <a:off x="3198610" y="469592"/>
            <a:ext cx="1825991" cy="746620"/>
          </a:xfrm>
          <a:prstGeom prst="wedgeEllipseCallout">
            <a:avLst>
              <a:gd name="adj1" fmla="val -35425"/>
              <a:gd name="adj2" fmla="val 76763"/>
            </a:avLst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FF0000"/>
                </a:solidFill>
              </a:rPr>
              <a:t>热情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3" name="椭圆形标注 12"/>
          <p:cNvSpPr/>
          <p:nvPr/>
        </p:nvSpPr>
        <p:spPr>
          <a:xfrm rot="391791">
            <a:off x="5162341" y="1145800"/>
            <a:ext cx="2038423" cy="74662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担心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4" name="椭圆形标注 13"/>
          <p:cNvSpPr/>
          <p:nvPr/>
        </p:nvSpPr>
        <p:spPr>
          <a:xfrm rot="20042580">
            <a:off x="9111943" y="619358"/>
            <a:ext cx="1238871" cy="74662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FF0000"/>
                </a:solidFill>
              </a:rPr>
              <a:t>迫切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766657" y="3647006"/>
            <a:ext cx="43958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小公鸡听了小鸭子的话么？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流程图: 过程 17"/>
          <p:cNvSpPr/>
          <p:nvPr/>
        </p:nvSpPr>
        <p:spPr>
          <a:xfrm flipH="1">
            <a:off x="3397540" y="4328719"/>
            <a:ext cx="4966283" cy="93117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/>
              <a:t>小公鸡偷偷地跟在小鸭子后面，也下了水。</a:t>
            </a:r>
            <a:endParaRPr lang="zh-CN" altLang="en-US" sz="3200" b="1"/>
          </a:p>
        </p:txBody>
      </p:sp>
      <p:sp>
        <p:nvSpPr>
          <p:cNvPr id="20" name="矩形 19"/>
          <p:cNvSpPr/>
          <p:nvPr/>
        </p:nvSpPr>
        <p:spPr>
          <a:xfrm>
            <a:off x="4639111" y="4311941"/>
            <a:ext cx="1518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偷偷地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83989" y="5777810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/>
              <a:t>生动形象地说明小公鸡下水，小鸭子不知道。</a:t>
            </a:r>
            <a:endParaRPr lang="zh-CN" altLang="en-US" sz="2800"/>
          </a:p>
        </p:txBody>
      </p:sp>
      <p:grpSp>
        <p:nvGrpSpPr>
          <p:cNvPr id="22" name="组合 3"/>
          <p:cNvGrpSpPr/>
          <p:nvPr/>
        </p:nvGrpSpPr>
        <p:grpSpPr>
          <a:xfrm>
            <a:off x="257522" y="141503"/>
            <a:ext cx="2961930" cy="726683"/>
            <a:chOff x="1610558" y="939497"/>
            <a:chExt cx="2221001" cy="659622"/>
          </a:xfrm>
        </p:grpSpPr>
        <p:pic>
          <p:nvPicPr>
            <p:cNvPr id="23" name="图片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课文理解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32807"/>
            <a:ext cx="12192000" cy="442519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752834" y="1090569"/>
            <a:ext cx="10102519" cy="2499919"/>
          </a:xfrm>
        </p:spPr>
        <p:txBody>
          <a:bodyPr>
            <a:norm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他们走到小河边。小鸭子说：“</a:t>
            </a:r>
            <a:r>
              <a:rPr lang="zh-CN" altLang="en-US" sz="2800" b="1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公鸡弟弟，我到河里捉鱼给你吃。”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小公鸡说</a:t>
            </a:r>
            <a:r>
              <a:rPr lang="zh-CN" altLang="en-US" sz="2800" b="1" u="sng">
                <a:solidFill>
                  <a:schemeClr val="accent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：“我也去。”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小鸭子说</a:t>
            </a:r>
            <a:r>
              <a:rPr lang="zh-CN" altLang="en-US" sz="2800" b="1" u="sng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：“不行，不行，你不会游泳，会淹死的！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”小公鸡不信，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偷偷地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跟在小鸭子后面，也下了水。   </a:t>
            </a:r>
            <a:b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9084" y="1162015"/>
            <a:ext cx="72263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rgbClr val="0070C0"/>
                </a:solidFill>
                <a:sym typeface="+mn-ea"/>
              </a:rPr>
              <a:t>③</a:t>
            </a:r>
            <a:endParaRPr lang="zh-CN" altLang="en-US" sz="3200" b="1">
              <a:solidFill>
                <a:srgbClr val="0070C0"/>
              </a:solidFill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47999" y="287134"/>
            <a:ext cx="83442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朗读课文，读好小公鸡和小鸭子的对话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1" name="线形标注 2 10"/>
          <p:cNvSpPr/>
          <p:nvPr/>
        </p:nvSpPr>
        <p:spPr>
          <a:xfrm>
            <a:off x="9202722" y="587229"/>
            <a:ext cx="1602298" cy="621037"/>
          </a:xfrm>
          <a:prstGeom prst="borderCallout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/>
              <a:t>热情</a:t>
            </a:r>
            <a:endParaRPr lang="zh-CN" altLang="en-US" sz="3200" b="1"/>
          </a:p>
        </p:txBody>
      </p:sp>
      <p:sp>
        <p:nvSpPr>
          <p:cNvPr id="12" name="线形标注 2 11"/>
          <p:cNvSpPr/>
          <p:nvPr/>
        </p:nvSpPr>
        <p:spPr>
          <a:xfrm>
            <a:off x="4044890" y="2845266"/>
            <a:ext cx="1602298" cy="62103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1754"/>
              <a:gd name="adj6" fmla="val -47191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/>
              <a:t>担心</a:t>
            </a:r>
            <a:endParaRPr lang="zh-CN" altLang="en-US" sz="3200" b="1"/>
          </a:p>
        </p:txBody>
      </p:sp>
      <p:sp>
        <p:nvSpPr>
          <p:cNvPr id="13" name="线形标注 2 12"/>
          <p:cNvSpPr/>
          <p:nvPr/>
        </p:nvSpPr>
        <p:spPr>
          <a:xfrm>
            <a:off x="9037739" y="2628550"/>
            <a:ext cx="1602298" cy="62103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8770"/>
              <a:gd name="adj6" fmla="val -41431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/>
              <a:t>迫切</a:t>
            </a:r>
            <a:endParaRPr lang="zh-CN" altLang="en-US" sz="3200" b="1"/>
          </a:p>
        </p:txBody>
      </p:sp>
      <p:grpSp>
        <p:nvGrpSpPr>
          <p:cNvPr id="14" name="组合 3"/>
          <p:cNvGrpSpPr/>
          <p:nvPr/>
        </p:nvGrpSpPr>
        <p:grpSpPr>
          <a:xfrm>
            <a:off x="0" y="175059"/>
            <a:ext cx="2961930" cy="726683"/>
            <a:chOff x="1610558" y="939497"/>
            <a:chExt cx="2221001" cy="659622"/>
          </a:xfrm>
        </p:grpSpPr>
        <p:pic>
          <p:nvPicPr>
            <p:cNvPr id="15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课文理解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32807"/>
            <a:ext cx="12192000" cy="442519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1038062" y="947956"/>
            <a:ext cx="7569044" cy="24999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 小鸭子正在水里捉鱼，忽然，听见小公鸡喊救命。它</a:t>
            </a:r>
            <a:r>
              <a:rPr lang="zh-CN" altLang="en-US" sz="24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飞快地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游到小公鸡身边，让小公鸡爬到自己的背上。小公鸡上了岸，笑着对小鸭子说：“鸭子哥哥，谢谢你。”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23376" y="234892"/>
            <a:ext cx="82799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读第四自然段，想一想：</a:t>
            </a:r>
            <a:endParaRPr lang="zh-CN" altLang="en-US" sz="2400" b="1">
              <a:solidFill>
                <a:srgbClr val="FF0000"/>
              </a:solidFill>
            </a:endParaRPr>
          </a:p>
          <a:p>
            <a:r>
              <a:rPr lang="zh-CN" altLang="en-US" sz="2400" b="1">
                <a:solidFill>
                  <a:srgbClr val="FF0000"/>
                </a:solidFill>
              </a:rPr>
              <a:t>小公鸡偷偷下水后，发生了什么？你从中学到了什么？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586186" y="1213060"/>
            <a:ext cx="7899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solidFill>
                  <a:srgbClr val="0066FF"/>
                </a:solidFill>
                <a:sym typeface="+mn-ea"/>
              </a:rPr>
              <a:t>④</a:t>
            </a:r>
            <a:endParaRPr lang="zh-CN" altLang="en-US" sz="3600" b="1">
              <a:solidFill>
                <a:srgbClr val="0066FF"/>
              </a:solidFill>
              <a:sym typeface="+mn-ea"/>
            </a:endParaRPr>
          </a:p>
        </p:txBody>
      </p:sp>
      <p:sp>
        <p:nvSpPr>
          <p:cNvPr id="12" name="爆炸形 2 11"/>
          <p:cNvSpPr/>
          <p:nvPr/>
        </p:nvSpPr>
        <p:spPr>
          <a:xfrm>
            <a:off x="8685400" y="897622"/>
            <a:ext cx="3506600" cy="2516697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/>
              <a:t>小公鸡差点淹死，还好小鸭子救了它</a:t>
            </a:r>
            <a:endParaRPr lang="zh-CN" altLang="en-US" b="1"/>
          </a:p>
        </p:txBody>
      </p:sp>
      <p:grpSp>
        <p:nvGrpSpPr>
          <p:cNvPr id="13" name="组合 3"/>
          <p:cNvGrpSpPr/>
          <p:nvPr/>
        </p:nvGrpSpPr>
        <p:grpSpPr>
          <a:xfrm>
            <a:off x="249133" y="175059"/>
            <a:ext cx="2961930" cy="726683"/>
            <a:chOff x="1610558" y="939497"/>
            <a:chExt cx="2221001" cy="659622"/>
          </a:xfrm>
        </p:grpSpPr>
        <p:pic>
          <p:nvPicPr>
            <p:cNvPr id="14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课文理解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32807"/>
            <a:ext cx="12192000" cy="442519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931178" y="838899"/>
            <a:ext cx="8858774" cy="24999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r>
              <a:rPr lang="zh-CN" altLang="en-US" sz="2800" b="1">
                <a:latin typeface="Arial" panose="020B0604020202020204" pitchFamily="34" charset="0"/>
                <a:ea typeface="黑体" panose="02010609060101010101" pitchFamily="49" charset="-122"/>
              </a:rPr>
              <a:t>小鸭子正在水里捉鱼，忽然，听见小公鸡喊救命。它飞快地游到小公鸡身边，让小公鸡爬到自己的背上。小公鸡上了岸，笑着对小鸭子说：“鸭子哥哥，谢谢你。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40154" y="268448"/>
            <a:ext cx="7365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小鸭子是怎么救小公鸡的？用“</a:t>
            </a:r>
            <a:r>
              <a:rPr lang="en-US" altLang="zh-CN" sz="2400" b="1">
                <a:solidFill>
                  <a:srgbClr val="FF0000"/>
                </a:solidFill>
              </a:rPr>
              <a:t>﹏”</a:t>
            </a:r>
            <a:r>
              <a:rPr lang="zh-CN" altLang="en-US" sz="2400" b="1">
                <a:solidFill>
                  <a:srgbClr val="FF0000"/>
                </a:solidFill>
              </a:rPr>
              <a:t>画出来。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586186" y="1213060"/>
            <a:ext cx="7899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solidFill>
                  <a:srgbClr val="0066FF"/>
                </a:solidFill>
                <a:sym typeface="+mn-ea"/>
              </a:rPr>
              <a:t>④</a:t>
            </a:r>
            <a:endParaRPr lang="zh-CN" altLang="en-US" sz="3600" b="1">
              <a:solidFill>
                <a:srgbClr val="0066FF"/>
              </a:solidFill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57013" y="1797152"/>
            <a:ext cx="73319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﹏﹏﹏﹏﹏﹏﹏﹏﹏﹏﹏﹏﹏﹏﹏﹏﹏﹏﹏﹏﹏﹏﹏﹏﹏﹏﹏﹏﹏﹏</a:t>
            </a:r>
            <a:endParaRPr lang="zh-CN" altLang="en-US" b="1"/>
          </a:p>
        </p:txBody>
      </p:sp>
      <p:sp>
        <p:nvSpPr>
          <p:cNvPr id="15" name="矩形 14"/>
          <p:cNvSpPr/>
          <p:nvPr/>
        </p:nvSpPr>
        <p:spPr>
          <a:xfrm>
            <a:off x="7833694" y="1809817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﹏﹏﹏﹏﹏﹏</a:t>
            </a:r>
            <a:endParaRPr lang="zh-CN" altLang="en-US"/>
          </a:p>
        </p:txBody>
      </p:sp>
      <p:grpSp>
        <p:nvGrpSpPr>
          <p:cNvPr id="16" name="组合 3"/>
          <p:cNvGrpSpPr/>
          <p:nvPr/>
        </p:nvGrpSpPr>
        <p:grpSpPr>
          <a:xfrm>
            <a:off x="559525" y="149892"/>
            <a:ext cx="2961930" cy="726683"/>
            <a:chOff x="1610558" y="939497"/>
            <a:chExt cx="2221001" cy="659622"/>
          </a:xfrm>
        </p:grpSpPr>
        <p:pic>
          <p:nvPicPr>
            <p:cNvPr id="17" name="图片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43398" y="991683"/>
              <a:ext cx="2088161" cy="60743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" name="文本框 2"/>
            <p:cNvSpPr txBox="1"/>
            <p:nvPr/>
          </p:nvSpPr>
          <p:spPr>
            <a:xfrm>
              <a:off x="1610558" y="939497"/>
              <a:ext cx="1927143" cy="604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lang="zh-CN" altLang="en-US" sz="3735" b="1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课文理解</a:t>
              </a:r>
              <a:endParaRPr lang="zh-CN" altLang="en-US" sz="3735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1"/>
          <p:cNvSpPr/>
          <p:nvPr/>
        </p:nvSpPr>
        <p:spPr>
          <a:xfrm>
            <a:off x="-14605" y="840740"/>
            <a:ext cx="1209611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l">
              <a:buClrTx/>
              <a:buFont typeface="Monotype Sorts" pitchFamily="2" charset="2"/>
              <a:buNone/>
            </a:pPr>
            <a:r>
              <a:rPr lang="zh-CN" altLang="en-US" b="1"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3200" b="1"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4000" b="1">
                <a:latin typeface="Arial" panose="020B0604020202020204" pitchFamily="34" charset="0"/>
                <a:ea typeface="黑体" panose="02010609060101010101" pitchFamily="49" charset="-122"/>
              </a:rPr>
              <a:t>读一读，比一比：</a:t>
            </a:r>
            <a:endParaRPr lang="zh-CN" altLang="en-US" sz="40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lvl="0" indent="0" algn="l">
              <a:buClrTx/>
              <a:buFont typeface="Monotype Sorts" pitchFamily="2" charset="2"/>
              <a:buNone/>
            </a:pPr>
            <a:endParaRPr lang="zh-CN" altLang="en-US" sz="32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lvl="0" indent="0" algn="l">
              <a:buClrTx/>
              <a:buFont typeface="Monotype Sorts" pitchFamily="2" charset="2"/>
              <a:buNone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①小公鸡游到小公鸡身边。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algn="l">
              <a:buClrTx/>
              <a:buFont typeface="Monotype Sorts" pitchFamily="2" charset="2"/>
              <a:buNone/>
            </a:pP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algn="l">
              <a:buClrTx/>
              <a:buFont typeface="Monotype Sorts" pitchFamily="2" charset="2"/>
              <a:buNone/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②小公鸡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飞快地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游到小公鸡身边。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algn="l">
              <a:buClrTx/>
              <a:buFont typeface="Monotype Sorts" pitchFamily="2" charset="2"/>
              <a:buNone/>
            </a:pP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9068498" y="2995569"/>
            <a:ext cx="2771163" cy="275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形标注 6"/>
          <p:cNvSpPr/>
          <p:nvPr/>
        </p:nvSpPr>
        <p:spPr>
          <a:xfrm>
            <a:off x="6132351" y="704676"/>
            <a:ext cx="3699546" cy="1686188"/>
          </a:xfrm>
          <a:prstGeom prst="wedgeEllipseCallout">
            <a:avLst>
              <a:gd name="adj1" fmla="val -42148"/>
              <a:gd name="adj2" fmla="val 7891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你喜欢哪一个句子？为什么？</a:t>
            </a:r>
            <a:endParaRPr lang="zh-CN" altLang="en-US" sz="2800" b="1"/>
          </a:p>
        </p:txBody>
      </p:sp>
      <p:sp>
        <p:nvSpPr>
          <p:cNvPr id="8" name="流程图: 过程 7"/>
          <p:cNvSpPr/>
          <p:nvPr/>
        </p:nvSpPr>
        <p:spPr>
          <a:xfrm>
            <a:off x="2063691" y="4395831"/>
            <a:ext cx="6568580" cy="1476463"/>
          </a:xfrm>
          <a:prstGeom prst="flowChartProcess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第二个句子比第一个句子表达的内容更具体、更生动。第二个句子加上了“飞快地”，小鸭子知道小公鸡有危险后，很快地去救他。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TEMPLATE_CATEGORY" val="custom"/>
  <p:tag name="KSO_WM_TEMPLATE_INDEX" val="141"/>
</p:tagLst>
</file>

<file path=ppt/tags/tag2.xml><?xml version="1.0" encoding="utf-8"?>
<p:tagLst xmlns:p="http://schemas.openxmlformats.org/presentationml/2006/main">
  <p:tag name="KSO_WM_TEMPLATE_CATEGORY" val="custom"/>
  <p:tag name="KSO_WM_TEMPLATE_INDEX" val="141"/>
</p:tagLst>
</file>

<file path=ppt/tags/tag3.xml><?xml version="1.0" encoding="utf-8"?>
<p:tagLst xmlns:p="http://schemas.openxmlformats.org/presentationml/2006/main">
  <p:tag name="KSO_WM_TEMPLATE_CATEGORY" val="custom"/>
  <p:tag name="KSO_WM_TEMPLATE_INDEX" val="141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1075</Words>
  <Application>WPS 演示</Application>
  <PresentationFormat/>
  <Paragraphs>117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楷体</vt:lpstr>
      <vt:lpstr>黑体</vt:lpstr>
      <vt:lpstr>Monotype Sorts</vt:lpstr>
      <vt:lpstr>Wingdings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    他们走到小河边。小鸭子说：“公鸡弟弟，我到河里捉鱼给你吃。”小公鸡说：“我也去。”小鸭子说：“不行，不行，你不会游泳，会淹死的！”小公鸡不信，偷偷地跟在小鸭子后面，也下了水。       </vt:lpstr>
      <vt:lpstr>    他们走到小河边。小鸭子说：“公鸡弟弟，我到河里捉鱼给你吃。”小公鸡说：“我也去。”小鸭子说：“不行，不行，你不会游泳，会淹死的！”小公鸡不信，偷偷地跟在小鸭子后面，也下了水。       </vt:lpstr>
      <vt:lpstr>PowerPoint 演示文稿</vt:lpstr>
      <vt:lpstr>    他们走到小河边。小鸭子说：“公鸡弟弟，我到河里捉鱼给你吃。”小公鸡说：“我也去。”小鸭子说：“不行，不行，你不会游泳，会淹死的！”小公鸡不信，偷偷地跟在小鸭子后面，也下了水。       </vt:lpstr>
      <vt:lpstr>        小鸭子正在水里捉鱼，忽然，听见小公鸡喊救命。它飞快地游到小公鸡身边，让小公鸡爬到自己的背上。小公鸡上了岸，笑着对小鸭子说：“鸭子哥哥，谢谢你。”</vt:lpstr>
      <vt:lpstr>        小鸭子正在水里捉鱼，忽然，听见小公鸡喊救命。它飞快地游到小公鸡身边，让小公鸡爬到自己的背上。小公鸡上了岸，笑着对小鸭子说：“鸭子哥哥，谢谢你。”</vt:lpstr>
      <vt:lpstr>PowerPoint 演示文稿</vt:lpstr>
      <vt:lpstr>        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2021-04-20T14:37:00Z</cp:lastPrinted>
  <dcterms:created xsi:type="dcterms:W3CDTF">2021-04-20T14:37:00Z</dcterms:created>
  <dcterms:modified xsi:type="dcterms:W3CDTF">2021-07-30T06:13:43Z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