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439" r:id="rId3"/>
    <p:sldId id="373" r:id="rId4"/>
    <p:sldId id="429" r:id="rId5"/>
    <p:sldId id="431" r:id="rId6"/>
    <p:sldId id="432" r:id="rId7"/>
    <p:sldId id="433" r:id="rId8"/>
    <p:sldId id="270" r:id="rId9"/>
    <p:sldId id="261" r:id="rId10"/>
    <p:sldId id="262" r:id="rId11"/>
    <p:sldId id="434" r:id="rId12"/>
    <p:sldId id="441" r:id="rId13"/>
    <p:sldId id="291" r:id="rId15"/>
    <p:sldId id="443" r:id="rId16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102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EC5B4F-42FA-414D-9DF3-023F7852E71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8C3266-6E9A-4AB9-9353-C88C0D7C5A4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14338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4339" name="页脚占位符 1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340" name="页眉占位符 2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/>
          <a:srcRect l="3462" r="13467" b="16494"/>
          <a:stretch>
            <a:fillRect/>
          </a:stretch>
        </p:blipFill>
        <p:spPr>
          <a:xfrm>
            <a:off x="2064518" y="524662"/>
            <a:ext cx="1376039" cy="21217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8643" y="4510489"/>
            <a:ext cx="4532968" cy="50218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0819" y="4746303"/>
            <a:ext cx="2019475" cy="34826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1338" y="422610"/>
            <a:ext cx="1925390" cy="36884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2455" y="1369051"/>
            <a:ext cx="3662672" cy="53821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785798" y="4213150"/>
            <a:ext cx="3538336" cy="35530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45980" y="-1441151"/>
            <a:ext cx="3895723" cy="393162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54946" y="3821926"/>
            <a:ext cx="4783010" cy="423244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" name="文本框 19"/>
          <p:cNvSpPr txBox="1"/>
          <p:nvPr/>
        </p:nvSpPr>
        <p:spPr>
          <a:xfrm>
            <a:off x="2588580" y="1912757"/>
            <a:ext cx="6610421" cy="12807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anose="020B0300000000000000" pitchFamily="34" charset="-122"/>
                <a:cs typeface="+mn-cs"/>
              </a:rPr>
              <a:t>语文园地  三 </a:t>
            </a:r>
            <a:endParaRPr kumimoji="0" lang="en-US" altLang="zh-CN" sz="6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entury Gothic" panose="020B0502020202020204" pitchFamily="34" charset="0"/>
              <a:ea typeface="冬青黑体简体中文 W3" panose="020B0300000000000000" pitchFamily="34" charset="-122"/>
              <a:cs typeface="+mn-cs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01705" y="3420919"/>
            <a:ext cx="8124325" cy="13090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anose="020B0300000000000000" pitchFamily="34" charset="-122"/>
                <a:cs typeface="+mn-cs"/>
              </a:rPr>
              <a:t>难点名称：</a:t>
            </a:r>
            <a:r>
              <a:rPr lang="zh-CN" altLang="en-US" sz="3200" dirty="0">
                <a:solidFill>
                  <a:srgbClr val="000000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学习正确使用字典，学会用音序查字法查字</a:t>
            </a:r>
            <a:r>
              <a:rPr kumimoji="0" lang="zh-CN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anose="020B0300000000000000" pitchFamily="34" charset="-122"/>
                <a:cs typeface="+mn-cs"/>
              </a:rPr>
              <a:t>。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冬青黑体简体中文 W3" panose="020B0300000000000000" pitchFamily="34" charset="-122"/>
              <a:cs typeface="+mn-cs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488272" y="-665532"/>
            <a:ext cx="3107184" cy="31253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" name="文本框 21"/>
          <p:cNvSpPr txBox="1"/>
          <p:nvPr/>
        </p:nvSpPr>
        <p:spPr>
          <a:xfrm>
            <a:off x="-741018" y="88626"/>
            <a:ext cx="6795359" cy="5254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冬青黑体简体中文 W3" panose="020B0300000000000000" pitchFamily="34" charset="-122"/>
                <a:cs typeface="Times New Roman" panose="02020603050405020304" pitchFamily="18" charset="0"/>
              </a:rPr>
              <a:t>部编版  一年级语文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冬青黑体简体中文 W3" panose="020B0300000000000000" pitchFamily="34" charset="-122"/>
                <a:cs typeface="Times New Roman" panose="02020603050405020304" pitchFamily="18" charset="0"/>
              </a:rPr>
              <a:t>-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冬青黑体简体中文 W3" panose="020B0300000000000000" pitchFamily="34" charset="-122"/>
                <a:cs typeface="Times New Roman" panose="02020603050405020304" pitchFamily="18" charset="0"/>
              </a:rPr>
              <a:t>下册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冬青黑体简体中文 W3" panose="020B0300000000000000" pitchFamily="34" charset="-122"/>
                <a:cs typeface="Times New Roman" panose="02020603050405020304" pitchFamily="18" charset="0"/>
              </a:rPr>
              <a:t>-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冬青黑体简体中文 W3" panose="020B0300000000000000" pitchFamily="34" charset="-122"/>
                <a:cs typeface="Times New Roman" panose="02020603050405020304" pitchFamily="18" charset="0"/>
              </a:rPr>
              <a:t>第三单元 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冬青黑体简体中文 W3" panose="020B0300000000000000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15950" y="544195"/>
            <a:ext cx="5933440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4800" b="1" dirty="0" err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音序查字法的</a:t>
            </a:r>
            <a:r>
              <a:rPr lang="zh-CN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口诀</a:t>
            </a:r>
            <a:endParaRPr lang="zh-CN" sz="4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矩形 1"/>
          <p:cNvSpPr>
            <a:spLocks noChangeArrowheads="1"/>
          </p:cNvSpPr>
          <p:nvPr/>
        </p:nvSpPr>
        <p:spPr bwMode="auto">
          <a:xfrm>
            <a:off x="1798411" y="1701734"/>
            <a:ext cx="7668811" cy="254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音序查字法口诀</a:t>
            </a:r>
            <a:endParaRPr lang="en-US" altLang="zh-CN" sz="4000" b="1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音序查字要记牢，先把大写字母找。</a:t>
            </a:r>
            <a:endParaRPr lang="en-US" altLang="zh-CN" sz="3600" b="1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字母下面找音节，看看它在第几页。</a:t>
            </a:r>
            <a:endParaRPr lang="en-US" altLang="zh-CN" sz="3600" b="1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6" name="内容占位符 8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648" y="4186125"/>
            <a:ext cx="4095352" cy="26718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623358" y="2068530"/>
          <a:ext cx="10945283" cy="345609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264363"/>
                <a:gridCol w="2688299"/>
                <a:gridCol w="1536217"/>
                <a:gridCol w="1728203"/>
                <a:gridCol w="1728201"/>
              </a:tblGrid>
              <a:tr h="86402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300" b="1" dirty="0">
                          <a:solidFill>
                            <a:schemeClr val="tx1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生字</a:t>
                      </a:r>
                      <a:endParaRPr lang="zh-CN" altLang="en-US" sz="4300" b="1" dirty="0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121921" marR="121921" marT="60955" marB="60955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300" b="1" dirty="0">
                          <a:solidFill>
                            <a:schemeClr val="tx1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音序</a:t>
                      </a:r>
                      <a:endParaRPr lang="zh-CN" altLang="en-US" sz="4300" b="1" dirty="0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121921" marR="121921" marT="60955" marB="60955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300" b="1" dirty="0">
                          <a:solidFill>
                            <a:schemeClr val="tx1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音节</a:t>
                      </a:r>
                      <a:endParaRPr lang="zh-CN" altLang="en-US" sz="4300" b="1" dirty="0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121921" marR="121921" marT="60955" marB="60955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300" b="1" dirty="0">
                          <a:solidFill>
                            <a:schemeClr val="tx1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页码</a:t>
                      </a:r>
                      <a:endParaRPr lang="zh-CN" altLang="en-US" sz="4300" b="1" dirty="0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121921" marR="121921" marT="60955" marB="60955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300" b="1" dirty="0">
                          <a:solidFill>
                            <a:schemeClr val="tx1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组词</a:t>
                      </a:r>
                      <a:endParaRPr lang="zh-CN" altLang="en-US" sz="4300" b="1" dirty="0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121921" marR="121921" marT="60955" marB="60955">
                    <a:solidFill>
                      <a:srgbClr val="9966FF"/>
                    </a:solidFill>
                  </a:tcPr>
                </a:tc>
              </a:tr>
              <a:tr h="86402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300" b="1" dirty="0">
                          <a:solidFill>
                            <a:schemeClr val="tx1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池（</a:t>
                      </a:r>
                      <a:r>
                        <a:rPr lang="en-US" altLang="zh-CN" sz="4300" b="1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chí</a:t>
                      </a:r>
                      <a:r>
                        <a:rPr lang="zh-CN" altLang="en-US" sz="4300" b="1" dirty="0">
                          <a:solidFill>
                            <a:schemeClr val="tx1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）</a:t>
                      </a:r>
                      <a:endParaRPr lang="zh-CN" altLang="en-US" sz="4300" b="1" dirty="0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121921" marR="121921" marT="60955" marB="60955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43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21921" marR="121921" marT="60955" marB="60955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43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21921" marR="121921" marT="60955" marB="60955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4300" b="1" dirty="0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121921" marR="121921" marT="60955" marB="60955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4300" b="1" dirty="0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121921" marR="121921" marT="60955" marB="60955">
                    <a:solidFill>
                      <a:srgbClr val="9966FF"/>
                    </a:solidFill>
                  </a:tcPr>
                </a:tc>
              </a:tr>
              <a:tr h="86402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300" b="1" dirty="0">
                          <a:solidFill>
                            <a:schemeClr val="tx1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首（</a:t>
                      </a:r>
                      <a:r>
                        <a:rPr lang="en-US" altLang="zh-CN" sz="4300" b="1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shǒu</a:t>
                      </a:r>
                      <a:r>
                        <a:rPr lang="zh-CN" altLang="en-US" sz="4300" b="1" dirty="0">
                          <a:solidFill>
                            <a:schemeClr val="tx1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）</a:t>
                      </a:r>
                      <a:endParaRPr lang="zh-CN" altLang="en-US" sz="4300" b="1" dirty="0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121921" marR="121921" marT="60955" marB="60955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4300" b="1" dirty="0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121921" marR="121921" marT="60955" marB="60955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4300" b="1" dirty="0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121921" marR="121921" marT="60955" marB="60955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4300" b="1" dirty="0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121921" marR="121921" marT="60955" marB="60955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4300" b="1" dirty="0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121921" marR="121921" marT="60955" marB="60955">
                    <a:solidFill>
                      <a:srgbClr val="9966FF"/>
                    </a:solidFill>
                  </a:tcPr>
                </a:tc>
              </a:tr>
              <a:tr h="86402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300" b="1" dirty="0">
                          <a:solidFill>
                            <a:schemeClr val="tx1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漂（</a:t>
                      </a:r>
                      <a:r>
                        <a:rPr lang="en-US" altLang="zh-CN" sz="4300" b="1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piāo</a:t>
                      </a:r>
                      <a:r>
                        <a:rPr lang="zh-CN" altLang="en-US" sz="4300" b="1" dirty="0">
                          <a:solidFill>
                            <a:schemeClr val="tx1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）</a:t>
                      </a:r>
                      <a:endParaRPr lang="zh-CN" altLang="en-US" sz="4300" b="1" dirty="0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121921" marR="121921" marT="60955" marB="60955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4300" b="1" dirty="0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121921" marR="121921" marT="60955" marB="60955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4300" b="1" dirty="0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121921" marR="121921" marT="60955" marB="60955">
                    <a:solidFill>
                      <a:srgbClr val="0CA4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4300" b="1" dirty="0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121921" marR="121921" marT="60955" marB="60955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4300" b="1" dirty="0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121921" marR="121921" marT="60955" marB="60955">
                    <a:solidFill>
                      <a:srgbClr val="9966FF"/>
                    </a:solidFill>
                  </a:tcPr>
                </a:tc>
              </a:tr>
            </a:tbl>
          </a:graphicData>
        </a:graphic>
      </p:graphicFrame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974692" y="3014679"/>
            <a:ext cx="460382" cy="74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4265" b="1">
                <a:solidFill>
                  <a:srgbClr val="0000FF"/>
                </a:solidFill>
                <a:latin typeface="宋体" panose="02010600030101010101" pitchFamily="2" charset="-122"/>
              </a:rPr>
              <a:t>C</a:t>
            </a:r>
            <a:endParaRPr lang="zh-CN" altLang="en-US" sz="4265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6845277" y="3014679"/>
            <a:ext cx="1011815" cy="74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4265" b="1">
                <a:solidFill>
                  <a:srgbClr val="0000FF"/>
                </a:solidFill>
                <a:latin typeface="宋体" panose="02010600030101010101" pitchFamily="2" charset="-122"/>
              </a:rPr>
              <a:t>chi</a:t>
            </a:r>
            <a:endParaRPr lang="zh-CN" altLang="en-US" sz="4265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8651067" y="3014679"/>
            <a:ext cx="736099" cy="74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4265" b="1">
                <a:solidFill>
                  <a:srgbClr val="FFFF00"/>
                </a:solidFill>
                <a:latin typeface="楷体" panose="02010609060101010101" charset="-122"/>
                <a:ea typeface="楷体" panose="02010609060101010101" charset="-122"/>
              </a:rPr>
              <a:t>60</a:t>
            </a:r>
            <a:endParaRPr lang="zh-CN" altLang="en-US" sz="4265" b="1">
              <a:solidFill>
                <a:srgbClr val="FFFF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10047004" y="2932129"/>
            <a:ext cx="1284326" cy="74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265" b="1">
                <a:solidFill>
                  <a:srgbClr val="66FFFF"/>
                </a:solidFill>
                <a:latin typeface="楷体" panose="02010609060101010101" charset="-122"/>
                <a:ea typeface="楷体" panose="02010609060101010101" charset="-122"/>
              </a:rPr>
              <a:t>水池</a:t>
            </a:r>
            <a:endParaRPr lang="zh-CN" altLang="en-US" sz="4265" b="1">
              <a:solidFill>
                <a:srgbClr val="66FF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4974692" y="3878279"/>
            <a:ext cx="460382" cy="74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4265" b="1">
                <a:solidFill>
                  <a:srgbClr val="0000FF"/>
                </a:solidFill>
                <a:latin typeface="宋体" panose="02010600030101010101" pitchFamily="2" charset="-122"/>
              </a:rPr>
              <a:t>S</a:t>
            </a:r>
            <a:endParaRPr lang="zh-CN" altLang="en-US" sz="4265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6707418" y="3878279"/>
            <a:ext cx="1287532" cy="74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4265" b="1">
                <a:solidFill>
                  <a:srgbClr val="0000FF"/>
                </a:solidFill>
                <a:latin typeface="宋体" panose="02010600030101010101" pitchFamily="2" charset="-122"/>
              </a:rPr>
              <a:t>shou</a:t>
            </a:r>
            <a:endParaRPr lang="zh-CN" altLang="en-US" sz="4265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8513210" y="3878279"/>
            <a:ext cx="1011815" cy="74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4265" b="1">
                <a:solidFill>
                  <a:srgbClr val="FFFF00"/>
                </a:solidFill>
                <a:latin typeface="楷体" panose="02010609060101010101" charset="-122"/>
                <a:ea typeface="楷体" panose="02010609060101010101" charset="-122"/>
              </a:rPr>
              <a:t>459</a:t>
            </a:r>
            <a:endParaRPr lang="zh-CN" altLang="en-US" sz="4265" b="1">
              <a:solidFill>
                <a:srgbClr val="FFFF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10047004" y="3829596"/>
            <a:ext cx="1284326" cy="74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265" b="1" dirty="0">
                <a:solidFill>
                  <a:srgbClr val="66FFFF"/>
                </a:solidFill>
                <a:latin typeface="楷体" panose="02010609060101010101" charset="-122"/>
                <a:ea typeface="楷体" panose="02010609060101010101" charset="-122"/>
              </a:rPr>
              <a:t>首都</a:t>
            </a:r>
            <a:endParaRPr lang="zh-CN" altLang="en-US" sz="4265" b="1" dirty="0">
              <a:solidFill>
                <a:srgbClr val="66FF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4981042" y="4714363"/>
            <a:ext cx="460382" cy="74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4265" b="1">
                <a:solidFill>
                  <a:srgbClr val="0000FF"/>
                </a:solidFill>
                <a:latin typeface="宋体" panose="02010600030101010101" pitchFamily="2" charset="-122"/>
              </a:rPr>
              <a:t>P</a:t>
            </a:r>
            <a:endParaRPr lang="zh-CN" altLang="en-US" sz="4265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6714826" y="4714363"/>
            <a:ext cx="1287532" cy="74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4265" b="1">
                <a:solidFill>
                  <a:srgbClr val="0000FF"/>
                </a:solidFill>
                <a:latin typeface="宋体" panose="02010600030101010101" pitchFamily="2" charset="-122"/>
              </a:rPr>
              <a:t>piɑo</a:t>
            </a:r>
            <a:endParaRPr lang="zh-CN" altLang="en-US" sz="4265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8502626" y="4714363"/>
            <a:ext cx="1011815" cy="74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4265" b="1">
                <a:solidFill>
                  <a:srgbClr val="FFFF00"/>
                </a:solidFill>
                <a:latin typeface="楷体" panose="02010609060101010101" charset="-122"/>
                <a:ea typeface="楷体" panose="02010609060101010101" charset="-122"/>
              </a:rPr>
              <a:t>384</a:t>
            </a:r>
            <a:endParaRPr lang="zh-CN" altLang="en-US" sz="4265" b="1">
              <a:solidFill>
                <a:srgbClr val="FFFF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10053355" y="4663563"/>
            <a:ext cx="1284326" cy="74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265" b="1">
                <a:solidFill>
                  <a:srgbClr val="66FFFF"/>
                </a:solidFill>
                <a:latin typeface="楷体" panose="02010609060101010101" charset="-122"/>
                <a:ea typeface="楷体" panose="02010609060101010101" charset="-122"/>
              </a:rPr>
              <a:t>漂流</a:t>
            </a:r>
            <a:endParaRPr lang="zh-CN" altLang="en-US" sz="4265" b="1">
              <a:solidFill>
                <a:srgbClr val="66FF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8" name="矩形 1"/>
          <p:cNvSpPr>
            <a:spLocks noChangeArrowheads="1"/>
          </p:cNvSpPr>
          <p:nvPr/>
        </p:nvSpPr>
        <p:spPr bwMode="auto">
          <a:xfrm>
            <a:off x="623357" y="789099"/>
            <a:ext cx="10945284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609600" indent="-609600" defTabSz="1219200" eaLnBrk="1" fontAlgn="base" hangingPunct="1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u"/>
            </a:pPr>
            <a:r>
              <a:rPr lang="zh-CN" altLang="en-US" sz="3735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用音序查字法从字典里找到下面的字，并组词。</a:t>
            </a:r>
            <a:endParaRPr lang="en-US" altLang="zh-CN" sz="3735" b="1" dirty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13" grpId="0"/>
      <p:bldP spid="14" grpId="0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664049" y="1471999"/>
            <a:ext cx="1086390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sz="36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通过这这节课的学习，我们掌握了用音序查字典的方法，在今后的学习生活中，当我们只知道一个字的读音，但不会写或不知道这个字的意思时，我们就可以通过“音序查字法”的方式来</a:t>
            </a:r>
            <a:r>
              <a:rPr lang="zh-CN" altLang="en-US" sz="36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学习</a:t>
            </a:r>
            <a:r>
              <a:rPr lang="zh-CN" altLang="zh-CN" sz="36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，希望同学们能够熟练地使用音序查字法，提高我们的识字能力吧！</a:t>
            </a:r>
            <a:endParaRPr lang="zh-CN" altLang="en-US" sz="3600" b="1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89103" y="475489"/>
            <a:ext cx="6781446" cy="9965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/>
          <a:srcRect l="3462" r="13467" b="16494"/>
          <a:stretch>
            <a:fillRect/>
          </a:stretch>
        </p:blipFill>
        <p:spPr>
          <a:xfrm>
            <a:off x="2064518" y="524662"/>
            <a:ext cx="1376039" cy="21217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8643" y="4510489"/>
            <a:ext cx="4532968" cy="50218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0819" y="4746303"/>
            <a:ext cx="2019475" cy="34826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1338" y="422610"/>
            <a:ext cx="1925390" cy="36884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2455" y="1369051"/>
            <a:ext cx="3662672" cy="53821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785798" y="4213150"/>
            <a:ext cx="3538336" cy="35530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45980" y="-1441151"/>
            <a:ext cx="3895723" cy="393162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54946" y="3821926"/>
            <a:ext cx="4783010" cy="423244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488272" y="-665532"/>
            <a:ext cx="3107184" cy="31253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文本框 1"/>
          <p:cNvSpPr txBox="1"/>
          <p:nvPr/>
        </p:nvSpPr>
        <p:spPr>
          <a:xfrm>
            <a:off x="1982824" y="2113860"/>
            <a:ext cx="7871209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6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再见！</a:t>
            </a:r>
            <a:endParaRPr lang="zh-CN" altLang="en-US" sz="60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9405" y="1062990"/>
            <a:ext cx="6189345" cy="5125085"/>
          </a:xfrm>
          <a:prstGeom prst="rect">
            <a:avLst/>
          </a:prstGeom>
        </p:spPr>
      </p:pic>
      <p:sp>
        <p:nvSpPr>
          <p:cNvPr id="7" name="虚尾箭头 6"/>
          <p:cNvSpPr/>
          <p:nvPr/>
        </p:nvSpPr>
        <p:spPr>
          <a:xfrm>
            <a:off x="518160" y="295275"/>
            <a:ext cx="2727960" cy="1172845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54380" y="531495"/>
            <a:ext cx="2254885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黑体" panose="02010609060101010101" charset="-122"/>
                <a:ea typeface="黑体" panose="02010609060101010101" charset="-122"/>
              </a:rPr>
              <a:t>猜谜语</a:t>
            </a:r>
            <a:endParaRPr lang="zh-CN" altLang="en-US" sz="40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8160" y="1763395"/>
            <a:ext cx="6021705" cy="1737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002060"/>
                </a:solidFill>
              </a:rPr>
              <a:t>老师不说话，肚里学问大，有字不认识，可以请教他。谜底是？</a:t>
            </a:r>
            <a:endParaRPr lang="zh-CN" altLang="en-US" sz="3600" b="1" dirty="0">
              <a:solidFill>
                <a:srgbClr val="00206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18967" y="3914918"/>
            <a:ext cx="2854305" cy="1106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 dirty="0">
                <a:solidFill>
                  <a:srgbClr val="FF0000"/>
                </a:solidFill>
              </a:rPr>
              <a:t>“</a:t>
            </a:r>
            <a:r>
              <a:rPr lang="zh-CN" altLang="en-US" sz="6600" b="1" dirty="0">
                <a:solidFill>
                  <a:srgbClr val="FF0000"/>
                </a:solidFill>
              </a:rPr>
              <a:t>字典</a:t>
            </a:r>
            <a:r>
              <a:rPr lang="en-US" altLang="zh-CN" sz="6600" b="1" dirty="0">
                <a:solidFill>
                  <a:srgbClr val="FF0000"/>
                </a:solidFill>
              </a:rPr>
              <a:t>”</a:t>
            </a:r>
            <a:endParaRPr lang="en-US" altLang="zh-CN" sz="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34000" y="68836"/>
            <a:ext cx="6858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文本框 2"/>
          <p:cNvSpPr txBox="1"/>
          <p:nvPr/>
        </p:nvSpPr>
        <p:spPr>
          <a:xfrm>
            <a:off x="433521" y="2343674"/>
            <a:ext cx="55107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）汉语拼音音节索引表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）部首目录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）检字表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）正文。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64540" y="852170"/>
            <a:ext cx="3836670" cy="1097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>
                <a:solidFill>
                  <a:srgbClr val="FF0000"/>
                </a:solidFill>
              </a:rPr>
              <a:t>新华字典</a:t>
            </a:r>
            <a:endParaRPr lang="en-US" altLang="zh-CN" sz="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80392" y="346667"/>
            <a:ext cx="935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4800" b="1" dirty="0" err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音序</a:t>
            </a: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：音节的第一个字母的大写</a:t>
            </a:r>
            <a:endParaRPr sz="48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7686142" y="2743260"/>
            <a:ext cx="38924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33CC"/>
                </a:solidFill>
                <a:latin typeface="黑体" panose="02010609060101010101" charset="-122"/>
                <a:ea typeface="黑体" panose="02010609060101010101" charset="-122"/>
              </a:rPr>
              <a:t>我们一起来背一背！</a:t>
            </a:r>
            <a:endParaRPr lang="zh-CN" altLang="en-US" sz="3200" b="1" dirty="0">
              <a:solidFill>
                <a:srgbClr val="FF33CC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6" name="Picture 2" descr="http://p0.so.qhimgs1.com/bdr/_240_/t01729c7d55eac012c0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3029" y="3697114"/>
            <a:ext cx="229552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内容占位符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208" y="1373978"/>
            <a:ext cx="5559908" cy="513735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91253" y="626719"/>
            <a:ext cx="60306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</a:rPr>
              <a:t>什么是</a:t>
            </a:r>
            <a:r>
              <a:rPr sz="4800" b="1" dirty="0" err="1">
                <a:latin typeface="楷体" panose="02010609060101010101" charset="-122"/>
                <a:ea typeface="楷体" panose="02010609060101010101" charset="-122"/>
              </a:rPr>
              <a:t>音序查字法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</a:rPr>
              <a:t>？</a:t>
            </a:r>
            <a:endParaRPr sz="4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29136" y="2247654"/>
            <a:ext cx="11041380" cy="3444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sz="4400" b="1" dirty="0">
                <a:latin typeface="楷体" panose="02010609060101010101" charset="-122"/>
                <a:ea typeface="楷体" panose="02010609060101010101" charset="-122"/>
              </a:rPr>
              <a:t>音序法就是根据汉字的读音查字典的方法。如果遇到</a:t>
            </a:r>
            <a:r>
              <a:rPr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不会写的字或不懂意义的字</a:t>
            </a:r>
            <a:r>
              <a:rPr sz="4400" b="1" dirty="0">
                <a:latin typeface="楷体" panose="02010609060101010101" charset="-122"/>
                <a:ea typeface="楷体" panose="02010609060101010101" charset="-122"/>
              </a:rPr>
              <a:t>，但是</a:t>
            </a:r>
            <a:r>
              <a:rPr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知道这个字的读音</a:t>
            </a:r>
            <a:r>
              <a:rPr sz="4400" b="1" dirty="0">
                <a:latin typeface="楷体" panose="02010609060101010101" charset="-122"/>
                <a:ea typeface="楷体" panose="02010609060101010101" charset="-122"/>
              </a:rPr>
              <a:t>的时候，我们可以用音序法。</a:t>
            </a:r>
            <a:r>
              <a:rPr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前提条件是一定要知道这个字的读音，也就是它的音节是什么。</a:t>
            </a:r>
            <a:endParaRPr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07"/>
          <a:stretch>
            <a:fillRect/>
          </a:stretch>
        </p:blipFill>
        <p:spPr>
          <a:xfrm>
            <a:off x="8465574" y="-1"/>
            <a:ext cx="3726425" cy="20844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15950" y="544195"/>
            <a:ext cx="5933440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4800" b="1" dirty="0" err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音序查字法的步骤</a:t>
            </a:r>
            <a:endParaRPr sz="48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5" name="图片 4" descr="8879-1203092002109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5900" y="4435475"/>
            <a:ext cx="3086100" cy="242252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75310" y="1367155"/>
            <a:ext cx="11041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（1）认清所查字的音节，确定音序。</a:t>
            </a:r>
            <a:endParaRPr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75310" y="2219891"/>
            <a:ext cx="1146920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（2）在字典“汉语拼音音节索引”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sz="44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音序下找到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这个字的</a:t>
            </a:r>
            <a:r>
              <a:rPr sz="44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音节，并记下音节右边的页码</a:t>
            </a:r>
            <a:r>
              <a:rPr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75310" y="3749736"/>
            <a:ext cx="1146920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（3）根据音节的页码，从正文中找出该音节，再查找要查的字。</a:t>
            </a:r>
            <a:endParaRPr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椭圆 20"/>
          <p:cNvSpPr/>
          <p:nvPr/>
        </p:nvSpPr>
        <p:spPr>
          <a:xfrm>
            <a:off x="2830924" y="223108"/>
            <a:ext cx="2930779" cy="126298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内容占位符 4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0" t="2712" r="3655" b="6455"/>
          <a:stretch>
            <a:fillRect/>
          </a:stretch>
        </p:blipFill>
        <p:spPr>
          <a:xfrm>
            <a:off x="6851855" y="0"/>
            <a:ext cx="4842815" cy="6616399"/>
          </a:xfrm>
          <a:prstGeom prst="rect">
            <a:avLst/>
          </a:prstGeom>
        </p:spPr>
      </p:pic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626773" y="1260474"/>
            <a:ext cx="2504658" cy="939300"/>
          </a:xfrm>
        </p:spPr>
        <p:txBody>
          <a:bodyPr/>
          <a:lstStyle/>
          <a:p>
            <a:pPr eaLnBrk="1" hangingPunct="1"/>
            <a:r>
              <a:rPr lang="zh-CN" altLang="en-US" b="1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第一步</a:t>
            </a:r>
            <a:endParaRPr lang="zh-CN" altLang="en-US" b="1" dirty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7354528" y="5879690"/>
            <a:ext cx="699347" cy="38451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446010" y="3047306"/>
            <a:ext cx="2742534" cy="6719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FontTx/>
              <a:buNone/>
              <a:defRPr/>
            </a:pPr>
            <a:endParaRPr lang="en-US" altLang="zh-CN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>
            <a:off x="6335992" y="5201265"/>
            <a:ext cx="1094027" cy="67832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内容占位符 2"/>
          <p:cNvSpPr txBox="1"/>
          <p:nvPr/>
        </p:nvSpPr>
        <p:spPr>
          <a:xfrm>
            <a:off x="468290" y="2468225"/>
            <a:ext cx="5987281" cy="5542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、知道“词”的音节是“</a:t>
            </a:r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</a:t>
            </a:r>
            <a:r>
              <a:rPr lang="zh-CN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zh-CN" alt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879102" y="446832"/>
            <a:ext cx="354830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例：  </a:t>
            </a:r>
            <a:r>
              <a:rPr lang="zh-CN" altLang="en-US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词 （</a:t>
            </a:r>
            <a:r>
              <a:rPr lang="en-US" altLang="zh-CN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 í</a:t>
            </a:r>
            <a:r>
              <a:rPr lang="zh-CN" altLang="en-US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endParaRPr lang="zh-CN" altLang="en-US" sz="4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内容占位符 2"/>
          <p:cNvSpPr txBox="1"/>
          <p:nvPr/>
        </p:nvSpPr>
        <p:spPr>
          <a:xfrm>
            <a:off x="497330" y="3426220"/>
            <a:ext cx="6208270" cy="5542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、确定“</a:t>
            </a:r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</a:t>
            </a:r>
            <a:r>
              <a:rPr lang="zh-CN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”的音序是“</a:t>
            </a:r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C”</a:t>
            </a:r>
            <a:endParaRPr lang="zh-CN" alt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内容占位符 2"/>
          <p:cNvSpPr txBox="1"/>
          <p:nvPr/>
        </p:nvSpPr>
        <p:spPr>
          <a:xfrm>
            <a:off x="497329" y="4353990"/>
            <a:ext cx="5987281" cy="10616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、在“汉语拼音音节索引”中按音序顺序找到大写字母“</a:t>
            </a:r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C”</a:t>
            </a:r>
            <a:endParaRPr lang="zh-CN" alt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7" grpId="0" animBg="1"/>
      <p:bldP spid="15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内容占位符 4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0" t="2712" r="3655" b="6455"/>
          <a:stretch>
            <a:fillRect/>
          </a:stretch>
        </p:blipFill>
        <p:spPr>
          <a:xfrm>
            <a:off x="6292645" y="-45731"/>
            <a:ext cx="5143502" cy="6867744"/>
          </a:xfrm>
          <a:prstGeom prst="rect">
            <a:avLst/>
          </a:prstGeom>
        </p:spPr>
      </p:pic>
      <p:sp>
        <p:nvSpPr>
          <p:cNvPr id="6" name="椭圆 5"/>
          <p:cNvSpPr/>
          <p:nvPr/>
        </p:nvSpPr>
        <p:spPr>
          <a:xfrm>
            <a:off x="9548300" y="1434159"/>
            <a:ext cx="534527" cy="2857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10649359" y="1413144"/>
            <a:ext cx="534527" cy="26979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531506" y="576909"/>
            <a:ext cx="250465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b="1" dirty="0">
                <a:solidFill>
                  <a:srgbClr val="FF3300"/>
                </a:solidFill>
              </a:rPr>
              <a:t>第二步</a:t>
            </a:r>
            <a:endParaRPr lang="zh-CN" altLang="en-US" b="1" dirty="0">
              <a:solidFill>
                <a:srgbClr val="FF3300"/>
              </a:solidFill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flipH="1">
            <a:off x="9961793" y="626903"/>
            <a:ext cx="808600" cy="78624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624348" y="1953688"/>
            <a:ext cx="6096000" cy="1106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zh-CN" sz="3200" b="1" dirty="0"/>
              <a:t>1</a:t>
            </a:r>
            <a:r>
              <a:rPr lang="zh-CN" altLang="en-US" sz="3200" b="1" dirty="0"/>
              <a:t>、在音序“</a:t>
            </a:r>
            <a:r>
              <a:rPr lang="en-US" altLang="zh-CN" sz="3200" b="1" dirty="0"/>
              <a:t>C”</a:t>
            </a:r>
            <a:r>
              <a:rPr lang="zh-CN" altLang="en-US" sz="3200" b="1" dirty="0"/>
              <a:t>的下面找到</a:t>
            </a:r>
            <a:endParaRPr lang="en-US" altLang="zh-CN" sz="3200" b="1" dirty="0"/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zh-CN" altLang="en-US" sz="3200" b="1" dirty="0"/>
              <a:t>       “词”的音节“</a:t>
            </a:r>
            <a:r>
              <a:rPr lang="en-US" altLang="zh-CN" sz="3200" b="1" dirty="0"/>
              <a:t>ci”</a:t>
            </a:r>
            <a:r>
              <a:rPr lang="zh-CN" altLang="en-US" sz="3200" b="1" dirty="0"/>
              <a:t> </a:t>
            </a:r>
            <a:endParaRPr lang="en-US" altLang="zh-CN" sz="3200" b="1" dirty="0"/>
          </a:p>
        </p:txBody>
      </p:sp>
      <p:cxnSp>
        <p:nvCxnSpPr>
          <p:cNvPr id="20" name="直接箭头连接符 19"/>
          <p:cNvCxnSpPr/>
          <p:nvPr/>
        </p:nvCxnSpPr>
        <p:spPr>
          <a:xfrm flipH="1">
            <a:off x="11053659" y="626902"/>
            <a:ext cx="808600" cy="78624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624348" y="3579481"/>
            <a:ext cx="6096000" cy="1106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zh-CN" sz="3200" b="1" dirty="0"/>
              <a:t>2</a:t>
            </a:r>
            <a:r>
              <a:rPr lang="zh-CN" altLang="en-US" sz="3200" b="1" dirty="0"/>
              <a:t>、找出“</a:t>
            </a:r>
            <a:r>
              <a:rPr lang="en-US" altLang="zh-CN" sz="3200" b="1" dirty="0"/>
              <a:t>ci”</a:t>
            </a:r>
            <a:r>
              <a:rPr lang="zh-CN" altLang="en-US" sz="3200" b="1" dirty="0"/>
              <a:t>所在的页数：</a:t>
            </a:r>
            <a:endParaRPr lang="en-US" altLang="zh-CN" sz="3200" b="1" dirty="0"/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altLang="zh-CN" sz="3200" b="1" dirty="0"/>
              <a:t>         73</a:t>
            </a:r>
            <a:r>
              <a:rPr lang="zh-CN" altLang="en-US" sz="3200" b="1" dirty="0"/>
              <a:t>页</a:t>
            </a:r>
            <a:endParaRPr lang="zh-CN" alt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7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837" y="188713"/>
            <a:ext cx="5001966" cy="6669287"/>
          </a:xfrm>
          <a:prstGeom prst="rect">
            <a:avLst/>
          </a:prstGeom>
        </p:spPr>
      </p:pic>
      <p:sp>
        <p:nvSpPr>
          <p:cNvPr id="6" name="椭圆 5"/>
          <p:cNvSpPr/>
          <p:nvPr/>
        </p:nvSpPr>
        <p:spPr>
          <a:xfrm>
            <a:off x="8835820" y="3359943"/>
            <a:ext cx="809625" cy="70261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531506" y="576909"/>
            <a:ext cx="250465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b="1" dirty="0">
                <a:solidFill>
                  <a:srgbClr val="FF3300"/>
                </a:solidFill>
              </a:rPr>
              <a:t>第三步</a:t>
            </a:r>
            <a:endParaRPr lang="zh-CN" altLang="en-US" b="1" dirty="0">
              <a:solidFill>
                <a:srgbClr val="FF3300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677639" y="4975123"/>
            <a:ext cx="1256992" cy="50819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cxnSp>
        <p:nvCxnSpPr>
          <p:cNvPr id="9" name="直接箭头连接符 8"/>
          <p:cNvCxnSpPr/>
          <p:nvPr/>
        </p:nvCxnSpPr>
        <p:spPr>
          <a:xfrm flipH="1">
            <a:off x="7425459" y="4188542"/>
            <a:ext cx="636992" cy="67574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 flipH="1">
            <a:off x="9535636" y="2684200"/>
            <a:ext cx="636992" cy="67574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437799" y="2020747"/>
            <a:ext cx="6096000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zh-CN" sz="3200" b="1" dirty="0"/>
              <a:t>1</a:t>
            </a:r>
            <a:r>
              <a:rPr lang="zh-CN" altLang="en-US" sz="3200" b="1" dirty="0"/>
              <a:t>、在正文</a:t>
            </a:r>
            <a:r>
              <a:rPr lang="en-US" altLang="zh-CN" sz="3200" b="1" dirty="0"/>
              <a:t>73</a:t>
            </a:r>
            <a:r>
              <a:rPr lang="zh-CN" altLang="en-US" sz="3200" b="1" dirty="0"/>
              <a:t>页去找音节“</a:t>
            </a:r>
            <a:r>
              <a:rPr lang="en-US" altLang="zh-CN" sz="3200" b="1" dirty="0"/>
              <a:t>ci”</a:t>
            </a:r>
            <a:endParaRPr lang="en-US" altLang="zh-CN" sz="3200" b="1" dirty="0"/>
          </a:p>
        </p:txBody>
      </p:sp>
      <p:sp>
        <p:nvSpPr>
          <p:cNvPr id="13" name="文本框 12"/>
          <p:cNvSpPr txBox="1"/>
          <p:nvPr/>
        </p:nvSpPr>
        <p:spPr>
          <a:xfrm>
            <a:off x="437799" y="3035805"/>
            <a:ext cx="5823485" cy="18651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zh-CN" sz="3200" b="1" dirty="0"/>
              <a:t>2</a:t>
            </a:r>
            <a:r>
              <a:rPr lang="zh-CN" altLang="en-US" sz="3200" b="1" dirty="0"/>
              <a:t>、在音节“</a:t>
            </a:r>
            <a:r>
              <a:rPr lang="en-US" altLang="zh-CN" sz="3200" b="1" dirty="0"/>
              <a:t>ci”</a:t>
            </a:r>
            <a:r>
              <a:rPr lang="zh-CN" altLang="en-US" sz="3200" b="1" dirty="0"/>
              <a:t>的下面按</a:t>
            </a:r>
            <a:r>
              <a:rPr lang="zh-CN" altLang="en-US" sz="3200" b="1" dirty="0">
                <a:solidFill>
                  <a:srgbClr val="FF0000"/>
                </a:solidFill>
              </a:rPr>
              <a:t>四声</a:t>
            </a:r>
            <a:r>
              <a:rPr lang="zh-CN" altLang="en-US" sz="3200" b="1" dirty="0"/>
              <a:t>的顺序开始找，直到找到“词”字。就能知道它的写法、用法及意思。</a:t>
            </a:r>
            <a:endParaRPr lang="zh-CN" alt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2" grpId="0"/>
      <p:bldP spid="13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787</Words>
  <Application>WPS 演示</Application>
  <PresentationFormat>宽屏</PresentationFormat>
  <Paragraphs>111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7" baseType="lpstr">
      <vt:lpstr>Arial</vt:lpstr>
      <vt:lpstr>宋体</vt:lpstr>
      <vt:lpstr>Wingdings</vt:lpstr>
      <vt:lpstr>Century Gothic</vt:lpstr>
      <vt:lpstr>冬青黑体简体中文 W3</vt:lpstr>
      <vt:lpstr>黑体</vt:lpstr>
      <vt:lpstr>Times New Roman</vt:lpstr>
      <vt:lpstr>楷体</vt:lpstr>
      <vt:lpstr>Calibri</vt:lpstr>
      <vt:lpstr>微软雅黑</vt:lpstr>
      <vt:lpstr>Arial Unicode MS</vt:lpstr>
      <vt:lpstr>Calibri Light</vt:lpstr>
      <vt:lpstr>等线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第一步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67</cp:revision>
  <dcterms:created xsi:type="dcterms:W3CDTF">2016-12-17T13:27:00Z</dcterms:created>
  <dcterms:modified xsi:type="dcterms:W3CDTF">2021-07-30T06:35:21Z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