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6" r:id="rId3"/>
    <p:sldId id="297" r:id="rId5"/>
    <p:sldId id="301" r:id="rId6"/>
    <p:sldId id="303" r:id="rId7"/>
    <p:sldId id="306" r:id="rId8"/>
    <p:sldId id="307" r:id="rId9"/>
    <p:sldId id="264" r:id="rId10"/>
    <p:sldId id="261" r:id="rId11"/>
    <p:sldId id="311" r:id="rId12"/>
    <p:sldId id="310" r:id="rId13"/>
    <p:sldId id="308" r:id="rId14"/>
    <p:sldId id="302" r:id="rId15"/>
    <p:sldId id="309" r:id="rId16"/>
  </p:sldIdLst>
  <p:sldSz cx="9144000" cy="5143500"/>
  <p:notesSz cx="6858000" cy="9144000"/>
  <p:custDataLst>
    <p:tags r:id="rId20"/>
  </p:custDataLst>
  <p:defaultTextStyle>
    <a:defPPr>
      <a:defRPr lang="zh-CN"/>
    </a:defPPr>
    <a:lvl1pPr marL="0" lvl="0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1pPr>
    <a:lvl2pPr marL="342900" lvl="1" indent="1143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2pPr>
    <a:lvl3pPr marL="685800" lvl="2" indent="2286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3pPr>
    <a:lvl4pPr marL="1028700" lvl="3" indent="3429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4pPr>
    <a:lvl5pPr marL="1371600" lvl="4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5pPr>
    <a:lvl6pPr marL="2286000" lvl="5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6pPr>
    <a:lvl7pPr marL="2743200" lvl="6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7pPr>
    <a:lvl8pPr marL="3200400" lvl="7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8pPr>
    <a:lvl9pPr marL="3657600" lvl="8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4"/>
    <p:restoredTop sz="94584"/>
  </p:normalViewPr>
  <p:slideViewPr>
    <p:cSldViewPr showGuides="1">
      <p:cViewPr varScale="1">
        <p:scale>
          <a:sx n="95" d="100"/>
          <a:sy n="95" d="100"/>
        </p:scale>
        <p:origin x="840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B2AF7B-2831-48FA-BAF3-5A3E6CA3C8A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dirty="0"/>
              <a:t>1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10</a:t>
            </a:r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11</a:t>
            </a:r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dirty="0"/>
              <a:t>12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13</a:t>
            </a:r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dirty="0"/>
              <a:t>2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0240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文本占位符 102402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5</a:t>
            </a:r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6</a:t>
            </a:r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7</a:t>
            </a:r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8</a:t>
            </a:r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9</a:t>
            </a:r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70090AA-0947-4AB3-87FC-83482B19737B}" type="datetimeFigureOut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/>
            <a:fld id="{9A0DB2DC-4C9A-4742-B13C-FB6460FD3503}" type="slidenum">
              <a:rPr lang="zh-CN" altLang="en-US" dirty="0">
                <a:solidFill>
                  <a:srgbClr val="898989"/>
                </a:solidFill>
                <a:latin typeface="等线" panose="02010600030101010101" pitchFamily="2" charset="-122"/>
              </a:rPr>
            </a:fld>
            <a:endParaRPr lang="zh-CN" altLang="en-US" dirty="0">
              <a:solidFill>
                <a:srgbClr val="898989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67500" tIns="35100" rIns="67500" bIns="35100"/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225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/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●"/>
              <a:defRPr kumimoji="0" lang="zh-CN" altLang="en-US" sz="1400" b="0" i="0" u="none" strike="noStrike" kern="1200" cap="none" spc="113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●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25"/>
              </a:spcAft>
              <a:buFont typeface="Wingdings" panose="05000000000000000000" charset="0"/>
              <a:buChar char=""/>
              <a:defRPr kumimoji="0" lang="zh-CN" altLang="en-US" sz="1100" b="0" i="0" u="none" strike="noStrike" kern="1200" cap="none" spc="113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 kumimoji="0" lang="zh-CN" altLang="en-US" sz="1100" b="0" i="0" u="none" strike="noStrike" kern="1200" cap="none" spc="113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70090AA-0947-4AB3-87FC-83482B19737B}" type="datetimeFigureOut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/>
            <a:fld id="{9A0DB2DC-4C9A-4742-B13C-FB6460FD3503}" type="slidenum">
              <a:rPr lang="zh-CN" altLang="en-US" dirty="0">
                <a:solidFill>
                  <a:srgbClr val="898989"/>
                </a:solidFill>
                <a:latin typeface="等线" panose="02010600030101010101" pitchFamily="2" charset="-122"/>
              </a:rPr>
            </a:fld>
            <a:endParaRPr lang="zh-CN" altLang="en-US" dirty="0">
              <a:solidFill>
                <a:srgbClr val="898989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4686300"/>
            <a:ext cx="1905000" cy="342900"/>
          </a:xfrm>
          <a:prstGeom prst="rect">
            <a:avLst/>
          </a:prstGeom>
          <a:ln>
            <a:miter/>
          </a:ln>
        </p:spPr>
        <p:txBody>
          <a:bodyPr vert="horz" lIns="91440" tIns="45720" rIns="91440" bIns="45720" rtlCol="0" anchor="ctr"/>
          <a:lstStyle>
            <a:lvl1pPr fontAlgn="base">
              <a:defRPr noProof="1"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" altLang="en-US" dirty="0">
                <a:solidFill>
                  <a:srgbClr val="89898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" altLang="en-US" dirty="0">
              <a:solidFill>
                <a:srgbClr val="89898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0"/>
            <a:r>
              <a:rPr lang="zh-CN" altLang="en-US" dirty="0"/>
              <a:t>第二级</a:t>
            </a:r>
            <a:endParaRPr lang="zh-CN" altLang="en-US" dirty="0"/>
          </a:p>
          <a:p>
            <a:pPr lvl="0"/>
            <a:r>
              <a:rPr lang="zh-CN" altLang="en-US" dirty="0"/>
              <a:t>第三级</a:t>
            </a:r>
            <a:endParaRPr lang="zh-CN" altLang="en-US" dirty="0"/>
          </a:p>
          <a:p>
            <a:pPr lvl="0"/>
            <a:r>
              <a:rPr lang="zh-CN" altLang="en-US" dirty="0"/>
              <a:t>第四级</a:t>
            </a:r>
            <a:endParaRPr lang="zh-CN" altLang="en-US" dirty="0"/>
          </a:p>
          <a:p>
            <a:pPr lvl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2021/1/27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  <a:latin typeface="等线" panose="02010600030101010101" pitchFamily="2" charset="-122"/>
              </a:defRPr>
            </a:lvl1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等线 Light" panose="02010600030101010101" pitchFamily="2" charset="-122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cs typeface="等线 Light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cs typeface="等线 Light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cs typeface="等线 Light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cs typeface="等线 Light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cs typeface="等线 Light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cs typeface="等线 Light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cs typeface="等线 Light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cs typeface="等线 Light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GIF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GIF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microsoft.com/office/2007/relationships/media" Target="file:///I:\&#35838;&#20214;\&#19968;&#24180;&#32423;&#26657;&#26412;&#35782;&#23383;&#22235;\9.mp3" TargetMode="External"/><Relationship Id="rId3" Type="http://schemas.openxmlformats.org/officeDocument/2006/relationships/audio" Target="file:///I:\&#35838;&#20214;\&#19968;&#24180;&#32423;&#26657;&#26412;&#35782;&#23383;&#22235;\9.mp3" TargetMode="External"/><Relationship Id="rId2" Type="http://schemas.openxmlformats.org/officeDocument/2006/relationships/image" Target="../media/image35.GIF"/><Relationship Id="rId1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2.GIF"/><Relationship Id="rId10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GIF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GIF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灯片编号占位符 1"/>
          <p:cNvSpPr txBox="1"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noFill/>
          <a:ln>
            <a:noFill/>
          </a:ln>
        </p:spPr>
        <p:txBody>
          <a:bodyPr anchor="ctr"/>
          <a:lstStyle>
            <a:lvl1pPr marL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342900" lvl="1" indent="11430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+mn-cs"/>
              </a:defRPr>
            </a:lvl2pPr>
            <a:lvl3pPr marL="685800" lvl="2" indent="22860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+mn-cs"/>
              </a:defRPr>
            </a:lvl3pPr>
            <a:lvl4pPr marL="1028700" lvl="3" indent="34290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+mn-cs"/>
              </a:defRPr>
            </a:lvl4pPr>
            <a:lvl5pPr marL="1371600" lvl="4" indent="45720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r>
              <a:rPr lang="en-US" altLang="zh-CN" sz="900" dirty="0">
                <a:solidFill>
                  <a:srgbClr val="898989"/>
                </a:solidFill>
                <a:latin typeface="等线" panose="02010600030101010101" pitchFamily="2" charset="-122"/>
              </a:rPr>
              <a:t>1</a:t>
            </a:r>
            <a:endParaRPr lang="zh-CN" altLang="en-US" sz="900" dirty="0">
              <a:solidFill>
                <a:srgbClr val="898989"/>
              </a:solidFill>
              <a:latin typeface="等线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263" y="87313"/>
            <a:ext cx="2632075" cy="3127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089F4"/>
                </a:solidFill>
                <a:effectLst/>
                <a:uLnTx/>
                <a:uFillTx/>
                <a:latin typeface="Century Gothic" panose="020B0502020202020204" pitchFamily="34" charset="0"/>
                <a:ea typeface="冬青黑体简体中文 W3" panose="020B0300000000000000" pitchFamily="34" charset="-122"/>
                <a:cs typeface="+mn-cs"/>
              </a:rPr>
              <a:t>一年级</a:t>
            </a:r>
            <a:r>
              <a:rPr kumimoji="0" lang="en-US" altLang="zh-CN" sz="1350" b="0" i="0" u="none" strike="noStrike" kern="1200" cap="none" spc="0" normalizeH="0" baseline="0" noProof="0">
                <a:ln>
                  <a:noFill/>
                </a:ln>
                <a:solidFill>
                  <a:srgbClr val="2089F4"/>
                </a:solidFill>
                <a:effectLst/>
                <a:uLnTx/>
                <a:uFillTx/>
                <a:latin typeface="Century Gothic" panose="020B0502020202020204" pitchFamily="34" charset="0"/>
                <a:ea typeface="冬青黑体简体中文 W3" panose="020B0300000000000000" pitchFamily="34" charset="-122"/>
                <a:cs typeface="+mn-cs"/>
              </a:rPr>
              <a:t>-</a:t>
            </a: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089F4"/>
                </a:solidFill>
                <a:effectLst/>
                <a:uLnTx/>
                <a:uFillTx/>
                <a:latin typeface="Century Gothic" panose="020B0502020202020204" pitchFamily="34" charset="0"/>
                <a:ea typeface="冬青黑体简体中文 W3" panose="020B0300000000000000" pitchFamily="34" charset="-122"/>
                <a:cs typeface="+mn-cs"/>
              </a:rPr>
              <a:t>下册</a:t>
            </a:r>
            <a:r>
              <a:rPr kumimoji="0" lang="en-US" altLang="zh-CN" sz="1350" b="0" i="0" u="none" strike="noStrike" kern="1200" cap="none" spc="0" normalizeH="0" baseline="0" noProof="0">
                <a:ln>
                  <a:noFill/>
                </a:ln>
                <a:solidFill>
                  <a:srgbClr val="2089F4"/>
                </a:solidFill>
                <a:effectLst/>
                <a:uLnTx/>
                <a:uFillTx/>
                <a:latin typeface="Century Gothic" panose="020B0502020202020204" pitchFamily="34" charset="0"/>
                <a:ea typeface="冬青黑体简体中文 W3" panose="020B0300000000000000" pitchFamily="34" charset="-122"/>
                <a:cs typeface="+mn-cs"/>
              </a:rPr>
              <a:t>-</a:t>
            </a: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089F4"/>
                </a:solidFill>
                <a:effectLst/>
                <a:uLnTx/>
                <a:uFillTx/>
                <a:latin typeface="Century Gothic" panose="020B0502020202020204" pitchFamily="34" charset="0"/>
                <a:ea typeface="冬青黑体简体中文 W3" panose="020B0300000000000000" pitchFamily="34" charset="-122"/>
                <a:cs typeface="+mn-cs"/>
              </a:rPr>
              <a:t>第五单元 识字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2089F4"/>
              </a:solidFill>
              <a:effectLst/>
              <a:uLnTx/>
              <a:uFillTx/>
              <a:latin typeface="Century Gothic" panose="020B0502020202020204" pitchFamily="34" charset="0"/>
              <a:ea typeface="冬青黑体简体中文 W3" panose="020B0300000000000000" pitchFamily="34" charset="-122"/>
              <a:cs typeface="+mn-cs"/>
            </a:endParaRPr>
          </a:p>
        </p:txBody>
      </p:sp>
      <p:sp>
        <p:nvSpPr>
          <p:cNvPr id="6149" name="TextBox 8"/>
          <p:cNvSpPr txBox="1"/>
          <p:nvPr/>
        </p:nvSpPr>
        <p:spPr>
          <a:xfrm>
            <a:off x="2051050" y="1492250"/>
            <a:ext cx="5400675" cy="1622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en-US" altLang="zh-CN" sz="3200" dirty="0">
                <a:latin typeface="Century Gothic" panose="020B0502020202020204" pitchFamily="34" charset="0"/>
                <a:ea typeface="冬青黑体简体中文 W3"/>
              </a:rPr>
              <a:t>5《</a:t>
            </a:r>
            <a:r>
              <a:rPr lang="zh-CN" altLang="en-US" sz="3200" dirty="0">
                <a:latin typeface="Century Gothic" panose="020B0502020202020204" pitchFamily="34" charset="0"/>
                <a:ea typeface="冬青黑体简体中文 W3"/>
              </a:rPr>
              <a:t>动物儿歌</a:t>
            </a:r>
            <a:r>
              <a:rPr lang="en-US" altLang="zh-CN" sz="3200" dirty="0">
                <a:latin typeface="Century Gothic" panose="020B0502020202020204" pitchFamily="34" charset="0"/>
                <a:ea typeface="冬青黑体简体中文 W3"/>
              </a:rPr>
              <a:t>》</a:t>
            </a:r>
            <a:endParaRPr lang="en-US" altLang="zh-CN" sz="3200" dirty="0">
              <a:latin typeface="Century Gothic" panose="020B0502020202020204" pitchFamily="34" charset="0"/>
              <a:ea typeface="冬青黑体简体中文 W3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dirty="0">
                <a:latin typeface="Century Gothic" panose="020B0502020202020204" pitchFamily="34" charset="0"/>
                <a:ea typeface="冬青黑体简体中文 W3"/>
              </a:rPr>
              <a:t>归类认识带有虫字旁的生字</a:t>
            </a:r>
            <a:endParaRPr lang="zh-CN" altLang="en-US" sz="3200" dirty="0">
              <a:latin typeface="Century Gothic" panose="020B0502020202020204" pitchFamily="34" charset="0"/>
              <a:ea typeface="冬青黑体简体中文 W3"/>
            </a:endParaRPr>
          </a:p>
          <a:p>
            <a:pPr algn="ctr" eaLnBrk="1" hangingPunct="1">
              <a:lnSpc>
                <a:spcPct val="130000"/>
              </a:lnSpc>
            </a:pPr>
            <a:endParaRPr lang="en-US" altLang="zh-CN" sz="1400" i="1" dirty="0">
              <a:latin typeface="Century Gothic" panose="020B0502020202020204" pitchFamily="34" charset="0"/>
              <a:ea typeface="冬青黑体简体中文 W3"/>
            </a:endParaRPr>
          </a:p>
        </p:txBody>
      </p:sp>
    </p:spTree>
  </p:cSld>
  <p:clrMapOvr>
    <a:masterClrMapping/>
  </p:clrMapOvr>
  <p:transition spd="slow"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ln/>
        </p:spPr>
        <p:txBody>
          <a:bodyPr vert="horz" wrap="square" lIns="91440" tIns="45720" rIns="91440" bIns="45720" anchor="b"/>
          <a:p>
            <a:pPr defTabSz="685800">
              <a:buClrTx/>
              <a:buSzTx/>
              <a:buFontTx/>
            </a:pPr>
            <a:endParaRPr lang="zh-CN" altLang="en-US" kern="1200" dirty="0">
              <a:latin typeface="+mj-lt"/>
              <a:ea typeface="+mj-ea"/>
              <a:cs typeface="等线 Light" panose="02010600030101010101" pitchFamily="2" charset="-122"/>
            </a:endParaRPr>
          </a:p>
        </p:txBody>
      </p:sp>
      <p:sp>
        <p:nvSpPr>
          <p:cNvPr id="24579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ln/>
        </p:spPr>
        <p:txBody>
          <a:bodyPr vert="horz" wrap="square" lIns="91440" tIns="45720" rIns="91440" bIns="45720" anchor="t"/>
          <a:p>
            <a:pPr defTabSz="685800">
              <a:buClrTx/>
              <a:buSzTx/>
            </a:pPr>
            <a:endParaRPr lang="zh-CN" altLang="en-US" kern="1200" dirty="0">
              <a:latin typeface="+mn-lt"/>
              <a:ea typeface="+mn-ea"/>
              <a:cs typeface="等线" panose="02010600030101010101" pitchFamily="2" charset="-122"/>
            </a:endParaRPr>
          </a:p>
        </p:txBody>
      </p:sp>
      <p:pic>
        <p:nvPicPr>
          <p:cNvPr id="24580" name="图片 3" descr="t01e8846c9d3f0b0f8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5" descr="http://pic.58pic.com/58pic/13/19/69/82B58PICdsK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374650"/>
            <a:ext cx="7561263" cy="359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TextBox 6"/>
          <p:cNvSpPr txBox="1"/>
          <p:nvPr/>
        </p:nvSpPr>
        <p:spPr>
          <a:xfrm>
            <a:off x="250825" y="2643188"/>
            <a:ext cx="6192838" cy="862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500" dirty="0">
                <a:latin typeface="Arial" panose="020B0604020202020204" pitchFamily="34" charset="0"/>
                <a:ea typeface="宋体" panose="02010600030101010101" pitchFamily="2" charset="-122"/>
              </a:rPr>
              <a:t>汉字中有许多这样的形声字，我们可以利用这种规律认识很多字。</a:t>
            </a:r>
            <a:endParaRPr lang="zh-CN" altLang="en-US" sz="2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800" y="915566"/>
            <a:ext cx="331236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1"/>
                  <a:tileRect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形声字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 scaled="1"/>
                <a:tileRect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84" name="图片 8" descr="1.gif"/>
          <p:cNvPicPr/>
          <p:nvPr/>
        </p:nvPicPr>
        <p:blipFill>
          <a:blip r:embed="rId3"/>
          <a:stretch>
            <a:fillRect/>
          </a:stretch>
        </p:blipFill>
        <p:spPr>
          <a:xfrm>
            <a:off x="5076825" y="4084638"/>
            <a:ext cx="1582738" cy="62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5" name="图片 9" descr="20200818130620.gif"/>
          <p:cNvPicPr/>
          <p:nvPr/>
        </p:nvPicPr>
        <p:blipFill>
          <a:blip r:embed="rId4"/>
          <a:stretch>
            <a:fillRect/>
          </a:stretch>
        </p:blipFill>
        <p:spPr>
          <a:xfrm>
            <a:off x="2771775" y="4084638"/>
            <a:ext cx="1079500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6" name="图片 10" descr="20200818132005.gif"/>
          <p:cNvPicPr/>
          <p:nvPr/>
        </p:nvPicPr>
        <p:blipFill>
          <a:blip r:embed="rId5"/>
          <a:stretch>
            <a:fillRect/>
          </a:stretch>
        </p:blipFill>
        <p:spPr>
          <a:xfrm>
            <a:off x="395288" y="4084638"/>
            <a:ext cx="1223962" cy="744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%5Bwallcoo"/>
          <p:cNvPicPr>
            <a:picLocks noChangeAspect="1"/>
          </p:cNvPicPr>
          <p:nvPr/>
        </p:nvPicPr>
        <p:blipFill>
          <a:blip r:embed="rId1"/>
          <a:srcRect l="47656" b="37500"/>
          <a:stretch>
            <a:fillRect/>
          </a:stretch>
        </p:blipFill>
        <p:spPr>
          <a:xfrm>
            <a:off x="-227012" y="0"/>
            <a:ext cx="9142412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457200" y="514350"/>
            <a:ext cx="1828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wú  gōng  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3657600" y="514350"/>
            <a:ext cx="1828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lǐ    yú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6553200" y="457200"/>
            <a:ext cx="1981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huǒ  bàn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457200" y="2228850"/>
            <a:ext cx="1828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wén   zǐ  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3505200" y="2228850"/>
            <a:ext cx="2133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xiǎo    xiā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Rectangle 8"/>
          <p:cNvSpPr/>
          <p:nvPr/>
        </p:nvSpPr>
        <p:spPr>
          <a:xfrm>
            <a:off x="228600" y="102870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蜈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Rectangle 9"/>
          <p:cNvSpPr/>
          <p:nvPr/>
        </p:nvSpPr>
        <p:spPr>
          <a:xfrm>
            <a:off x="1219200" y="102870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蚣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Rectangle 10"/>
          <p:cNvSpPr/>
          <p:nvPr/>
        </p:nvSpPr>
        <p:spPr>
          <a:xfrm>
            <a:off x="3429000" y="108585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鲤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Rectangle 11"/>
          <p:cNvSpPr/>
          <p:nvPr/>
        </p:nvSpPr>
        <p:spPr>
          <a:xfrm>
            <a:off x="4343400" y="108585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鱼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8" name="Rectangle 12"/>
          <p:cNvSpPr/>
          <p:nvPr/>
        </p:nvSpPr>
        <p:spPr>
          <a:xfrm>
            <a:off x="7467600" y="114300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伴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Rectangle 13"/>
          <p:cNvSpPr/>
          <p:nvPr/>
        </p:nvSpPr>
        <p:spPr>
          <a:xfrm>
            <a:off x="6477000" y="108585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伙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0" name="Rectangle 14"/>
          <p:cNvSpPr/>
          <p:nvPr/>
        </p:nvSpPr>
        <p:spPr>
          <a:xfrm>
            <a:off x="381000" y="285750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蚊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9" name="Rectangle 15"/>
          <p:cNvSpPr/>
          <p:nvPr/>
        </p:nvSpPr>
        <p:spPr>
          <a:xfrm>
            <a:off x="1371600" y="285750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子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0" name="Rectangle 16"/>
          <p:cNvSpPr/>
          <p:nvPr/>
        </p:nvSpPr>
        <p:spPr>
          <a:xfrm>
            <a:off x="3505200" y="297180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小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3" name="Rectangle 17"/>
          <p:cNvSpPr/>
          <p:nvPr/>
        </p:nvSpPr>
        <p:spPr>
          <a:xfrm>
            <a:off x="4648200" y="297180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虾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6642" name="组合 18"/>
          <p:cNvGrpSpPr/>
          <p:nvPr/>
        </p:nvGrpSpPr>
        <p:grpSpPr>
          <a:xfrm>
            <a:off x="-252412" y="0"/>
            <a:ext cx="503237" cy="339725"/>
            <a:chOff x="3282255" y="394178"/>
            <a:chExt cx="1171277" cy="702766"/>
          </a:xfrm>
        </p:grpSpPr>
        <p:sp>
          <p:nvSpPr>
            <p:cNvPr id="20" name="圆角矩形 19"/>
            <p:cNvSpPr/>
            <p:nvPr/>
          </p:nvSpPr>
          <p:spPr>
            <a:xfrm>
              <a:off x="3282255" y="394178"/>
              <a:ext cx="1171277" cy="702766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圆角矩形 4"/>
            <p:cNvSpPr/>
            <p:nvPr/>
          </p:nvSpPr>
          <p:spPr>
            <a:xfrm>
              <a:off x="3304424" y="413882"/>
              <a:ext cx="1126938" cy="6633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643" name="TextBox 21"/>
          <p:cNvSpPr txBox="1"/>
          <p:nvPr/>
        </p:nvSpPr>
        <p:spPr>
          <a:xfrm>
            <a:off x="250825" y="0"/>
            <a:ext cx="1296988" cy="41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100" dirty="0">
                <a:latin typeface="Arial" panose="020B0604020202020204" pitchFamily="34" charset="0"/>
                <a:ea typeface="冬青黑体简体中文 W3"/>
              </a:rPr>
              <a:t>课堂练习</a:t>
            </a:r>
            <a:endParaRPr lang="zh-CN" altLang="en-US" sz="2100" dirty="0">
              <a:latin typeface="Arial" panose="020B0604020202020204" pitchFamily="34" charset="0"/>
              <a:ea typeface="冬青黑体简体中文 W3"/>
            </a:endParaRPr>
          </a:p>
        </p:txBody>
      </p:sp>
      <p:pic>
        <p:nvPicPr>
          <p:cNvPr id="26644" name="图片 22" descr="20200818130718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7308850" y="3508375"/>
            <a:ext cx="1139825" cy="1212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7" dur="indefinite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3"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8" grpId="0"/>
      <p:bldP spid="9229" grpId="0"/>
      <p:bldP spid="9230" grpId="0"/>
      <p:bldP spid="92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4" descr="%5Bwallcoo"/>
          <p:cNvPicPr>
            <a:picLocks noChangeAspect="1"/>
          </p:cNvPicPr>
          <p:nvPr/>
        </p:nvPicPr>
        <p:blipFill>
          <a:blip r:embed="rId1"/>
          <a:srcRect l="47656" b="375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28675" name="组合 2"/>
          <p:cNvGrpSpPr/>
          <p:nvPr/>
        </p:nvGrpSpPr>
        <p:grpSpPr>
          <a:xfrm>
            <a:off x="0" y="0"/>
            <a:ext cx="611188" cy="411163"/>
            <a:chOff x="4922043" y="394178"/>
            <a:chExt cx="1171277" cy="702766"/>
          </a:xfrm>
        </p:grpSpPr>
        <p:sp>
          <p:nvSpPr>
            <p:cNvPr id="4" name="圆角矩形 3"/>
            <p:cNvSpPr/>
            <p:nvPr/>
          </p:nvSpPr>
          <p:spPr>
            <a:xfrm>
              <a:off x="4922043" y="394178"/>
              <a:ext cx="1171277" cy="7027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758543"/>
                <a:satOff val="-17417"/>
                <a:lumOff val="-11763"/>
                <a:alphaOff val="0"/>
              </a:schemeClr>
            </a:fillRef>
            <a:effectRef idx="0">
              <a:schemeClr val="accent5">
                <a:hueOff val="-6758543"/>
                <a:satOff val="-17417"/>
                <a:lumOff val="-1176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圆角矩形 4"/>
            <p:cNvSpPr/>
            <p:nvPr/>
          </p:nvSpPr>
          <p:spPr>
            <a:xfrm>
              <a:off x="4943340" y="415885"/>
              <a:ext cx="584117" cy="6593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2390" tIns="72390" rIns="72390" bIns="72390" spcCol="1270" anchor="ctr"/>
            <a:lstStyle/>
            <a:p>
              <a:pPr marL="0" marR="0" lvl="0" indent="0" algn="ctr" defTabSz="84455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676" name="文本框 28"/>
          <p:cNvSpPr txBox="1"/>
          <p:nvPr/>
        </p:nvSpPr>
        <p:spPr>
          <a:xfrm>
            <a:off x="684213" y="0"/>
            <a:ext cx="1101725" cy="392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100" dirty="0">
                <a:solidFill>
                  <a:srgbClr val="262626"/>
                </a:solidFill>
                <a:latin typeface="冬青黑体简体中文 W3"/>
                <a:ea typeface="冬青黑体简体中文 W3"/>
              </a:rPr>
              <a:t>小结</a:t>
            </a:r>
            <a:endParaRPr lang="en-US" altLang="zh-CN" sz="2100" dirty="0">
              <a:solidFill>
                <a:srgbClr val="262626"/>
              </a:solidFill>
              <a:latin typeface="冬青黑体简体中文 W3"/>
              <a:ea typeface="冬青黑体简体中文 W3"/>
            </a:endParaRPr>
          </a:p>
        </p:txBody>
      </p:sp>
      <p:sp>
        <p:nvSpPr>
          <p:cNvPr id="28677" name="TextBox 7"/>
          <p:cNvSpPr txBox="1"/>
          <p:nvPr/>
        </p:nvSpPr>
        <p:spPr>
          <a:xfrm>
            <a:off x="684213" y="700088"/>
            <a:ext cx="78486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C55A11"/>
                </a:solidFill>
                <a:latin typeface="Arial" panose="020B0604020202020204" pitchFamily="34" charset="0"/>
              </a:rPr>
              <a:t>这节课我们学习了带有虫字旁的生字，它们都是形声字，都是由形旁和声旁组合而成的，形旁表意，声旁表音，形旁和声旁可是两个好朋友，在他们的帮助下我们可以认识很多字。</a:t>
            </a:r>
            <a:endParaRPr lang="zh-CN" altLang="zh-CN" sz="2800" dirty="0">
              <a:solidFill>
                <a:srgbClr val="C55A11"/>
              </a:solidFill>
              <a:latin typeface="Arial" panose="020B0604020202020204" pitchFamily="34" charset="0"/>
            </a:endParaRPr>
          </a:p>
        </p:txBody>
      </p:sp>
      <p:pic>
        <p:nvPicPr>
          <p:cNvPr id="28678" name="图片 11" descr="20200818132721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084888" y="3003550"/>
            <a:ext cx="2584450" cy="178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 descr="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3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WordArt 3"/>
          <p:cNvSpPr>
            <a:spLocks noTextEdit="1"/>
          </p:cNvSpPr>
          <p:nvPr/>
        </p:nvSpPr>
        <p:spPr>
          <a:xfrm>
            <a:off x="1187450" y="1546225"/>
            <a:ext cx="6624638" cy="15113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小朋友，再见！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30724" name="Picture 4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64163" y="4389438"/>
            <a:ext cx="647700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5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51725" y="4421188"/>
            <a:ext cx="647700" cy="449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Picture 6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4484688"/>
            <a:ext cx="431800" cy="30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Picture 7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113" y="3868738"/>
            <a:ext cx="431800" cy="30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Picture 8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975100"/>
            <a:ext cx="431800" cy="30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9" name="Picture 9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3975100"/>
            <a:ext cx="576262" cy="40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0" name="Picture 10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3813175"/>
            <a:ext cx="647700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1" name="Picture 11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348038" y="4137025"/>
            <a:ext cx="971550" cy="67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2" name="Picture 12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2571750"/>
            <a:ext cx="647700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3" name="Picture 13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13" y="1600200"/>
            <a:ext cx="647700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26" name="9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388" y="4678363"/>
            <a:ext cx="304800" cy="22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33" fill="hold"/>
                                        <p:tgtEl>
                                          <p:spTgt spid="645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81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PA_圆角矩形 9"/>
          <p:cNvSpPr/>
          <p:nvPr>
            <p:custDataLst>
              <p:tags r:id="rId2"/>
            </p:custDataLst>
          </p:nvPr>
        </p:nvSpPr>
        <p:spPr>
          <a:xfrm>
            <a:off x="0" y="0"/>
            <a:ext cx="539750" cy="376238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文本框 28"/>
          <p:cNvSpPr txBox="1"/>
          <p:nvPr/>
        </p:nvSpPr>
        <p:spPr>
          <a:xfrm>
            <a:off x="539750" y="0"/>
            <a:ext cx="1390650" cy="392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100" dirty="0">
                <a:solidFill>
                  <a:srgbClr val="262626"/>
                </a:solidFill>
                <a:latin typeface="冬青黑体简体中文 W3"/>
                <a:ea typeface="冬青黑体简体中文 W3"/>
              </a:rPr>
              <a:t>导入</a:t>
            </a:r>
            <a:endParaRPr lang="en-US" altLang="zh-CN" sz="2100" dirty="0">
              <a:solidFill>
                <a:srgbClr val="262626"/>
              </a:solidFill>
              <a:latin typeface="冬青黑体简体中文 W3"/>
              <a:ea typeface="冬青黑体简体中文 W3"/>
            </a:endParaRPr>
          </a:p>
        </p:txBody>
      </p:sp>
      <p:sp>
        <p:nvSpPr>
          <p:cNvPr id="8197" name="灯片编号占位符 1"/>
          <p:cNvSpPr txBox="1">
            <a:spLocks noGrp="1"/>
          </p:cNvSpPr>
          <p:nvPr>
            <p:ph type="sldNum" sz="quarter" idx="4"/>
          </p:nvPr>
        </p:nvSpPr>
        <p:spPr>
          <a:xfrm>
            <a:off x="5937250" y="4632325"/>
            <a:ext cx="2057400" cy="274638"/>
          </a:xfrm>
          <a:noFill/>
          <a:ln>
            <a:noFill/>
          </a:ln>
        </p:spPr>
        <p:txBody>
          <a:bodyPr anchor="ctr"/>
          <a:lstStyle>
            <a:lvl1pPr marL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342900" lvl="1" indent="11430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+mn-cs"/>
              </a:defRPr>
            </a:lvl2pPr>
            <a:lvl3pPr marL="685800" lvl="2" indent="22860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+mn-cs"/>
              </a:defRPr>
            </a:lvl3pPr>
            <a:lvl4pPr marL="1028700" lvl="3" indent="34290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+mn-cs"/>
              </a:defRPr>
            </a:lvl4pPr>
            <a:lvl5pPr marL="1371600" lvl="4" indent="45720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r>
              <a:rPr lang="en-US" altLang="zh-CN" sz="900" dirty="0">
                <a:solidFill>
                  <a:srgbClr val="898989"/>
                </a:solidFill>
                <a:latin typeface="等线" panose="02010600030101010101" pitchFamily="2" charset="-122"/>
              </a:rPr>
              <a:t>2</a:t>
            </a:r>
            <a:endParaRPr lang="zh-CN" altLang="en-US" sz="900" dirty="0">
              <a:solidFill>
                <a:srgbClr val="898989"/>
              </a:solidFill>
              <a:latin typeface="等线" panose="02010600030101010101" pitchFamily="2" charset="-122"/>
            </a:endParaRPr>
          </a:p>
        </p:txBody>
      </p:sp>
      <p:sp>
        <p:nvSpPr>
          <p:cNvPr id="4102" name="矩形 6"/>
          <p:cNvSpPr/>
          <p:nvPr/>
        </p:nvSpPr>
        <p:spPr>
          <a:xfrm>
            <a:off x="1763713" y="1779588"/>
            <a:ext cx="67691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dirty="0">
                <a:latin typeface="等线" panose="02010600030101010101" pitchFamily="2" charset="-122"/>
              </a:rPr>
              <a:t>同学们，谁能说说在夏天里你看见过哪些小动物？</a:t>
            </a:r>
            <a:endParaRPr lang="zh-CN" altLang="en-US" sz="2400" dirty="0">
              <a:latin typeface="等线" panose="02010600030101010101" pitchFamily="2" charset="-122"/>
            </a:endParaRPr>
          </a:p>
        </p:txBody>
      </p:sp>
      <p:sp>
        <p:nvSpPr>
          <p:cNvPr id="4103" name="矩形 7"/>
          <p:cNvSpPr/>
          <p:nvPr/>
        </p:nvSpPr>
        <p:spPr>
          <a:xfrm>
            <a:off x="1476375" y="2859088"/>
            <a:ext cx="67675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dirty="0">
                <a:latin typeface="等线" panose="02010600030101010101" pitchFamily="2" charset="-122"/>
              </a:rPr>
              <a:t>今天我们要学习的</a:t>
            </a:r>
            <a:r>
              <a:rPr lang="en-US" altLang="zh-CN" sz="2400" dirty="0">
                <a:latin typeface="等线" panose="02010600030101010101" pitchFamily="2" charset="-122"/>
              </a:rPr>
              <a:t>《</a:t>
            </a:r>
            <a:r>
              <a:rPr lang="zh-CN" altLang="en-US" sz="2400" dirty="0">
                <a:latin typeface="等线" panose="02010600030101010101" pitchFamily="2" charset="-122"/>
              </a:rPr>
              <a:t>动物儿歌</a:t>
            </a:r>
            <a:r>
              <a:rPr lang="en-US" altLang="zh-CN" sz="2400" dirty="0">
                <a:latin typeface="等线" panose="02010600030101010101" pitchFamily="2" charset="-122"/>
              </a:rPr>
              <a:t>》</a:t>
            </a:r>
            <a:r>
              <a:rPr lang="zh-CN" altLang="en-US" sz="2400" dirty="0">
                <a:latin typeface="等线" panose="02010600030101010101" pitchFamily="2" charset="-122"/>
              </a:rPr>
              <a:t>也向我们介绍了好多小动物，我们一起来看看吧。</a:t>
            </a:r>
            <a:endParaRPr lang="zh-CN" altLang="en-US" sz="2400" dirty="0">
              <a:latin typeface="等线" panose="02010600030101010101" pitchFamily="2" charset="-122"/>
            </a:endParaRPr>
          </a:p>
        </p:txBody>
      </p:sp>
    </p:spTree>
  </p:cSld>
  <p:clrMapOvr>
    <a:masterClrMapping/>
  </p:clrMapOvr>
  <p:transition spd="slow" advClick="0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613" y="455613"/>
            <a:ext cx="8228013" cy="530225"/>
          </a:xfrm>
        </p:spPr>
        <p:txBody>
          <a:bodyPr vert="horz" wrap="square" lIns="67500" tIns="35100" rIns="67500" bIns="35100" numCol="1" anchor="ctr" anchorCtr="0" compatLnSpc="1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700" b="1" i="0" u="none" strike="noStrike" kern="1200" cap="none" spc="225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pic>
        <p:nvPicPr>
          <p:cNvPr id="10243" name="内容占位符 3" descr="[READINGOBJECT]{&quot;eventData&quot;:{&quot;phases&quot;:[],&quot;identify&quot;:&quot;24466fde-4224-49cf-bc4b-c5db195f0357&quot;,&quot;wordResourceRoot&quot;:&quot;http://cdncs.101.com/v0.1/static/edu/RSD/workspace/coursewareobjects/&quot;,&quot;wordXmlUrl&quot;:&quot;file:///D:/Program Files/101PPT/Package/nodejs/app/player/configuration/../ref/modules/ChineseWordCard/tool.xml&quot;,&quot;resourceRoot&quot;:&quot;file:///F:\\NdCloud\\PPTTemp\\禹春兰 5 动物儿歌  _310801C71D6758DAF122B961D6758DAEDDCD50\\Question\\24466fde-4224-49cf-bc4b-c5db195f0357&quot;,&quot;scene&quot;:&quot;InClass&quot;,&quot;left&quot;:0,&quot;top&quot;:0,&quot;width&quot;:720.0,&quot;height&quot;:405.0},&quot;eventName&quot;:&quot;ShowReadingTool&quot;,&quot;readingTitle&quot;:&quot;《动物儿歌》 朗读颗粒&quot;}"/>
          <p:cNvPicPr>
            <a:picLocks noGrp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43500"/>
          </a:xfrm>
          <a:ln/>
        </p:spPr>
      </p:pic>
      <p:grpSp>
        <p:nvGrpSpPr>
          <p:cNvPr id="10244" name="组合 3"/>
          <p:cNvGrpSpPr/>
          <p:nvPr/>
        </p:nvGrpSpPr>
        <p:grpSpPr>
          <a:xfrm>
            <a:off x="0" y="0"/>
            <a:ext cx="539750" cy="268288"/>
            <a:chOff x="1642467" y="394178"/>
            <a:chExt cx="1171277" cy="702766"/>
          </a:xfrm>
        </p:grpSpPr>
        <p:sp>
          <p:nvSpPr>
            <p:cNvPr id="6" name="圆角矩形 5"/>
            <p:cNvSpPr/>
            <p:nvPr/>
          </p:nvSpPr>
          <p:spPr>
            <a:xfrm>
              <a:off x="1642467" y="394178"/>
              <a:ext cx="1171277" cy="702766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663137" y="414971"/>
              <a:ext cx="1129938" cy="66118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685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45" name="矩形 6"/>
          <p:cNvSpPr/>
          <p:nvPr/>
        </p:nvSpPr>
        <p:spPr>
          <a:xfrm>
            <a:off x="539750" y="0"/>
            <a:ext cx="1262063" cy="415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100" dirty="0">
                <a:solidFill>
                  <a:srgbClr val="262626"/>
                </a:solidFill>
                <a:latin typeface="冬青黑体简体中文 W3"/>
                <a:ea typeface="冬青黑体简体中文 W3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/>
              <a:ea typeface="冬青黑体简体中文 W3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标题 100353"/>
          <p:cNvSpPr>
            <a:spLocks noGrp="1"/>
          </p:cNvSpPr>
          <p:nvPr>
            <p:ph type="ctrTitle"/>
          </p:nvPr>
        </p:nvSpPr>
        <p:spPr>
          <a:xfrm>
            <a:off x="395288" y="1330325"/>
            <a:ext cx="2881313" cy="11334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蜻  蜓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100355" name="副标题 100354"/>
          <p:cNvSpPr>
            <a:spLocks noGrp="1"/>
          </p:cNvSpPr>
          <p:nvPr>
            <p:ph type="subTitle" idx="1"/>
          </p:nvPr>
        </p:nvSpPr>
        <p:spPr>
          <a:xfrm>
            <a:off x="395288" y="4030663"/>
            <a:ext cx="2663825" cy="6445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蚂 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  <p:pic>
        <p:nvPicPr>
          <p:cNvPr id="100356" name="图片 100355" descr="007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95263"/>
            <a:ext cx="2519362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7" name="图片 100356" descr="025a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0" y="195263"/>
            <a:ext cx="2159000" cy="1308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8" name="图片 100357" descr="SW005000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663" y="250825"/>
            <a:ext cx="2089150" cy="1296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9" name="图片 100358" descr="Untitled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2517775"/>
            <a:ext cx="2160588" cy="1347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60" name="图片 100359" descr="u=2342910777,4220521360&amp;gp=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5738" y="2571750"/>
            <a:ext cx="1484312" cy="1189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61" name="图片 100360" descr="SW007000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4025" y="2355850"/>
            <a:ext cx="17145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8" name="文本框 100361"/>
          <p:cNvSpPr txBox="1"/>
          <p:nvPr/>
        </p:nvSpPr>
        <p:spPr>
          <a:xfrm>
            <a:off x="4500563" y="1708150"/>
            <a:ext cx="184150" cy="292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63" name="文本框 100362"/>
          <p:cNvSpPr txBox="1"/>
          <p:nvPr/>
        </p:nvSpPr>
        <p:spPr>
          <a:xfrm>
            <a:off x="3706813" y="1654175"/>
            <a:ext cx="22320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66"/>
                </a:solidFill>
                <a:latin typeface="Arial" panose="020B0604020202020204" pitchFamily="34" charset="0"/>
                <a:ea typeface="楷体_GB2312"/>
              </a:rPr>
              <a:t>蝴　蝶</a:t>
            </a:r>
            <a:endParaRPr lang="zh-CN" altLang="en-US" sz="4800" b="1" dirty="0">
              <a:solidFill>
                <a:srgbClr val="000066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100364" name="文本框 100363"/>
          <p:cNvSpPr txBox="1"/>
          <p:nvPr/>
        </p:nvSpPr>
        <p:spPr>
          <a:xfrm>
            <a:off x="6443663" y="1598613"/>
            <a:ext cx="2376487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66"/>
                </a:solidFill>
                <a:latin typeface="Arial" panose="020B0604020202020204" pitchFamily="34" charset="0"/>
                <a:ea typeface="楷体_GB2312"/>
              </a:rPr>
              <a:t> 蚯　蚓</a:t>
            </a:r>
            <a:endParaRPr lang="zh-CN" altLang="en-US" sz="4800" b="1" dirty="0">
              <a:solidFill>
                <a:srgbClr val="000066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100365" name="文本框 100364"/>
          <p:cNvSpPr txBox="1"/>
          <p:nvPr/>
        </p:nvSpPr>
        <p:spPr>
          <a:xfrm>
            <a:off x="3635375" y="3922713"/>
            <a:ext cx="230505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66"/>
                </a:solidFill>
                <a:latin typeface="Arial" panose="020B0604020202020204" pitchFamily="34" charset="0"/>
                <a:ea typeface="楷体_GB2312"/>
              </a:rPr>
              <a:t>蝌　蚪</a:t>
            </a:r>
            <a:endParaRPr lang="zh-CN" altLang="en-US" sz="4800" b="1" dirty="0">
              <a:solidFill>
                <a:srgbClr val="000066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100366" name="文本框 100365"/>
          <p:cNvSpPr txBox="1"/>
          <p:nvPr/>
        </p:nvSpPr>
        <p:spPr>
          <a:xfrm>
            <a:off x="6516688" y="3868738"/>
            <a:ext cx="204152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66"/>
                </a:solidFill>
                <a:latin typeface="Arial" panose="020B0604020202020204" pitchFamily="34" charset="0"/>
                <a:ea typeface="楷体_GB2312"/>
              </a:rPr>
              <a:t>蜘　蛛</a:t>
            </a:r>
            <a:endParaRPr lang="zh-CN" altLang="en-US" sz="4800" b="1" dirty="0">
              <a:solidFill>
                <a:srgbClr val="000066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12303" name="日期占位符 1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 anchor="ctr"/>
          <a:p>
            <a:pPr mar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" altLang="en-US" sz="1400" kern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等线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03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03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3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3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03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03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036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036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%5Bwallcoo"/>
          <p:cNvPicPr>
            <a:picLocks noChangeAspect="1"/>
          </p:cNvPicPr>
          <p:nvPr/>
        </p:nvPicPr>
        <p:blipFill>
          <a:blip r:embed="rId1"/>
          <a:srcRect l="47656" b="375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/>
          <p:nvPr/>
        </p:nvSpPr>
        <p:spPr>
          <a:xfrm>
            <a:off x="1066800" y="857250"/>
            <a:ext cx="19431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蜻 蜓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3810000" y="800100"/>
            <a:ext cx="19431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蝴 蝶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6400800" y="800100"/>
            <a:ext cx="19812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蚯 蚓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990600" y="2628900"/>
            <a:ext cx="19431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蚂 蚁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3810000" y="2628900"/>
            <a:ext cx="19431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蝌 蚪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6477000" y="2628900"/>
            <a:ext cx="19431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蜘 蛛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5" name="图片 8" descr="20200818130521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5364163" y="3292475"/>
            <a:ext cx="2087562" cy="185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Oval 2"/>
          <p:cNvSpPr/>
          <p:nvPr/>
        </p:nvSpPr>
        <p:spPr>
          <a:xfrm>
            <a:off x="1219200" y="171450"/>
            <a:ext cx="6477000" cy="485775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3563938" y="3867150"/>
            <a:ext cx="1420813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蚯</a:t>
            </a:r>
            <a:endParaRPr kumimoji="1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2268538" y="3573463"/>
            <a:ext cx="1419225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蚓</a:t>
            </a:r>
            <a:endParaRPr kumimoji="1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2268538" y="339725"/>
            <a:ext cx="1420813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蚪</a:t>
            </a:r>
            <a:endParaRPr kumimoji="1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1258888" y="2500313"/>
            <a:ext cx="1420813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蜘</a:t>
            </a:r>
            <a:endParaRPr kumimoji="1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1335088" y="1371600"/>
            <a:ext cx="1420813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蛛</a:t>
            </a:r>
            <a:endParaRPr kumimoji="1" lang="zh-CN" altLang="en-US" sz="9600" b="1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3657600" y="0"/>
            <a:ext cx="1420813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96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蜻</a:t>
            </a:r>
            <a:endParaRPr kumimoji="1" lang="zh-CN" altLang="en-US" sz="9600" b="1" kern="1200" cap="none" spc="0" normalizeH="0" baseline="0" noProof="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5076825" y="339725"/>
            <a:ext cx="1420813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蜓</a:t>
            </a:r>
            <a:endParaRPr kumimoji="1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6135688" y="1347788"/>
            <a:ext cx="1420813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蝴</a:t>
            </a:r>
            <a:endParaRPr kumimoji="1" lang="zh-CN" altLang="en-US" sz="9600" b="1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6096000" y="2547938"/>
            <a:ext cx="1420813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蚂</a:t>
            </a:r>
            <a:endParaRPr kumimoji="1" lang="zh-CN" altLang="en-US" sz="9600" b="1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5003800" y="3573463"/>
            <a:ext cx="1420813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蝌</a:t>
            </a:r>
            <a:endParaRPr kumimoji="1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pic>
        <p:nvPicPr>
          <p:cNvPr id="44045" name="Picture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9700" y="3867150"/>
            <a:ext cx="1339850" cy="127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6" name="Picture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688" y="2643188"/>
            <a:ext cx="1239837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7" name="Picture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663" y="1419225"/>
            <a:ext cx="109537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8" name="Picture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163" y="555625"/>
            <a:ext cx="1300162" cy="113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9" name="Picture 1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175" y="61913"/>
            <a:ext cx="1081088" cy="1573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0" name="Picture 1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4084638"/>
            <a:ext cx="1098550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1" name="Picture 1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7800" y="3651250"/>
            <a:ext cx="1120775" cy="149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2" name="Picture 2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813" y="2616200"/>
            <a:ext cx="1439862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3" name="Picture 2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1492250"/>
            <a:ext cx="981075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4" name="Picture 22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411163"/>
            <a:ext cx="1082675" cy="143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7" name="矩形 26649"/>
          <p:cNvSpPr/>
          <p:nvPr/>
        </p:nvSpPr>
        <p:spPr>
          <a:xfrm>
            <a:off x="381000" y="4457700"/>
            <a:ext cx="268288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语文语文  语文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00" y="2014538"/>
            <a:ext cx="17399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虫</a:t>
            </a:r>
            <a:endParaRPr lang="zh-CN" altLang="zh-CN" sz="80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409" name="图片 24" descr="2.gif"/>
          <p:cNvPicPr/>
          <p:nvPr/>
        </p:nvPicPr>
        <p:blipFill>
          <a:blip r:embed="rId11"/>
          <a:stretch>
            <a:fillRect/>
          </a:stretch>
        </p:blipFill>
        <p:spPr>
          <a:xfrm>
            <a:off x="539750" y="4095750"/>
            <a:ext cx="1047750" cy="1047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%5Bwallcoo"/>
          <p:cNvPicPr>
            <a:picLocks noChangeAspect="1"/>
          </p:cNvPicPr>
          <p:nvPr/>
        </p:nvPicPr>
        <p:blipFill>
          <a:blip r:embed="rId1"/>
          <a:srcRect l="47656" b="375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0"/>
          <p:cNvGrpSpPr/>
          <p:nvPr/>
        </p:nvGrpSpPr>
        <p:grpSpPr>
          <a:xfrm>
            <a:off x="2195513" y="1203325"/>
            <a:ext cx="1439862" cy="1144588"/>
            <a:chOff x="2195513" y="1203325"/>
            <a:chExt cx="1439862" cy="1144588"/>
          </a:xfrm>
        </p:grpSpPr>
        <p:sp>
          <p:nvSpPr>
            <p:cNvPr id="18448" name="TextBox 4"/>
            <p:cNvSpPr txBox="1"/>
            <p:nvPr/>
          </p:nvSpPr>
          <p:spPr>
            <a:xfrm>
              <a:off x="3132138" y="1492250"/>
              <a:ext cx="503237" cy="708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latin typeface="Arial" panose="020B0604020202020204" pitchFamily="34" charset="0"/>
                </a:rPr>
                <a:t>蚂</a:t>
              </a:r>
              <a:endParaRPr lang="zh-CN" altLang="en-US" sz="4000" b="1" dirty="0">
                <a:latin typeface="Arial" panose="020B0604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268538" y="1203325"/>
              <a:ext cx="863600" cy="431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2195513" y="1851025"/>
              <a:ext cx="1016000" cy="4968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1476375" y="842963"/>
            <a:ext cx="6477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latin typeface="Arial" panose="020B0604020202020204" pitchFamily="34" charset="0"/>
              </a:rPr>
              <a:t>虫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7813" y="2066925"/>
            <a:ext cx="6477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latin typeface="Arial" panose="020B0604020202020204" pitchFamily="34" charset="0"/>
              </a:rPr>
              <a:t>马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grpSp>
        <p:nvGrpSpPr>
          <p:cNvPr id="3" name="组合 21"/>
          <p:cNvGrpSpPr/>
          <p:nvPr/>
        </p:nvGrpSpPr>
        <p:grpSpPr>
          <a:xfrm>
            <a:off x="4211638" y="1131888"/>
            <a:ext cx="1512887" cy="1439862"/>
            <a:chOff x="4211638" y="1131888"/>
            <a:chExt cx="1512887" cy="1439862"/>
          </a:xfrm>
        </p:grpSpPr>
        <p:sp>
          <p:nvSpPr>
            <p:cNvPr id="18445" name="TextBox 12"/>
            <p:cNvSpPr txBox="1"/>
            <p:nvPr/>
          </p:nvSpPr>
          <p:spPr>
            <a:xfrm>
              <a:off x="4211638" y="1492250"/>
              <a:ext cx="504825" cy="708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latin typeface="Arial" panose="020B0604020202020204" pitchFamily="34" charset="0"/>
                </a:rPr>
                <a:t>蜻</a:t>
              </a:r>
              <a:endParaRPr lang="zh-CN" altLang="en-US" sz="4000" b="1" dirty="0">
                <a:latin typeface="Arial" panose="020B0604020202020204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859338" y="2139950"/>
              <a:ext cx="865187" cy="431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4859338" y="1131888"/>
              <a:ext cx="792162" cy="5667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5867400" y="2211388"/>
            <a:ext cx="5048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latin typeface="Arial" panose="020B0604020202020204" pitchFamily="34" charset="0"/>
              </a:rPr>
              <a:t>青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95963" y="700088"/>
            <a:ext cx="5048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latin typeface="Arial" panose="020B0604020202020204" pitchFamily="34" charset="0"/>
              </a:rPr>
              <a:t>虫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03575" y="1635125"/>
            <a:ext cx="1728788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12000" dirty="0">
                <a:latin typeface="Arial" panose="020B0604020202020204" pitchFamily="34" charset="0"/>
              </a:rPr>
              <a:t>︸</a:t>
            </a:r>
            <a:endParaRPr lang="zh-CN" altLang="en-US" sz="12000" dirty="0"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3213" y="2643188"/>
            <a:ext cx="2305050" cy="78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500" b="1" dirty="0">
                <a:latin typeface="Arial" panose="020B0604020202020204" pitchFamily="34" charset="0"/>
              </a:rPr>
              <a:t>形声字</a:t>
            </a:r>
            <a:endParaRPr lang="zh-CN" altLang="en-US" sz="4500" b="1" dirty="0">
              <a:latin typeface="Arial" panose="020B0604020202020204" pitchFamily="34" charset="0"/>
            </a:endParaRPr>
          </a:p>
        </p:txBody>
      </p:sp>
      <p:pic>
        <p:nvPicPr>
          <p:cNvPr id="18443" name="图片 20" descr="1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900113" y="3724275"/>
            <a:ext cx="2447925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Box 22"/>
          <p:cNvSpPr txBox="1"/>
          <p:nvPr/>
        </p:nvSpPr>
        <p:spPr>
          <a:xfrm>
            <a:off x="3563938" y="3435350"/>
            <a:ext cx="5329237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latin typeface="Arial" panose="020B0604020202020204" pitchFamily="34" charset="0"/>
                <a:ea typeface="等线" panose="02010600030101010101" pitchFamily="2" charset="-122"/>
              </a:rPr>
              <a:t>形声字，就是字的一半表示这个字的意思，是形旁；字的另一半表示这个字的读音，是它的声旁。</a:t>
            </a:r>
            <a:endParaRPr lang="zh-CN" altLang="en-US" sz="2500" b="1" dirty="0"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8" grpId="0"/>
      <p:bldP spid="16" grpId="0"/>
      <p:bldP spid="19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403350" y="842963"/>
            <a:ext cx="7056438" cy="138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F4B183"/>
                </a:solidFill>
                <a:latin typeface="方正粗黑宋简体" pitchFamily="2" charset="-122"/>
                <a:ea typeface="方正粗黑宋简体" pitchFamily="2" charset="-122"/>
              </a:rPr>
              <a:t>那么，蜓、蝴、蚂、蝌、蚯、蚓、蚁、蚪、蜘、蛛这些生字的形旁是左边的虫字旁，右边是它们的声旁。</a:t>
            </a:r>
            <a:endParaRPr lang="zh-CN" altLang="en-US" sz="2500" b="1" dirty="0">
              <a:solidFill>
                <a:srgbClr val="F4B183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20484" name="图片 10" descr="20200818131149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179388" y="0"/>
            <a:ext cx="1223962" cy="137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116013" y="2139950"/>
            <a:ext cx="662463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带有虫字旁的字都是古人眼中的虫子，如古人称“蛇”为“大虫”。</a:t>
            </a:r>
            <a:endParaRPr lang="zh-CN" altLang="en-US" sz="2800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2988" y="3219450"/>
            <a:ext cx="705643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</a:rPr>
              <a:t>但是，带有虫字旁的字不都代表昆虫，如本课中的“蚯蚓”、“蜘蛛”，另外还有蝙蝠等。</a:t>
            </a:r>
            <a:endParaRPr lang="zh-CN" altLang="zh-CN" sz="28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5" descr="20200818132119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539750" y="3579813"/>
            <a:ext cx="1800225" cy="1008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563938" y="915988"/>
            <a:ext cx="2032000" cy="30241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/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</a:rPr>
              <a:t>形声字，朋友多，半表意，半表音。只要用心去观察，一定能把朋友交。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[READINGOBJECT]" val="[READINGOBJECT]"/>
</p:tagLst>
</file>

<file path=ppt/tags/tag3.xml><?xml version="1.0" encoding="utf-8"?>
<p:tagLst xmlns:p="http://schemas.openxmlformats.org/presentationml/2006/main">
  <p:tag name="[VIDEO]" val="[VIDEO]"/>
  <p:tag name="IMAGE_HYPERLINK" val="IMAGE_HYPERLINK"/>
  <p:tag name="[ANDCEF]" val="[ANDCEF]"/>
  <p:tag name="[READINGOBJECT]" val="[READINGOBJECT]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540</Words>
  <Application>WPS 演示</Application>
  <PresentationFormat/>
  <Paragraphs>134</Paragraphs>
  <Slides>13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Arial</vt:lpstr>
      <vt:lpstr>宋体</vt:lpstr>
      <vt:lpstr>Wingdings</vt:lpstr>
      <vt:lpstr>等线</vt:lpstr>
      <vt:lpstr>等线 Light</vt:lpstr>
      <vt:lpstr>Calibri</vt:lpstr>
      <vt:lpstr>Times New Roman</vt:lpstr>
      <vt:lpstr>Century Gothic</vt:lpstr>
      <vt:lpstr>冬青黑体简体中文 W3</vt:lpstr>
      <vt:lpstr>黑体</vt:lpstr>
      <vt:lpstr>微软雅黑</vt:lpstr>
      <vt:lpstr>+mn-ea</vt:lpstr>
      <vt:lpstr>Segoe Print</vt:lpstr>
      <vt:lpstr>楷体_GB2312</vt:lpstr>
      <vt:lpstr>新宋体</vt:lpstr>
      <vt:lpstr>方正粗黑宋简体</vt:lpstr>
      <vt:lpstr>Wingdings</vt:lpstr>
      <vt:lpstr>冬青黑体简体中文 W3</vt:lpstr>
      <vt:lpstr>楷体_GB2312</vt:lpstr>
      <vt:lpstr>楷体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86</cp:revision>
  <dcterms:created xsi:type="dcterms:W3CDTF">2021-01-27T00:32:53Z</dcterms:created>
  <dcterms:modified xsi:type="dcterms:W3CDTF">2021-07-30T10:34:49Z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