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0" r:id="rId5"/>
    <p:sldId id="261" r:id="rId6"/>
    <p:sldId id="266" r:id="rId7"/>
    <p:sldId id="265" r:id="rId8"/>
    <p:sldId id="264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t0145ef59ebab8186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3365" y="415925"/>
            <a:ext cx="6463665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人教版语文一年级下册</a:t>
            </a:r>
            <a:endParaRPr lang="zh-CN" altLang="en-US" sz="4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83230" y="1296035"/>
            <a:ext cx="733806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识字加油站：</a:t>
            </a:r>
            <a:endParaRPr lang="zh-CN" altLang="en-US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r>
              <a:rPr lang="zh-CN" altLang="en-US" sz="660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形近字的认识</a:t>
            </a:r>
            <a:endParaRPr lang="zh-CN" altLang="en-US" sz="660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46050" y="0"/>
            <a:ext cx="12484100" cy="7066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28875" y="922655"/>
            <a:ext cx="39922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一、读一读：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28875" y="2158365"/>
            <a:ext cx="799465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600"/>
              <a:t>有 饭 能 吃 </a:t>
            </a:r>
            <a:r>
              <a:rPr lang="zh-CN" altLang="en-US" sz="3600">
                <a:solidFill>
                  <a:srgbClr val="FF0000"/>
                </a:solidFill>
              </a:rPr>
              <a:t>饱</a:t>
            </a:r>
            <a:r>
              <a:rPr lang="zh-CN" altLang="en-US" sz="3600"/>
              <a:t>，有 水 把 茶 </a:t>
            </a:r>
            <a:r>
              <a:rPr lang="zh-CN" altLang="en-US" sz="3600">
                <a:solidFill>
                  <a:srgbClr val="FF0000"/>
                </a:solidFill>
              </a:rPr>
              <a:t>泡</a:t>
            </a:r>
            <a:r>
              <a:rPr lang="zh-CN" altLang="en-US" sz="3600"/>
              <a:t>。</a:t>
            </a:r>
            <a:endParaRPr lang="zh-CN" altLang="en-US" sz="3600"/>
          </a:p>
          <a:p>
            <a:pPr>
              <a:lnSpc>
                <a:spcPct val="160000"/>
              </a:lnSpc>
            </a:pPr>
            <a:r>
              <a:rPr lang="zh-CN" altLang="en-US" sz="3600"/>
              <a:t>有 足 快 快 </a:t>
            </a:r>
            <a:r>
              <a:rPr lang="zh-CN" altLang="en-US" sz="3600">
                <a:solidFill>
                  <a:srgbClr val="FF0000"/>
                </a:solidFill>
              </a:rPr>
              <a:t>跑</a:t>
            </a:r>
            <a:r>
              <a:rPr lang="zh-CN" altLang="en-US" sz="3600"/>
              <a:t>，有 手 轻 轻 </a:t>
            </a:r>
            <a:r>
              <a:rPr lang="zh-CN" altLang="en-US" sz="3600">
                <a:solidFill>
                  <a:srgbClr val="FF0000"/>
                </a:solidFill>
              </a:rPr>
              <a:t>抱</a:t>
            </a:r>
            <a:r>
              <a:rPr lang="zh-CN" altLang="en-US" sz="3600"/>
              <a:t>。</a:t>
            </a:r>
            <a:endParaRPr lang="zh-CN" altLang="en-US" sz="3600"/>
          </a:p>
          <a:p>
            <a:pPr>
              <a:lnSpc>
                <a:spcPct val="160000"/>
              </a:lnSpc>
            </a:pPr>
            <a:r>
              <a:rPr lang="zh-CN" altLang="en-US" sz="3600"/>
              <a:t>有 衣 穿 长</a:t>
            </a:r>
            <a:r>
              <a:rPr lang="zh-CN" altLang="en-US" sz="3600">
                <a:solidFill>
                  <a:srgbClr val="FF0000"/>
                </a:solidFill>
              </a:rPr>
              <a:t> 袍</a:t>
            </a:r>
            <a:r>
              <a:rPr lang="zh-CN" altLang="en-US" sz="3600"/>
              <a:t>，有 火 放 鞭 </a:t>
            </a:r>
            <a:r>
              <a:rPr lang="zh-CN" altLang="en-US" sz="3600">
                <a:solidFill>
                  <a:srgbClr val="FF0000"/>
                </a:solidFill>
              </a:rPr>
              <a:t>炮</a:t>
            </a:r>
            <a:r>
              <a:rPr lang="zh-CN" altLang="en-US" sz="3600"/>
              <a:t>。</a:t>
            </a:r>
            <a:endParaRPr lang="zh-CN" altLang="en-US" sz="3600"/>
          </a:p>
        </p:txBody>
      </p:sp>
      <p:sp>
        <p:nvSpPr>
          <p:cNvPr id="9" name="文本框 8"/>
          <p:cNvSpPr txBox="1"/>
          <p:nvPr/>
        </p:nvSpPr>
        <p:spPr>
          <a:xfrm>
            <a:off x="1817370" y="5530850"/>
            <a:ext cx="8338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看看这几个</a:t>
            </a:r>
            <a:r>
              <a:rPr lang="zh-CN" altLang="en-US" sz="4000">
                <a:solidFill>
                  <a:srgbClr val="FF0000"/>
                </a:solidFill>
              </a:rPr>
              <a:t>红字</a:t>
            </a:r>
            <a:r>
              <a:rPr lang="zh-CN" altLang="en-US" sz="4000"/>
              <a:t>，你有什么发现？</a:t>
            </a:r>
            <a:endParaRPr lang="zh-CN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8" grpId="1"/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484100" cy="7066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8875" y="875665"/>
            <a:ext cx="41948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二、说一说：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 descr="t018de5cf3cfc91b0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605" y="3901440"/>
            <a:ext cx="2771140" cy="2286635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428875" y="2021205"/>
            <a:ext cx="3637915" cy="1880235"/>
          </a:xfrm>
          <a:prstGeom prst="wedgeRoundRectCallout">
            <a:avLst/>
          </a:prstGeom>
          <a:solidFill>
            <a:srgbClr val="92D05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我发现它们都是左右结构。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pic>
        <p:nvPicPr>
          <p:cNvPr id="8" name="图片 7" descr="7dee72f18e9c41d7b84491fee504b4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730" y="4293235"/>
            <a:ext cx="3608070" cy="2165350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 flipH="1">
            <a:off x="6187440" y="1892935"/>
            <a:ext cx="5254625" cy="2137410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我还发现了它们右边都是“包”！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07890" y="4445635"/>
            <a:ext cx="351218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/>
              <a:t>饱     泡     跑</a:t>
            </a:r>
            <a:endParaRPr lang="zh-CN" altLang="en-US" sz="3600"/>
          </a:p>
          <a:p>
            <a:pPr>
              <a:lnSpc>
                <a:spcPct val="140000"/>
              </a:lnSpc>
            </a:pPr>
            <a:r>
              <a:rPr lang="zh-CN" altLang="en-US" sz="3600"/>
              <a:t>抱     袍     炮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0" animBg="1"/>
      <p:bldP spid="7" grpId="1" animBg="1"/>
      <p:bldP spid="9" grpId="0" bldLvl="0" animBg="1"/>
      <p:bldP spid="9" grpId="1" animBg="1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495" y="0"/>
            <a:ext cx="12484100" cy="7066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8240" y="836930"/>
            <a:ext cx="43522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三、认一认：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椭圆 5"/>
          <p:cNvSpPr/>
          <p:nvPr/>
        </p:nvSpPr>
        <p:spPr>
          <a:xfrm>
            <a:off x="5740400" y="2329180"/>
            <a:ext cx="567055" cy="61023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FF0000"/>
                </a:solidFill>
              </a:rPr>
              <a:t>包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6187440" y="1758950"/>
            <a:ext cx="593090" cy="5943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饱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6461125" y="2454910"/>
            <a:ext cx="593090" cy="608965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泡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5962015" y="3063875"/>
            <a:ext cx="607695" cy="53086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SzTx/>
              <a:buFontTx/>
            </a:pPr>
            <a:r>
              <a:rPr lang="zh-CN" altLang="en-US" sz="3200">
                <a:solidFill>
                  <a:schemeClr val="tx1"/>
                </a:solidFill>
              </a:rPr>
              <a:t>跑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5241290" y="2939415"/>
            <a:ext cx="593725" cy="593725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抱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4930140" y="2353310"/>
            <a:ext cx="656590" cy="559435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袍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5367655" y="1758950"/>
            <a:ext cx="594360" cy="546735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炮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23160" y="3594735"/>
            <a:ext cx="8930640" cy="2601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  <a:buClrTx/>
              <a:buSzTx/>
              <a:buNone/>
            </a:pPr>
            <a:r>
              <a:rPr lang="zh-CN" altLang="en-US" sz="3200">
                <a:sym typeface="+mn-ea"/>
              </a:rPr>
              <a:t>有 饭 能 吃 （  ），        有 水 把 茶（  ）。</a:t>
            </a:r>
            <a:endParaRPr lang="zh-CN" altLang="en-US" sz="3200"/>
          </a:p>
          <a:p>
            <a:pPr algn="l">
              <a:lnSpc>
                <a:spcPct val="170000"/>
              </a:lnSpc>
              <a:buClrTx/>
              <a:buSzTx/>
              <a:buNone/>
            </a:pPr>
            <a:r>
              <a:rPr lang="zh-CN" altLang="en-US" sz="3200">
                <a:sym typeface="+mn-ea"/>
              </a:rPr>
              <a:t>有 足 快 快 （  ），        有 手 轻 轻（  ）。</a:t>
            </a:r>
            <a:endParaRPr lang="zh-CN" altLang="en-US" sz="3200">
              <a:sym typeface="+mn-ea"/>
            </a:endParaRPr>
          </a:p>
          <a:p>
            <a:pPr algn="l">
              <a:lnSpc>
                <a:spcPct val="170000"/>
              </a:lnSpc>
              <a:buClrTx/>
              <a:buSzTx/>
              <a:buNone/>
            </a:pPr>
            <a:r>
              <a:rPr lang="zh-CN" altLang="en-US" sz="3200">
                <a:sym typeface="+mn-ea"/>
              </a:rPr>
              <a:t>有 衣 穿 长 （  ），        有 火 放 鞭（  ）。</a:t>
            </a:r>
            <a:endParaRPr lang="zh-CN" altLang="en-US" sz="3200"/>
          </a:p>
        </p:txBody>
      </p:sp>
      <p:sp>
        <p:nvSpPr>
          <p:cNvPr id="17" name="文本框 16"/>
          <p:cNvSpPr txBox="1"/>
          <p:nvPr/>
        </p:nvSpPr>
        <p:spPr>
          <a:xfrm>
            <a:off x="4702175" y="3844925"/>
            <a:ext cx="40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sym typeface="+mn-ea"/>
              </a:rPr>
              <a:t>饱</a:t>
            </a:r>
            <a:endParaRPr lang="zh-CN" altLang="en-US" sz="3200"/>
          </a:p>
        </p:txBody>
      </p:sp>
      <p:sp>
        <p:nvSpPr>
          <p:cNvPr id="13" name="文本框 12"/>
          <p:cNvSpPr txBox="1"/>
          <p:nvPr/>
        </p:nvSpPr>
        <p:spPr>
          <a:xfrm>
            <a:off x="8740140" y="3844925"/>
            <a:ext cx="6800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泡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702175" y="4637405"/>
            <a:ext cx="369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跑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739505" y="4637405"/>
            <a:ext cx="680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抱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702175" y="5481320"/>
            <a:ext cx="40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袍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739505" y="5481320"/>
            <a:ext cx="680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炮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3" grpId="0"/>
      <p:bldP spid="13" grpId="1"/>
      <p:bldP spid="14" grpId="0"/>
      <p:bldP spid="14" grpId="1"/>
      <p:bldP spid="16" grpId="0"/>
      <p:bldP spid="16" grpId="1"/>
      <p:bldP spid="18" grpId="0"/>
      <p:bldP spid="18" grpId="1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484100" cy="7066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28875" y="875665"/>
            <a:ext cx="41948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四、会发现：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 descr="t018de5cf3cfc91b0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605" y="3517265"/>
            <a:ext cx="2771140" cy="2908300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1970405" y="2021205"/>
            <a:ext cx="4427855" cy="1496695"/>
          </a:xfrm>
          <a:prstGeom prst="wedgeRoundRectCallout">
            <a:avLst/>
          </a:prstGeom>
          <a:solidFill>
            <a:srgbClr val="92D05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我发现</a:t>
            </a:r>
            <a:r>
              <a:rPr lang="en-US" altLang="zh-CN" sz="3600">
                <a:solidFill>
                  <a:schemeClr val="tx1"/>
                </a:solidFill>
              </a:rPr>
              <a:t>“</a:t>
            </a:r>
            <a:r>
              <a:rPr lang="zh-CN" altLang="en-US" sz="3600">
                <a:solidFill>
                  <a:schemeClr val="tx1"/>
                </a:solidFill>
              </a:rPr>
              <a:t>足</a:t>
            </a:r>
            <a:r>
              <a:rPr lang="en-US" altLang="zh-CN" sz="3600">
                <a:solidFill>
                  <a:schemeClr val="tx1"/>
                </a:solidFill>
              </a:rPr>
              <a:t>”</a:t>
            </a:r>
            <a:r>
              <a:rPr lang="zh-CN" altLang="en-US" sz="3600">
                <a:solidFill>
                  <a:schemeClr val="tx1"/>
                </a:solidFill>
              </a:rPr>
              <a:t>字旁的字和脚有关。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pic>
        <p:nvPicPr>
          <p:cNvPr id="8" name="图片 7" descr="7dee72f18e9c41d7b84491fee504b4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595" y="3517900"/>
            <a:ext cx="3608070" cy="2781935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 flipH="1">
            <a:off x="6623685" y="2021205"/>
            <a:ext cx="4272915" cy="1268095"/>
          </a:xfrm>
          <a:prstGeom prst="wedgeEllipseCallou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我还发现</a:t>
            </a:r>
            <a:r>
              <a:rPr lang="en-US" altLang="zh-CN" sz="3600">
                <a:solidFill>
                  <a:schemeClr val="tx1"/>
                </a:solidFill>
              </a:rPr>
              <a:t>……</a:t>
            </a:r>
            <a:endParaRPr lang="en-US" altLang="zh-CN" sz="3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3839210" y="4134485"/>
            <a:ext cx="4512945" cy="1879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>
                <a:solidFill>
                  <a:schemeClr val="tx1"/>
                </a:solidFill>
                <a:sym typeface="+mn-ea"/>
              </a:rPr>
              <a:t>声旁表音，</a:t>
            </a:r>
            <a:endParaRPr lang="en-US" altLang="zh-CN" sz="3200">
              <a:solidFill>
                <a:schemeClr val="tx1"/>
              </a:solidFill>
            </a:endParaRPr>
          </a:p>
          <a:p>
            <a:pPr algn="ctr"/>
            <a:r>
              <a:rPr lang="en-US" altLang="zh-CN" sz="3200">
                <a:solidFill>
                  <a:schemeClr val="tx1"/>
                </a:solidFill>
                <a:sym typeface="+mn-ea"/>
              </a:rPr>
              <a:t>            形旁表义。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46050" y="-104140"/>
            <a:ext cx="12484100" cy="7066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51710" y="983615"/>
            <a:ext cx="41960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五、练一练：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图片 6" descr="378268572_6961674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130" y="2302510"/>
            <a:ext cx="3201035" cy="4556125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 flipH="1">
            <a:off x="6793230" y="1110615"/>
            <a:ext cx="4686935" cy="922020"/>
          </a:xfrm>
          <a:prstGeom prst="wedgeRoundRectCallout">
            <a:avLst>
              <a:gd name="adj1" fmla="val -3597"/>
              <a:gd name="adj2" fmla="val 9001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你能区分这几个字吗？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9400" y="2619375"/>
            <a:ext cx="66027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4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浇     烧    挠    绕</a:t>
            </a:r>
            <a:endParaRPr lang="zh-CN" altLang="en-US" sz="4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3855" y="3871595"/>
            <a:ext cx="2232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三点水旁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02660" y="3871595"/>
            <a:ext cx="1503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>
                <a:solidFill>
                  <a:srgbClr val="FF0000"/>
                </a:solidFill>
              </a:rPr>
              <a:t>火字旁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38090" y="3871595"/>
            <a:ext cx="14097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提手旁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47790" y="3871595"/>
            <a:ext cx="1515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>
                <a:solidFill>
                  <a:srgbClr val="FF0000"/>
                </a:solidFill>
              </a:rPr>
              <a:t>绞丝旁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55470" y="4821555"/>
            <a:ext cx="178879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</a:rPr>
              <a:t>浇水</a:t>
            </a:r>
            <a:endParaRPr lang="zh-CN" altLang="en-US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</a:rPr>
              <a:t>浇花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53155" y="4821555"/>
            <a:ext cx="1393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烧饭</a:t>
            </a:r>
            <a:endParaRPr lang="zh-CN" altLang="en-US" sz="3200"/>
          </a:p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烧烤</a:t>
            </a:r>
            <a:endParaRPr lang="zh-CN" altLang="en-US" sz="3200"/>
          </a:p>
        </p:txBody>
      </p:sp>
      <p:sp>
        <p:nvSpPr>
          <p:cNvPr id="18" name="文本框 17"/>
          <p:cNvSpPr txBox="1"/>
          <p:nvPr/>
        </p:nvSpPr>
        <p:spPr>
          <a:xfrm>
            <a:off x="5259705" y="4821555"/>
            <a:ext cx="1377950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抓挠</a:t>
            </a:r>
            <a:endParaRPr lang="zh-CN" altLang="en-US" sz="3200"/>
          </a:p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挠头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6637655" y="4821555"/>
            <a:ext cx="1203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环绕</a:t>
            </a:r>
            <a:endParaRPr lang="zh-CN" altLang="en-US" sz="3200"/>
          </a:p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3200"/>
              <a:t>围绕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310287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46050" y="0"/>
            <a:ext cx="12484100" cy="7066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7140" y="1062990"/>
            <a:ext cx="37045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六、考一考：</a:t>
            </a:r>
            <a:endParaRPr lang="zh-CN" altLang="en-US" sz="5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图片 4" descr="t010348f4ff558319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830" y="2148840"/>
            <a:ext cx="4458970" cy="44297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31925" y="2732405"/>
            <a:ext cx="66186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操   澡   燥   躁   噪</a:t>
            </a:r>
            <a:endParaRPr lang="zh-CN" altLang="en-US" sz="4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波形 6"/>
          <p:cNvSpPr/>
          <p:nvPr/>
        </p:nvSpPr>
        <p:spPr>
          <a:xfrm>
            <a:off x="965835" y="3945890"/>
            <a:ext cx="5928995" cy="2632710"/>
          </a:xfrm>
          <a:prstGeom prst="wave">
            <a:avLst>
              <a:gd name="adj1" fmla="val 12500"/>
              <a:gd name="adj2" fmla="val 139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这几个字它们有什么相同？有什么不同吗？一起说一说吧！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7730490" y="1062990"/>
            <a:ext cx="2787015" cy="1266190"/>
          </a:xfrm>
          <a:prstGeom prst="wedgeRoundRectCallout">
            <a:avLst>
              <a:gd name="adj1" fmla="val -4910"/>
              <a:gd name="adj2" fmla="val 7121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你学会了吗？</a:t>
            </a:r>
            <a:endParaRPr lang="zh-CN" altLang="en-US" sz="3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bldLvl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t0145ef59ebab81869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635"/>
            <a:ext cx="12192000" cy="68567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10865" y="1987550"/>
            <a:ext cx="59690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同学们，再见！</a:t>
            </a:r>
            <a:endParaRPr lang="zh-CN" altLang="en-US" sz="66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WPS 演示</Application>
  <PresentationFormat>宽屏</PresentationFormat>
  <Paragraphs>99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黑体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10</cp:revision>
  <dcterms:created xsi:type="dcterms:W3CDTF">2020-08-12T04:28:00Z</dcterms:created>
  <dcterms:modified xsi:type="dcterms:W3CDTF">2021-07-30T10:51:29Z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