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57" r:id="rId3"/>
    <p:sldId id="312" r:id="rId5"/>
    <p:sldId id="334" r:id="rId6"/>
    <p:sldId id="343" r:id="rId7"/>
    <p:sldId id="344" r:id="rId8"/>
    <p:sldId id="345" r:id="rId9"/>
    <p:sldId id="347" r:id="rId10"/>
    <p:sldId id="348" r:id="rId11"/>
    <p:sldId id="349" r:id="rId12"/>
    <p:sldId id="350" r:id="rId13"/>
    <p:sldId id="351" r:id="rId14"/>
    <p:sldId id="346" r:id="rId15"/>
    <p:sldId id="355" r:id="rId16"/>
    <p:sldId id="354" r:id="rId17"/>
    <p:sldId id="353" r:id="rId18"/>
    <p:sldId id="352" r:id="rId19"/>
    <p:sldId id="336" r:id="rId20"/>
    <p:sldId id="342" r:id="rId21"/>
  </p:sldIdLst>
  <p:sldSz cx="12192000" cy="6858000"/>
  <p:notesSz cx="6858000" cy="9144000"/>
  <p:custDataLst>
    <p:tags r:id="rId25"/>
  </p:custDataLst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D1DFF"/>
    <a:srgbClr val="2089F4"/>
    <a:srgbClr val="29AAF8"/>
    <a:srgbClr val="36E0F5"/>
    <a:srgbClr val="E6561A"/>
    <a:srgbClr val="2AAE3F"/>
    <a:srgbClr val="EC540C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1103"/>
    <p:restoredTop sz="83302"/>
  </p:normalViewPr>
  <p:slideViewPr>
    <p:cSldViewPr snapToGrid="0" showGuides="1">
      <p:cViewPr varScale="1">
        <p:scale>
          <a:sx n="95" d="100"/>
          <a:sy n="95" d="100"/>
        </p:scale>
        <p:origin x="108" y="288"/>
      </p:cViewPr>
      <p:guideLst>
        <p:guide orient="horz" pos="2704"/>
        <p:guide orient="horz" pos="1457"/>
        <p:guide orient="horz" pos="3657"/>
        <p:guide orient="horz" pos="1094"/>
        <p:guide pos="3840"/>
        <p:guide pos="438"/>
        <p:guide pos="439"/>
      </p:guideLst>
    </p:cSldViewPr>
  </p:slideViewPr>
  <p:notesTextViewPr>
    <p:cViewPr>
      <p:scale>
        <a:sx n="200" d="100"/>
        <a:sy n="200" d="100"/>
      </p:scale>
      <p:origin x="0" y="0"/>
    </p:cViewPr>
  </p:notesTextViewPr>
  <p:sorterViewPr showFormatting="0">
    <p:cViewPr>
      <p:scale>
        <a:sx n="120" d="100"/>
        <a:sy n="12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5" Type="http://schemas.openxmlformats.org/officeDocument/2006/relationships/tags" Target="tags/tag21.xml"/><Relationship Id="rId24" Type="http://schemas.openxmlformats.org/officeDocument/2006/relationships/tableStyles" Target="tableStyles.xml"/><Relationship Id="rId23" Type="http://schemas.openxmlformats.org/officeDocument/2006/relationships/viewProps" Target="viewProps.xml"/><Relationship Id="rId22" Type="http://schemas.openxmlformats.org/officeDocument/2006/relationships/presProps" Target="presProps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38E1201F-A0F5-4EF6-A630-E5DA45A4BE48}" type="datetimeFigureOut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单击此处编辑母版文本样式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第二级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914400" marR="0" lvl="2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第三级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371600" marR="0" lvl="3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第四级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828800" marR="0" lvl="4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第五级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p>
            <a:pPr lvl="0" algn="r" eaLnBrk="1" fontAlgn="base" hangingPunct="1"/>
            <a:fld id="{9A0DB2DC-4C9A-4742-B13C-FB6460FD3503}" type="slidenum">
              <a:rPr lang="zh-CN" altLang="en-US" sz="1200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z="1200" strike="noStrike" noProof="1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121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/>
            </a:solidFill>
            <a:miter/>
          </a:ln>
        </p:spPr>
      </p:sp>
      <p:sp>
        <p:nvSpPr>
          <p:cNvPr id="5122" name="备注占位符 2"/>
          <p:cNvSpPr>
            <a:spLocks noGrp="1"/>
          </p:cNvSpPr>
          <p:nvPr>
            <p:ph type="body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p>
            <a:pPr lvl="0" eaLnBrk="1" hangingPunct="1">
              <a:spcBef>
                <a:spcPct val="0"/>
              </a:spcBef>
            </a:pPr>
            <a:endParaRPr lang="zh-CN" altLang="en-US" dirty="0"/>
          </a:p>
        </p:txBody>
      </p:sp>
      <p:sp>
        <p:nvSpPr>
          <p:cNvPr id="5123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b"/>
          <a:p>
            <a:pPr lvl="0" algn="r" eaLnBrk="1" hangingPunct="1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7169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/>
            </a:solidFill>
            <a:miter/>
          </a:ln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 lIns="91440" tIns="45720" rIns="91440" bIns="4572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171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b"/>
          <a:p>
            <a:pPr lvl="0" algn="r" eaLnBrk="1" hangingPunct="1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anj.cn/index.php?act=show_store&amp;id=8719" TargetMode="Externa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>
            <a:hlinkClick r:id="rId2"/>
          </p:cNvPr>
          <p:cNvSpPr>
            <a:spLocks noChangeArrowheads="1"/>
          </p:cNvSpPr>
          <p:nvPr/>
        </p:nvSpPr>
        <p:spPr bwMode="auto">
          <a:xfrm>
            <a:off x="0" y="2982913"/>
            <a:ext cx="12192000" cy="892175"/>
          </a:xfrm>
          <a:prstGeom prst="rect">
            <a:avLst/>
          </a:prstGeom>
          <a:solidFill>
            <a:srgbClr val="2AAE3F">
              <a:alpha val="0"/>
            </a:srgbClr>
          </a:solidFill>
          <a:ln>
            <a:noFill/>
          </a:ln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40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Gothic" panose="020B0502020202020204" pitchFamily="34" charset="0"/>
              <a:ea typeface="冬青黑体简体中文 W3"/>
              <a:cs typeface="冬青黑体简体中文 W3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fontAlgn="base"/>
            <a:r>
              <a:rPr lang="zh-CN" altLang="en-US" strike="noStrike" noProof="1"/>
              <a:t>单击此处编辑母版副标题样式</a:t>
            </a:r>
            <a:endParaRPr lang="zh-CN" altLang="en-US" strike="noStrike" noProof="1"/>
          </a:p>
        </p:txBody>
      </p:sp>
      <p:sp>
        <p:nvSpPr>
          <p:cNvPr id="9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4F968C04-5D60-479E-87BC-11E79C8666BD}" type="datetime1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p>
            <a:pPr algn="r" eaLnBrk="1" fontAlgn="base" hangingPunct="1"/>
            <a:fld id="{9A0DB2DC-4C9A-4742-B13C-FB6460FD3503}" type="slidenum">
              <a:rPr lang="zh-CN" altLang="en-US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/>
          </a:p>
        </p:txBody>
      </p:sp>
    </p:spTree>
  </p:cSld>
  <p:clrMapOvr>
    <a:masterClrMapping/>
  </p:clrMapOvr>
  <p:transition spd="slow" advClick="0" advTm="300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9F2BA985-CC10-478A-90C5-A40FB8AF8309}" type="datetime1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  <p:transition spd="slow" advClick="0" advTm="300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9F2BA985-CC10-478A-90C5-A40FB8AF8309}" type="datetime1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  <p:transition spd="slow" advClick="0" advTm="300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9F2BA985-CC10-478A-90C5-A40FB8AF8309}" type="datetime1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  <p:transition spd="slow" advClick="0" advTm="300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9F2BA985-CC10-478A-90C5-A40FB8AF8309}" type="datetime1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  <p:transition spd="slow" advClick="0" advTm="300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9F2BA985-CC10-478A-90C5-A40FB8AF8309}" type="datetime1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  <p:transition spd="slow" advClick="0" advTm="300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7"/>
            <a:ext cx="10515600" cy="1325563"/>
          </a:xfr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9F2BA985-CC10-478A-90C5-A40FB8AF8309}" type="datetime1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  <p:transition spd="slow" advClick="0" advTm="300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9F2BA985-CC10-478A-90C5-A40FB8AF8309}" type="datetime1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  <p:transition spd="slow" advClick="0" advTm="300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9F2BA985-CC10-478A-90C5-A40FB8AF8309}" type="datetime1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  <p:transition spd="slow" advClick="0" advTm="300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9F2BA985-CC10-478A-90C5-A40FB8AF8309}" type="datetime1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  <p:transition spd="slow" advClick="0" advTm="300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9F2BA985-CC10-478A-90C5-A40FB8AF8309}" type="datetime1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  <p:transition spd="slow" advClick="0" advTm="3000"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026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1027" name="文本占位符 2"/>
          <p:cNvSpPr>
            <a:spLocks noGrp="1"/>
          </p:cNvSpPr>
          <p:nvPr>
            <p:ph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 w="9525">
            <a:noFill/>
          </a:ln>
        </p:spPr>
        <p:txBody>
          <a:bodyPr anchor="t"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 indent="-228600"/>
            <a:r>
              <a:rPr lang="zh-CN" altLang="en-US" dirty="0"/>
              <a:t>第二级</a:t>
            </a:r>
            <a:endParaRPr lang="zh-CN" altLang="en-US" dirty="0"/>
          </a:p>
          <a:p>
            <a:pPr lvl="2" indent="-228600"/>
            <a:r>
              <a:rPr lang="zh-CN" altLang="en-US" dirty="0"/>
              <a:t>第三级</a:t>
            </a:r>
            <a:endParaRPr lang="zh-CN" altLang="en-US" dirty="0"/>
          </a:p>
          <a:p>
            <a:pPr lvl="3" indent="-228600"/>
            <a:r>
              <a:rPr lang="zh-CN" altLang="en-US" dirty="0"/>
              <a:t>第四级</a:t>
            </a:r>
            <a:endParaRPr lang="zh-CN" altLang="en-US" dirty="0"/>
          </a:p>
          <a:p>
            <a:pPr lvl="4" indent="-228600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9F2BA985-CC10-478A-90C5-A40FB8AF8309}" type="datetime1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 advClick="0" advTm="3000"/>
  <p:hf sldNum="0" hdr="0" ft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tags" Target="../tags/tag12.xml"/></Relationships>
</file>

<file path=ppt/slides/_rels/slide11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1.png"/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tags" Target="../tags/tag13.xml"/></Relationships>
</file>

<file path=ppt/slides/_rels/slide1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1.png"/><Relationship Id="rId2" Type="http://schemas.openxmlformats.org/officeDocument/2006/relationships/image" Target="../media/image14.png"/><Relationship Id="rId1" Type="http://schemas.openxmlformats.org/officeDocument/2006/relationships/tags" Target="../tags/tag1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.png"/><Relationship Id="rId1" Type="http://schemas.openxmlformats.org/officeDocument/2006/relationships/tags" Target="../tags/tag15.xml"/></Relationships>
</file>

<file path=ppt/slides/_rels/slide1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1.png"/><Relationship Id="rId2" Type="http://schemas.openxmlformats.org/officeDocument/2006/relationships/image" Target="../media/image14.png"/><Relationship Id="rId1" Type="http://schemas.openxmlformats.org/officeDocument/2006/relationships/tags" Target="../tags/tag16.xml"/></Relationships>
</file>

<file path=ppt/slides/_rels/slide15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16.png"/><Relationship Id="rId3" Type="http://schemas.openxmlformats.org/officeDocument/2006/relationships/image" Target="../media/image1.png"/><Relationship Id="rId2" Type="http://schemas.openxmlformats.org/officeDocument/2006/relationships/tags" Target="../tags/tag17.xml"/><Relationship Id="rId1" Type="http://schemas.openxmlformats.org/officeDocument/2006/relationships/image" Target="../media/image15.png"/></Relationships>
</file>

<file path=ppt/slides/_rels/slide16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tags" Target="../tags/tag18.xml"/><Relationship Id="rId3" Type="http://schemas.openxmlformats.org/officeDocument/2006/relationships/image" Target="../media/image17.jpeg"/><Relationship Id="rId2" Type="http://schemas.openxmlformats.org/officeDocument/2006/relationships/image" Target="../media/image1.png"/><Relationship Id="rId1" Type="http://schemas.openxmlformats.org/officeDocument/2006/relationships/image" Target="../media/image14.png"/></Relationships>
</file>

<file path=ppt/slides/_rels/slide17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tags" Target="../tags/tag19.xml"/><Relationship Id="rId3" Type="http://schemas.openxmlformats.org/officeDocument/2006/relationships/image" Target="../media/image17.jpeg"/><Relationship Id="rId2" Type="http://schemas.openxmlformats.org/officeDocument/2006/relationships/image" Target="../media/image18.png"/><Relationship Id="rId1" Type="http://schemas.openxmlformats.org/officeDocument/2006/relationships/image" Target="../media/image1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.png"/><Relationship Id="rId1" Type="http://schemas.openxmlformats.org/officeDocument/2006/relationships/tags" Target="../tags/tag20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2.xml"/><Relationship Id="rId7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tags" Target="../tags/tag2.xml"/><Relationship Id="rId4" Type="http://schemas.openxmlformats.org/officeDocument/2006/relationships/image" Target="../media/image3.png"/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tags" Target="../tags/tag1.xml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tags" Target="../tags/tag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5.png"/><Relationship Id="rId1" Type="http://schemas.openxmlformats.org/officeDocument/2006/relationships/tags" Target="../tags/tag4.xml"/></Relationships>
</file>

<file path=ppt/slides/_rels/slide5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7.xml"/><Relationship Id="rId5" Type="http://schemas.openxmlformats.org/officeDocument/2006/relationships/image" Target="../media/image1.png"/><Relationship Id="rId4" Type="http://schemas.openxmlformats.org/officeDocument/2006/relationships/image" Target="../media/image8.png"/><Relationship Id="rId3" Type="http://schemas.openxmlformats.org/officeDocument/2006/relationships/tags" Target="../tags/tag6.xml"/><Relationship Id="rId2" Type="http://schemas.openxmlformats.org/officeDocument/2006/relationships/image" Target="../media/image7.png"/><Relationship Id="rId1" Type="http://schemas.openxmlformats.org/officeDocument/2006/relationships/tags" Target="../tags/tag5.xml"/></Relationships>
</file>

<file path=ppt/slides/_rels/slide6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7.xml"/><Relationship Id="rId5" Type="http://schemas.openxmlformats.org/officeDocument/2006/relationships/image" Target="../media/image9.png"/><Relationship Id="rId4" Type="http://schemas.openxmlformats.org/officeDocument/2006/relationships/tags" Target="../tags/tag8.xml"/><Relationship Id="rId3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tags" Target="../tags/tag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.png"/><Relationship Id="rId1" Type="http://schemas.openxmlformats.org/officeDocument/2006/relationships/tags" Target="../tags/tag9.xml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1.png"/><Relationship Id="rId2" Type="http://schemas.openxmlformats.org/officeDocument/2006/relationships/image" Target="../media/image10.png"/><Relationship Id="rId1" Type="http://schemas.openxmlformats.org/officeDocument/2006/relationships/tags" Target="../tags/tag10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.png"/><Relationship Id="rId1" Type="http://schemas.openxmlformats.org/officeDocument/2006/relationships/tags" Target="../tags/tag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矩形 1"/>
          <p:cNvSpPr/>
          <p:nvPr/>
        </p:nvSpPr>
        <p:spPr>
          <a:xfrm>
            <a:off x="722313" y="1035050"/>
            <a:ext cx="9701213" cy="3557588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4000" b="0" i="1" u="none" strike="noStrike" kern="1200" cap="none" spc="0" normalizeH="0" baseline="0" noProof="0" dirty="0">
                <a:ln>
                  <a:noFill/>
                </a:ln>
                <a:solidFill>
                  <a:srgbClr val="29AAF8"/>
                </a:solidFill>
                <a:effectLst/>
                <a:uLnTx/>
                <a:uFillTx/>
                <a:latin typeface="Century Gothic" panose="020B0502020202020204" pitchFamily="34" charset="0"/>
                <a:ea typeface="冬青黑体简体中文 W3" pitchFamily="34" charset="-122"/>
                <a:cs typeface="+mn-cs"/>
              </a:rPr>
              <a:t>课题：</a:t>
            </a:r>
            <a:r>
              <a:rPr kumimoji="0" lang="en-US" altLang="zh-CN" sz="4000" b="0" i="1" u="none" strike="noStrike" kern="1200" cap="none" spc="0" normalizeH="0" baseline="0" noProof="0" dirty="0">
                <a:ln>
                  <a:noFill/>
                </a:ln>
                <a:solidFill>
                  <a:srgbClr val="29AAF8"/>
                </a:solidFill>
                <a:effectLst/>
                <a:uLnTx/>
                <a:uFillTx/>
                <a:latin typeface="Century Gothic" panose="020B0502020202020204" pitchFamily="34" charset="0"/>
                <a:ea typeface="冬青黑体简体中文 W3" pitchFamily="34" charset="-122"/>
                <a:cs typeface="+mn-cs"/>
              </a:rPr>
              <a:t>《</a:t>
            </a:r>
            <a:r>
              <a:rPr kumimoji="0" lang="zh-CN" altLang="en-US" sz="4000" b="0" i="1" u="none" strike="noStrike" kern="1200" cap="none" spc="0" normalizeH="0" baseline="0" noProof="0" dirty="0">
                <a:ln>
                  <a:noFill/>
                </a:ln>
                <a:solidFill>
                  <a:srgbClr val="29AAF8"/>
                </a:solidFill>
                <a:effectLst/>
                <a:uLnTx/>
                <a:uFillTx/>
                <a:latin typeface="Century Gothic" panose="020B0502020202020204" pitchFamily="34" charset="0"/>
                <a:ea typeface="冬青黑体简体中文 W3" pitchFamily="34" charset="-122"/>
                <a:cs typeface="+mn-cs"/>
              </a:rPr>
              <a:t>文具的家</a:t>
            </a:r>
            <a:r>
              <a:rPr kumimoji="0" lang="en-US" altLang="zh-CN" sz="4000" b="0" i="1" u="none" strike="noStrike" kern="1200" cap="none" spc="0" normalizeH="0" baseline="0" noProof="0" dirty="0">
                <a:ln>
                  <a:noFill/>
                </a:ln>
                <a:solidFill>
                  <a:srgbClr val="29AAF8"/>
                </a:solidFill>
                <a:effectLst/>
                <a:uLnTx/>
                <a:uFillTx/>
                <a:latin typeface="Century Gothic" panose="020B0502020202020204" pitchFamily="34" charset="0"/>
                <a:ea typeface="冬青黑体简体中文 W3" pitchFamily="34" charset="-122"/>
                <a:cs typeface="+mn-cs"/>
              </a:rPr>
              <a:t>》</a:t>
            </a:r>
            <a:endParaRPr kumimoji="0" lang="en-US" altLang="zh-CN" sz="4000" b="0" i="1" u="none" strike="noStrike" kern="1200" cap="none" spc="0" normalizeH="0" baseline="0" noProof="0" dirty="0">
              <a:ln>
                <a:noFill/>
              </a:ln>
              <a:solidFill>
                <a:srgbClr val="29AAF8"/>
              </a:solidFill>
              <a:effectLst/>
              <a:uLnTx/>
              <a:uFillTx/>
              <a:latin typeface="Century Gothic" panose="020B0502020202020204" pitchFamily="34" charset="0"/>
              <a:ea typeface="冬青黑体简体中文 W3" pitchFamily="34" charset="-122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4000" b="0" i="1" u="none" strike="noStrike" kern="1200" cap="none" spc="0" normalizeH="0" baseline="0" noProof="0" dirty="0">
              <a:ln>
                <a:noFill/>
              </a:ln>
              <a:solidFill>
                <a:srgbClr val="29AAF8"/>
              </a:solidFill>
              <a:effectLst/>
              <a:uLnTx/>
              <a:uFillTx/>
              <a:latin typeface="Century Gothic" panose="020B0502020202020204" pitchFamily="34" charset="0"/>
              <a:ea typeface="冬青黑体简体中文 W3" pitchFamily="34" charset="-122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4000" b="0" i="1" u="none" strike="noStrike" kern="1200" cap="none" spc="0" normalizeH="0" baseline="0" noProof="0" dirty="0">
                <a:ln>
                  <a:noFill/>
                </a:ln>
                <a:solidFill>
                  <a:srgbClr val="29AAF8"/>
                </a:solidFill>
                <a:effectLst/>
                <a:uLnTx/>
                <a:uFillTx/>
                <a:latin typeface="Century Gothic" panose="020B0502020202020204" pitchFamily="34" charset="0"/>
                <a:ea typeface="冬青黑体简体中文 W3" pitchFamily="34" charset="-122"/>
                <a:cs typeface="+mn-cs"/>
              </a:rPr>
              <a:t>难点名称：</a:t>
            </a:r>
            <a:endParaRPr kumimoji="0" lang="en-US" altLang="zh-CN" sz="4000" b="0" i="1" u="none" strike="noStrike" kern="1200" cap="none" spc="0" normalizeH="0" baseline="0" noProof="0" dirty="0">
              <a:ln>
                <a:noFill/>
              </a:ln>
              <a:solidFill>
                <a:srgbClr val="29AAF8"/>
              </a:solidFill>
              <a:effectLst/>
              <a:uLnTx/>
              <a:uFillTx/>
              <a:latin typeface="Century Gothic" panose="020B0502020202020204" pitchFamily="34" charset="0"/>
              <a:ea typeface="冬青黑体简体中文 W3" pitchFamily="34" charset="-122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0" u="none" strike="noStrike" kern="1200" cap="none" spc="0" normalizeH="0" baseline="0" noProof="0" dirty="0">
                <a:ln>
                  <a:noFill/>
                </a:ln>
                <a:solidFill>
                  <a:srgbClr val="29AAF8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1</a:t>
            </a:r>
            <a:r>
              <a:rPr kumimoji="0" lang="zh-CN" alt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29AAF8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、有感情地朗读课文。 </a:t>
            </a:r>
            <a:endParaRPr kumimoji="0" lang="zh-CN" altLang="en-US" sz="2800" b="0" i="0" u="none" strike="noStrike" kern="1200" cap="none" spc="0" normalizeH="0" baseline="0" noProof="0" dirty="0">
              <a:ln>
                <a:noFill/>
              </a:ln>
              <a:solidFill>
                <a:srgbClr val="29AAF8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0" u="none" strike="noStrike" kern="1200" cap="none" spc="0" normalizeH="0" baseline="0" noProof="0" dirty="0">
                <a:ln>
                  <a:noFill/>
                </a:ln>
                <a:solidFill>
                  <a:srgbClr val="29AAF8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2</a:t>
            </a:r>
            <a:r>
              <a:rPr kumimoji="0" lang="zh-CN" alt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29AAF8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、指导学生把对课文的感悟转化为自己日常的学习习惯。</a:t>
            </a:r>
            <a:endParaRPr kumimoji="0" lang="zh-CN" altLang="en-US" sz="2800" b="0" i="0" u="none" strike="noStrike" kern="1200" cap="none" spc="0" normalizeH="0" baseline="0" noProof="0" dirty="0">
              <a:ln>
                <a:noFill/>
              </a:ln>
              <a:solidFill>
                <a:srgbClr val="29AAF8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</p:txBody>
      </p:sp>
      <p:sp>
        <p:nvSpPr>
          <p:cNvPr id="4098" name="灯片编号占位符 3"/>
          <p:cNvSpPr>
            <a:spLocks noGrp="1"/>
          </p:cNvSpPr>
          <p:nvPr>
            <p:ph type="sldNum" sz="quarter" idx="12"/>
          </p:nvPr>
        </p:nvSpPr>
        <p:spPr>
          <a:noFill/>
          <a:ln>
            <a:noFill/>
          </a:ln>
        </p:spPr>
        <p:txBody>
          <a:bodyPr wrap="square" lIns="91440" tIns="45720" rIns="91440" bIns="45720" anchor="ctr"/>
          <a:lstStyle>
            <a:lvl1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</a:lstStyle>
          <a:p>
            <a:pPr lvl="0" algn="r" eaLnBrk="1" hangingPunct="1"/>
            <a:fld id="{9A0DB2DC-4C9A-4742-B13C-FB6460FD3503}" type="slidenum">
              <a:rPr lang="zh-CN" altLang="en-US" sz="1200" dirty="0">
                <a:solidFill>
                  <a:srgbClr val="898989"/>
                </a:solidFill>
              </a:rPr>
            </a:fld>
            <a:endParaRPr lang="zh-CN" altLang="en-US" sz="1200" dirty="0">
              <a:solidFill>
                <a:srgbClr val="898989"/>
              </a:solidFill>
            </a:endParaRPr>
          </a:p>
        </p:txBody>
      </p:sp>
      <p:sp>
        <p:nvSpPr>
          <p:cNvPr id="7" name="矩形 6"/>
          <p:cNvSpPr/>
          <p:nvPr/>
        </p:nvSpPr>
        <p:spPr>
          <a:xfrm>
            <a:off x="90488" y="115888"/>
            <a:ext cx="3287713" cy="417513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2089F4"/>
                </a:solidFill>
                <a:effectLst/>
                <a:uLnTx/>
                <a:uFillTx/>
                <a:latin typeface="Century Gothic" panose="020B0502020202020204" pitchFamily="34" charset="0"/>
                <a:ea typeface="冬青黑体简体中文 W3" pitchFamily="34" charset="-122"/>
                <a:cs typeface="+mn-cs"/>
              </a:rPr>
              <a:t>一年级</a:t>
            </a: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srgbClr val="2089F4"/>
                </a:solidFill>
                <a:effectLst/>
                <a:uLnTx/>
                <a:uFillTx/>
                <a:latin typeface="Century Gothic" panose="020B0502020202020204" pitchFamily="34" charset="0"/>
                <a:ea typeface="冬青黑体简体中文 W3" pitchFamily="34" charset="-122"/>
                <a:cs typeface="+mn-cs"/>
              </a:rPr>
              <a:t>-</a:t>
            </a: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2089F4"/>
                </a:solidFill>
                <a:effectLst/>
                <a:uLnTx/>
                <a:uFillTx/>
                <a:latin typeface="Century Gothic" panose="020B0502020202020204" pitchFamily="34" charset="0"/>
                <a:ea typeface="冬青黑体简体中文 W3" pitchFamily="34" charset="-122"/>
                <a:cs typeface="+mn-cs"/>
              </a:rPr>
              <a:t>下册</a:t>
            </a: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srgbClr val="2089F4"/>
                </a:solidFill>
                <a:effectLst/>
                <a:uLnTx/>
                <a:uFillTx/>
                <a:latin typeface="Century Gothic" panose="020B0502020202020204" pitchFamily="34" charset="0"/>
                <a:ea typeface="冬青黑体简体中文 W3" pitchFamily="34" charset="-122"/>
                <a:cs typeface="+mn-cs"/>
              </a:rPr>
              <a:t>-</a:t>
            </a: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2089F4"/>
                </a:solidFill>
                <a:effectLst/>
                <a:uLnTx/>
                <a:uFillTx/>
                <a:latin typeface="Century Gothic" panose="020B0502020202020204" pitchFamily="34" charset="0"/>
                <a:ea typeface="冬青黑体简体中文 W3" pitchFamily="34" charset="-122"/>
                <a:cs typeface="+mn-cs"/>
              </a:rPr>
              <a:t>第七单元第</a:t>
            </a: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srgbClr val="2089F4"/>
                </a:solidFill>
                <a:effectLst/>
                <a:uLnTx/>
                <a:uFillTx/>
                <a:latin typeface="Century Gothic" panose="020B0502020202020204" pitchFamily="34" charset="0"/>
                <a:ea typeface="冬青黑体简体中文 W3" pitchFamily="34" charset="-122"/>
                <a:cs typeface="+mn-cs"/>
              </a:rPr>
              <a:t>15</a:t>
            </a: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2089F4"/>
                </a:solidFill>
                <a:effectLst/>
                <a:uLnTx/>
                <a:uFillTx/>
                <a:latin typeface="Century Gothic" panose="020B0502020202020204" pitchFamily="34" charset="0"/>
                <a:ea typeface="冬青黑体简体中文 W3" pitchFamily="34" charset="-122"/>
                <a:cs typeface="+mn-cs"/>
              </a:rPr>
              <a:t>课</a:t>
            </a:r>
            <a:endParaRPr kumimoji="0" lang="en-US" altLang="zh-CN" sz="1800" b="0" i="0" u="none" strike="noStrike" kern="1200" cap="none" spc="0" normalizeH="0" baseline="0" noProof="0" dirty="0">
              <a:ln>
                <a:noFill/>
              </a:ln>
              <a:solidFill>
                <a:srgbClr val="2089F4"/>
              </a:solidFill>
              <a:effectLst/>
              <a:uLnTx/>
              <a:uFillTx/>
              <a:latin typeface="Century Gothic" panose="020B0502020202020204" pitchFamily="34" charset="0"/>
              <a:ea typeface="冬青黑体简体中文 W3" pitchFamily="34" charset="-122"/>
              <a:cs typeface="+mn-cs"/>
            </a:endParaRPr>
          </a:p>
        </p:txBody>
      </p:sp>
    </p:spTree>
  </p:cSld>
  <p:clrMapOvr>
    <a:masterClrMapping/>
  </p:clrMapOvr>
  <p:transition spd="slow" advClick="0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8" name="PA_圆角矩形 9"/>
          <p:cNvSpPr/>
          <p:nvPr>
            <p:custDataLst>
              <p:tags r:id="rId1"/>
            </p:custDataLst>
          </p:nvPr>
        </p:nvSpPr>
        <p:spPr>
          <a:xfrm>
            <a:off x="0" y="303213"/>
            <a:ext cx="487363" cy="500063"/>
          </a:xfrm>
          <a:prstGeom prst="roundRect">
            <a:avLst>
              <a:gd name="adj" fmla="val 0"/>
            </a:avLst>
          </a:prstGeom>
          <a:solidFill>
            <a:srgbClr val="36E0F5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5362" name="文本框 68"/>
          <p:cNvSpPr txBox="1"/>
          <p:nvPr/>
        </p:nvSpPr>
        <p:spPr>
          <a:xfrm>
            <a:off x="566738" y="292100"/>
            <a:ext cx="1854200" cy="522288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en-US" sz="2800" dirty="0">
                <a:solidFill>
                  <a:srgbClr val="262626"/>
                </a:solidFill>
                <a:latin typeface="冬青黑体简体中文 W3"/>
                <a:ea typeface="冬青黑体简体中文 W3"/>
              </a:rPr>
              <a:t>知识讲解</a:t>
            </a:r>
            <a:endParaRPr lang="en-US" altLang="zh-CN" sz="2800" dirty="0">
              <a:solidFill>
                <a:srgbClr val="262626"/>
              </a:solidFill>
              <a:latin typeface="冬青黑体简体中文 W3"/>
              <a:ea typeface="冬青黑体简体中文 W3"/>
            </a:endParaRPr>
          </a:p>
        </p:txBody>
      </p:sp>
      <p:grpSp>
        <p:nvGrpSpPr>
          <p:cNvPr id="5" name="组合 3"/>
          <p:cNvGrpSpPr/>
          <p:nvPr/>
        </p:nvGrpSpPr>
        <p:grpSpPr>
          <a:xfrm>
            <a:off x="2570163" y="1668463"/>
            <a:ext cx="8878887" cy="1081087"/>
            <a:chOff x="620485" y="619196"/>
            <a:chExt cx="6763241" cy="812022"/>
          </a:xfrm>
        </p:grpSpPr>
        <p:sp>
          <p:nvSpPr>
            <p:cNvPr id="7" name="TextBox 1"/>
            <p:cNvSpPr txBox="1">
              <a:spLocks noChangeArrowheads="1"/>
            </p:cNvSpPr>
            <p:nvPr/>
          </p:nvSpPr>
          <p:spPr bwMode="auto">
            <a:xfrm>
              <a:off x="620485" y="627542"/>
              <a:ext cx="6679804" cy="803676"/>
            </a:xfrm>
            <a:prstGeom prst="rect">
              <a:avLst/>
            </a:prstGeom>
            <a:noFill/>
            <a:ln>
              <a:noFill/>
            </a:ln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2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3735" b="1" i="0" u="none" strike="noStrike" kern="1200" cap="none" spc="0" normalizeH="0" baseline="0" noProof="0" dirty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Calibri" panose="020F0502020204030204" pitchFamily="34" charset="0"/>
                  <a:ea typeface="宋体" panose="02010600030101010101" pitchFamily="2" charset="-122"/>
                  <a:cs typeface="+mn-cs"/>
                </a:rPr>
                <a:t>妈妈 说：    你 怎 么  天   天  丢 东  西呢？</a:t>
              </a:r>
              <a:endParaRPr kumimoji="0" lang="en-US" altLang="zh-CN" sz="3735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5365" name="TextBox 2"/>
            <p:cNvSpPr txBox="1"/>
            <p:nvPr/>
          </p:nvSpPr>
          <p:spPr>
            <a:xfrm>
              <a:off x="620485" y="619196"/>
              <a:ext cx="6763241" cy="276636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p>
              <a:pPr>
                <a:buSzTx/>
              </a:pPr>
              <a:r>
                <a:rPr lang="zh-CN" altLang="en-US" b="1" dirty="0">
                  <a:latin typeface="宋体" panose="02010600030101010101" pitchFamily="2" charset="-122"/>
                  <a:ea typeface="宋体" panose="02010600030101010101" pitchFamily="2" charset="-122"/>
                </a:rPr>
                <a:t> ｍ</a:t>
              </a:r>
              <a:r>
                <a:rPr lang="en-US" altLang="zh-CN" b="1" dirty="0">
                  <a:latin typeface="宋体" panose="02010600030101010101" pitchFamily="2" charset="-122"/>
                  <a:ea typeface="宋体" panose="02010600030101010101" pitchFamily="2" charset="-122"/>
                </a:rPr>
                <a:t>ā</a:t>
              </a:r>
              <a:r>
                <a:rPr lang="zh-CN" altLang="en-US" b="1" dirty="0">
                  <a:latin typeface="宋体" panose="02010600030101010101" pitchFamily="2" charset="-122"/>
                  <a:ea typeface="宋体" panose="02010600030101010101" pitchFamily="2" charset="-122"/>
                </a:rPr>
                <a:t> ｍ</a:t>
              </a:r>
              <a:r>
                <a:rPr lang="en-US" altLang="zh-CN" b="1" dirty="0">
                  <a:latin typeface="宋体" panose="02010600030101010101" pitchFamily="2" charset="-122"/>
                  <a:ea typeface="宋体" panose="02010600030101010101" pitchFamily="2" charset="-122"/>
                </a:rPr>
                <a:t>ɑ</a:t>
              </a:r>
              <a:r>
                <a:rPr lang="zh-CN" altLang="en-US" b="1" dirty="0">
                  <a:latin typeface="宋体" panose="02010600030101010101" pitchFamily="2" charset="-122"/>
                  <a:ea typeface="宋体" panose="02010600030101010101" pitchFamily="2" charset="-122"/>
                </a:rPr>
                <a:t> </a:t>
              </a:r>
              <a:r>
                <a:rPr lang="en-US" altLang="zh-CN" b="1" dirty="0" err="1">
                  <a:latin typeface="宋体" panose="02010600030101010101" pitchFamily="2" charset="-122"/>
                  <a:ea typeface="宋体" panose="02010600030101010101" pitchFamily="2" charset="-122"/>
                </a:rPr>
                <a:t>shuō</a:t>
              </a:r>
              <a:r>
                <a:rPr lang="zh-CN" altLang="en-US" b="1" dirty="0">
                  <a:latin typeface="宋体" panose="02010600030101010101" pitchFamily="2" charset="-122"/>
                  <a:ea typeface="宋体" panose="02010600030101010101" pitchFamily="2" charset="-122"/>
                </a:rPr>
                <a:t>          </a:t>
              </a:r>
              <a:r>
                <a:rPr lang="en-US" altLang="zh-CN" b="1" dirty="0" err="1">
                  <a:latin typeface="宋体" panose="02010600030101010101" pitchFamily="2" charset="-122"/>
                  <a:ea typeface="宋体" panose="02010600030101010101" pitchFamily="2" charset="-122"/>
                </a:rPr>
                <a:t>nǐ</a:t>
              </a:r>
              <a:r>
                <a:rPr lang="zh-CN" altLang="en-US" b="1" dirty="0">
                  <a:latin typeface="宋体" panose="02010600030101010101" pitchFamily="2" charset="-122"/>
                  <a:ea typeface="宋体" panose="02010600030101010101" pitchFamily="2" charset="-122"/>
                </a:rPr>
                <a:t>  </a:t>
              </a:r>
              <a:r>
                <a:rPr lang="en-US" altLang="zh-CN" b="1" dirty="0" err="1">
                  <a:latin typeface="宋体" panose="02010600030101010101" pitchFamily="2" charset="-122"/>
                  <a:ea typeface="宋体" panose="02010600030101010101" pitchFamily="2" charset="-122"/>
                </a:rPr>
                <a:t>zěn</a:t>
              </a:r>
              <a:r>
                <a:rPr lang="zh-CN" altLang="en-US" b="1" dirty="0">
                  <a:latin typeface="宋体" panose="02010600030101010101" pitchFamily="2" charset="-122"/>
                  <a:ea typeface="宋体" panose="02010600030101010101" pitchFamily="2" charset="-122"/>
                </a:rPr>
                <a:t>  </a:t>
              </a:r>
              <a:r>
                <a:rPr lang="en-US" altLang="zh-CN" b="1" dirty="0">
                  <a:latin typeface="宋体" panose="02010600030101010101" pitchFamily="2" charset="-122"/>
                  <a:ea typeface="宋体" panose="02010600030101010101" pitchFamily="2" charset="-122"/>
                </a:rPr>
                <a:t>me</a:t>
              </a:r>
              <a:r>
                <a:rPr lang="zh-CN" altLang="en-US" b="1" dirty="0">
                  <a:latin typeface="宋体" panose="02010600030101010101" pitchFamily="2" charset="-122"/>
                  <a:ea typeface="宋体" panose="02010600030101010101" pitchFamily="2" charset="-122"/>
                </a:rPr>
                <a:t>     </a:t>
              </a:r>
              <a:r>
                <a:rPr lang="en-US" altLang="zh-CN" b="1" dirty="0" err="1">
                  <a:latin typeface="宋体" panose="02010600030101010101" pitchFamily="2" charset="-122"/>
                  <a:ea typeface="宋体" panose="02010600030101010101" pitchFamily="2" charset="-122"/>
                </a:rPr>
                <a:t>tiān</a:t>
              </a:r>
              <a:r>
                <a:rPr lang="en-US" altLang="zh-CN" b="1" dirty="0">
                  <a:latin typeface="宋体" panose="02010600030101010101" pitchFamily="2" charset="-122"/>
                  <a:ea typeface="宋体" panose="02010600030101010101" pitchFamily="2" charset="-122"/>
                </a:rPr>
                <a:t> </a:t>
              </a:r>
              <a:r>
                <a:rPr lang="zh-CN" altLang="en-US" b="1" dirty="0">
                  <a:latin typeface="宋体" panose="02010600030101010101" pitchFamily="2" charset="-122"/>
                  <a:ea typeface="宋体" panose="02010600030101010101" pitchFamily="2" charset="-122"/>
                </a:rPr>
                <a:t> </a:t>
              </a:r>
              <a:r>
                <a:rPr lang="en-US" altLang="zh-CN" b="1" dirty="0" err="1">
                  <a:latin typeface="宋体" panose="02010600030101010101" pitchFamily="2" charset="-122"/>
                  <a:ea typeface="宋体" panose="02010600030101010101" pitchFamily="2" charset="-122"/>
                </a:rPr>
                <a:t>tiān</a:t>
              </a:r>
              <a:r>
                <a:rPr lang="en-US" altLang="zh-CN" b="1" dirty="0">
                  <a:latin typeface="宋体" panose="02010600030101010101" pitchFamily="2" charset="-122"/>
                  <a:ea typeface="宋体" panose="02010600030101010101" pitchFamily="2" charset="-122"/>
                </a:rPr>
                <a:t> </a:t>
              </a:r>
              <a:r>
                <a:rPr lang="zh-CN" altLang="en-US" b="1" dirty="0">
                  <a:latin typeface="宋体" panose="02010600030101010101" pitchFamily="2" charset="-122"/>
                  <a:ea typeface="宋体" panose="02010600030101010101" pitchFamily="2" charset="-122"/>
                </a:rPr>
                <a:t> </a:t>
              </a:r>
              <a:r>
                <a:rPr lang="en-US" altLang="zh-CN" b="1" dirty="0" err="1">
                  <a:latin typeface="宋体" panose="02010600030101010101" pitchFamily="2" charset="-122"/>
                  <a:ea typeface="宋体" panose="02010600030101010101" pitchFamily="2" charset="-122"/>
                </a:rPr>
                <a:t>diū</a:t>
              </a:r>
              <a:r>
                <a:rPr lang="en-US" altLang="zh-CN" b="1" dirty="0">
                  <a:latin typeface="宋体" panose="02010600030101010101" pitchFamily="2" charset="-122"/>
                  <a:ea typeface="宋体" panose="02010600030101010101" pitchFamily="2" charset="-122"/>
                </a:rPr>
                <a:t> </a:t>
              </a:r>
              <a:r>
                <a:rPr lang="zh-CN" altLang="en-US" b="1" dirty="0">
                  <a:latin typeface="宋体" panose="02010600030101010101" pitchFamily="2" charset="-122"/>
                  <a:ea typeface="宋体" panose="02010600030101010101" pitchFamily="2" charset="-122"/>
                </a:rPr>
                <a:t> </a:t>
              </a:r>
              <a:r>
                <a:rPr lang="en-US" altLang="zh-CN" b="1" dirty="0" err="1">
                  <a:latin typeface="宋体" panose="02010600030101010101" pitchFamily="2" charset="-122"/>
                  <a:ea typeface="宋体" panose="02010600030101010101" pitchFamily="2" charset="-122"/>
                </a:rPr>
                <a:t>dōnɡ</a:t>
              </a:r>
              <a:r>
                <a:rPr lang="en-US" altLang="zh-CN" b="1" dirty="0">
                  <a:latin typeface="宋体" panose="02010600030101010101" pitchFamily="2" charset="-122"/>
                  <a:ea typeface="宋体" panose="02010600030101010101" pitchFamily="2" charset="-122"/>
                </a:rPr>
                <a:t>  </a:t>
              </a:r>
              <a:r>
                <a:rPr lang="zh-CN" altLang="en-US" b="1" dirty="0">
                  <a:latin typeface="宋体" panose="02010600030101010101" pitchFamily="2" charset="-122"/>
                  <a:ea typeface="宋体" panose="02010600030101010101" pitchFamily="2" charset="-122"/>
                </a:rPr>
                <a:t> </a:t>
              </a:r>
              <a:r>
                <a:rPr lang="en-US" altLang="zh-CN" b="1" dirty="0">
                  <a:latin typeface="宋体" panose="02010600030101010101" pitchFamily="2" charset="-122"/>
                  <a:ea typeface="宋体" panose="02010600030101010101" pitchFamily="2" charset="-122"/>
                </a:rPr>
                <a:t>xi </a:t>
              </a:r>
              <a:r>
                <a:rPr lang="zh-CN" altLang="en-US" b="1" dirty="0">
                  <a:latin typeface="宋体" panose="02010600030101010101" pitchFamily="2" charset="-122"/>
                  <a:ea typeface="宋体" panose="02010600030101010101" pitchFamily="2" charset="-122"/>
                </a:rPr>
                <a:t> </a:t>
              </a:r>
              <a:r>
                <a:rPr lang="en-US" altLang="zh-CN" b="1" dirty="0">
                  <a:latin typeface="宋体" panose="02010600030101010101" pitchFamily="2" charset="-122"/>
                  <a:ea typeface="宋体" panose="02010600030101010101" pitchFamily="2" charset="-122"/>
                </a:rPr>
                <a:t>ne</a:t>
              </a:r>
              <a:endParaRPr lang="zh-CN" altLang="en-US" b="1" dirty="0"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</p:grp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5963" y="944563"/>
            <a:ext cx="1854200" cy="2636837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10" name="组合 9"/>
          <p:cNvGrpSpPr/>
          <p:nvPr/>
        </p:nvGrpSpPr>
        <p:grpSpPr>
          <a:xfrm>
            <a:off x="4946650" y="3683000"/>
            <a:ext cx="6392863" cy="2144713"/>
            <a:chOff x="3596164" y="3429000"/>
            <a:chExt cx="6392778" cy="2144241"/>
          </a:xfrm>
        </p:grpSpPr>
        <p:grpSp>
          <p:nvGrpSpPr>
            <p:cNvPr id="15368" name="组合 10"/>
            <p:cNvGrpSpPr/>
            <p:nvPr/>
          </p:nvGrpSpPr>
          <p:grpSpPr>
            <a:xfrm>
              <a:off x="3596164" y="3429000"/>
              <a:ext cx="6311343" cy="2144241"/>
              <a:chOff x="348325" y="411650"/>
              <a:chExt cx="4807200" cy="1608859"/>
            </a:xfrm>
          </p:grpSpPr>
          <p:sp>
            <p:nvSpPr>
              <p:cNvPr id="15369" name="TextBox 1"/>
              <p:cNvSpPr txBox="1"/>
              <p:nvPr/>
            </p:nvSpPr>
            <p:spPr>
              <a:xfrm>
                <a:off x="348325" y="411650"/>
                <a:ext cx="4807200" cy="1608859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none" anchor="t">
                <a:spAutoFit/>
              </a:bodyPr>
              <a:p>
                <a:pPr>
                  <a:lnSpc>
                    <a:spcPct val="200000"/>
                  </a:lnSpc>
                </a:pPr>
                <a:r>
                  <a:rPr lang="zh-CN" altLang="en-US" sz="3600" b="1" dirty="0">
                    <a:solidFill>
                      <a:srgbClr val="0000FF"/>
                    </a:solidFill>
                    <a:latin typeface="Calibri" panose="020F0502020204030204" pitchFamily="34" charset="0"/>
                    <a:ea typeface="宋体" panose="02010600030101010101" pitchFamily="2" charset="-122"/>
                  </a:rPr>
                  <a:t>贝贝  眨 着 一   双   大眼  睛，</a:t>
                </a:r>
                <a:endParaRPr lang="en-US" altLang="zh-CN" sz="3600" b="1" dirty="0">
                  <a:solidFill>
                    <a:srgbClr val="0000FF"/>
                  </a:solidFill>
                  <a:latin typeface="Calibri" panose="020F0502020204030204" pitchFamily="34" charset="0"/>
                  <a:ea typeface="宋体" panose="02010600030101010101" pitchFamily="2" charset="-122"/>
                </a:endParaRPr>
              </a:p>
              <a:p>
                <a:pPr>
                  <a:lnSpc>
                    <a:spcPct val="200000"/>
                  </a:lnSpc>
                </a:pPr>
                <a:r>
                  <a:rPr lang="zh-CN" altLang="en-US" sz="3600" b="1" dirty="0">
                    <a:solidFill>
                      <a:srgbClr val="0000FF"/>
                    </a:solidFill>
                    <a:latin typeface="Calibri" panose="020F0502020204030204" pitchFamily="34" charset="0"/>
                    <a:ea typeface="宋体" panose="02010600030101010101" pitchFamily="2" charset="-122"/>
                  </a:rPr>
                  <a:t>对妈妈 说：“我也不知道。”</a:t>
                </a:r>
                <a:endParaRPr lang="zh-CN" altLang="en-US" sz="3600" b="1" dirty="0">
                  <a:solidFill>
                    <a:srgbClr val="0000FF"/>
                  </a:solidFill>
                  <a:latin typeface="Calibri" panose="020F050202020403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5370" name="TextBox 4"/>
              <p:cNvSpPr txBox="1"/>
              <p:nvPr/>
            </p:nvSpPr>
            <p:spPr>
              <a:xfrm>
                <a:off x="446266" y="468812"/>
                <a:ext cx="4577823" cy="277472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anchor="t">
                <a:spAutoFit/>
              </a:bodyPr>
              <a:p>
                <a:pPr>
                  <a:buSzTx/>
                </a:pPr>
                <a:r>
                  <a:rPr lang="en-US" altLang="zh-CN" b="1" dirty="0" err="1">
                    <a:latin typeface="宋体" panose="02010600030101010101" pitchFamily="2" charset="-122"/>
                    <a:ea typeface="宋体" panose="02010600030101010101" pitchFamily="2" charset="-122"/>
                  </a:rPr>
                  <a:t>bèi</a:t>
                </a:r>
                <a:r>
                  <a:rPr lang="zh-CN" altLang="en-US" b="1" dirty="0">
                    <a:latin typeface="宋体" panose="02010600030101010101" pitchFamily="2" charset="-122"/>
                    <a:ea typeface="宋体" panose="02010600030101010101" pitchFamily="2" charset="-122"/>
                  </a:rPr>
                  <a:t> </a:t>
                </a:r>
                <a:r>
                  <a:rPr lang="en-US" altLang="zh-CN" b="1" dirty="0" err="1">
                    <a:latin typeface="宋体" panose="02010600030101010101" pitchFamily="2" charset="-122"/>
                    <a:ea typeface="宋体" panose="02010600030101010101" pitchFamily="2" charset="-122"/>
                  </a:rPr>
                  <a:t>bei</a:t>
                </a:r>
                <a:r>
                  <a:rPr lang="zh-CN" altLang="en-US" b="1" dirty="0">
                    <a:latin typeface="宋体" panose="02010600030101010101" pitchFamily="2" charset="-122"/>
                    <a:ea typeface="宋体" panose="02010600030101010101" pitchFamily="2" charset="-122"/>
                  </a:rPr>
                  <a:t>  </a:t>
                </a:r>
                <a:r>
                  <a:rPr lang="en-US" altLang="zh-CN" b="1" dirty="0" err="1">
                    <a:latin typeface="宋体" panose="02010600030101010101" pitchFamily="2" charset="-122"/>
                    <a:ea typeface="宋体" panose="02010600030101010101" pitchFamily="2" charset="-122"/>
                  </a:rPr>
                  <a:t>zhǎ</a:t>
                </a:r>
                <a:r>
                  <a:rPr lang="en-US" altLang="zh-CN" b="1" dirty="0">
                    <a:latin typeface="宋体" panose="02010600030101010101" pitchFamily="2" charset="-122"/>
                    <a:ea typeface="宋体" panose="02010600030101010101" pitchFamily="2" charset="-122"/>
                  </a:rPr>
                  <a:t> </a:t>
                </a:r>
                <a:r>
                  <a:rPr lang="zh-CN" altLang="en-US" b="1" dirty="0">
                    <a:latin typeface="宋体" panose="02010600030101010101" pitchFamily="2" charset="-122"/>
                    <a:ea typeface="宋体" panose="02010600030101010101" pitchFamily="2" charset="-122"/>
                  </a:rPr>
                  <a:t> </a:t>
                </a:r>
                <a:r>
                  <a:rPr lang="en-US" altLang="zh-CN" b="1" dirty="0" err="1">
                    <a:latin typeface="宋体" panose="02010600030101010101" pitchFamily="2" charset="-122"/>
                    <a:ea typeface="宋体" panose="02010600030101010101" pitchFamily="2" charset="-122"/>
                  </a:rPr>
                  <a:t>zhe</a:t>
                </a:r>
                <a:r>
                  <a:rPr lang="en-US" altLang="zh-CN" b="1" dirty="0">
                    <a:latin typeface="宋体" panose="02010600030101010101" pitchFamily="2" charset="-122"/>
                    <a:ea typeface="宋体" panose="02010600030101010101" pitchFamily="2" charset="-122"/>
                  </a:rPr>
                  <a:t>  </a:t>
                </a:r>
                <a:r>
                  <a:rPr lang="zh-CN" altLang="en-US" b="1" dirty="0">
                    <a:latin typeface="宋体" panose="02010600030101010101" pitchFamily="2" charset="-122"/>
                    <a:ea typeface="宋体" panose="02010600030101010101" pitchFamily="2" charset="-122"/>
                  </a:rPr>
                  <a:t> </a:t>
                </a:r>
                <a:r>
                  <a:rPr lang="en-US" altLang="zh-CN" b="1" dirty="0" err="1">
                    <a:latin typeface="宋体" panose="02010600030101010101" pitchFamily="2" charset="-122"/>
                    <a:ea typeface="宋体" panose="02010600030101010101" pitchFamily="2" charset="-122"/>
                  </a:rPr>
                  <a:t>yì</a:t>
                </a:r>
                <a:r>
                  <a:rPr lang="zh-CN" altLang="en-US" b="1" dirty="0">
                    <a:latin typeface="宋体" panose="02010600030101010101" pitchFamily="2" charset="-122"/>
                    <a:ea typeface="宋体" panose="02010600030101010101" pitchFamily="2" charset="-122"/>
                  </a:rPr>
                  <a:t>   </a:t>
                </a:r>
                <a:r>
                  <a:rPr lang="en-US" altLang="zh-CN" b="1" dirty="0" err="1">
                    <a:latin typeface="宋体" panose="02010600030101010101" pitchFamily="2" charset="-122"/>
                    <a:ea typeface="宋体" panose="02010600030101010101" pitchFamily="2" charset="-122"/>
                  </a:rPr>
                  <a:t>shuānɡ</a:t>
                </a:r>
                <a:r>
                  <a:rPr lang="zh-CN" altLang="en-US" b="1" dirty="0">
                    <a:latin typeface="宋体" panose="02010600030101010101" pitchFamily="2" charset="-122"/>
                    <a:ea typeface="宋体" panose="02010600030101010101" pitchFamily="2" charset="-122"/>
                  </a:rPr>
                  <a:t>  </a:t>
                </a:r>
                <a:r>
                  <a:rPr lang="en-US" altLang="zh-CN" b="1" dirty="0" err="1">
                    <a:latin typeface="宋体" panose="02010600030101010101" pitchFamily="2" charset="-122"/>
                    <a:ea typeface="宋体" panose="02010600030101010101" pitchFamily="2" charset="-122"/>
                  </a:rPr>
                  <a:t>dà</a:t>
                </a:r>
                <a:r>
                  <a:rPr lang="zh-CN" altLang="en-US" b="1" dirty="0">
                    <a:latin typeface="宋体" panose="02010600030101010101" pitchFamily="2" charset="-122"/>
                    <a:ea typeface="宋体" panose="02010600030101010101" pitchFamily="2" charset="-122"/>
                  </a:rPr>
                  <a:t> </a:t>
                </a:r>
                <a:r>
                  <a:rPr lang="en-US" altLang="zh-CN" b="1" dirty="0" err="1">
                    <a:latin typeface="宋体" panose="02010600030101010101" pitchFamily="2" charset="-122"/>
                    <a:ea typeface="宋体" panose="02010600030101010101" pitchFamily="2" charset="-122"/>
                  </a:rPr>
                  <a:t>yǎn</a:t>
                </a:r>
                <a:r>
                  <a:rPr lang="en-US" altLang="zh-CN" b="1" dirty="0">
                    <a:latin typeface="宋体" panose="02010600030101010101" pitchFamily="2" charset="-122"/>
                    <a:ea typeface="宋体" panose="02010600030101010101" pitchFamily="2" charset="-122"/>
                  </a:rPr>
                  <a:t> </a:t>
                </a:r>
                <a:r>
                  <a:rPr lang="en-US" altLang="zh-CN" b="1" dirty="0" err="1">
                    <a:latin typeface="宋体" panose="02010600030101010101" pitchFamily="2" charset="-122"/>
                    <a:ea typeface="宋体" panose="02010600030101010101" pitchFamily="2" charset="-122"/>
                  </a:rPr>
                  <a:t>jinɡ</a:t>
                </a:r>
                <a:endParaRPr lang="zh-CN" altLang="en-US" b="1" dirty="0">
                  <a:latin typeface="宋体" panose="02010600030101010101" pitchFamily="2" charset="-122"/>
                  <a:ea typeface="宋体" panose="02010600030101010101" pitchFamily="2" charset="-122"/>
                </a:endParaRPr>
              </a:p>
            </p:txBody>
          </p:sp>
        </p:grpSp>
        <p:sp>
          <p:nvSpPr>
            <p:cNvPr id="15371" name="文本框 16"/>
            <p:cNvSpPr txBox="1"/>
            <p:nvPr/>
          </p:nvSpPr>
          <p:spPr>
            <a:xfrm>
              <a:off x="3596164" y="4554290"/>
              <a:ext cx="6392778" cy="368219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p>
              <a:pPr eaLnBrk="0" hangingPunct="0">
                <a:buSzTx/>
              </a:pPr>
              <a:r>
                <a:rPr lang="en-US" altLang="zh-CN" b="1" dirty="0" err="1">
                  <a:latin typeface="宋体" panose="02010600030101010101" pitchFamily="2" charset="-122"/>
                  <a:ea typeface="宋体" panose="02010600030101010101" pitchFamily="2" charset="-122"/>
                </a:rPr>
                <a:t>duì</a:t>
              </a:r>
              <a:r>
                <a:rPr lang="en-US" altLang="zh-CN" b="1" dirty="0">
                  <a:latin typeface="宋体" panose="02010600030101010101" pitchFamily="2" charset="-122"/>
                  <a:ea typeface="宋体" panose="02010600030101010101" pitchFamily="2" charset="-122"/>
                </a:rPr>
                <a:t> </a:t>
              </a:r>
              <a:r>
                <a:rPr lang="zh-CN" altLang="en-US" b="1" dirty="0">
                  <a:latin typeface="宋体" panose="02010600030101010101" pitchFamily="2" charset="-122"/>
                  <a:ea typeface="宋体" panose="02010600030101010101" pitchFamily="2" charset="-122"/>
                </a:rPr>
                <a:t> </a:t>
              </a:r>
              <a:r>
                <a:rPr lang="en-US" altLang="zh-CN" b="1" dirty="0" err="1">
                  <a:latin typeface="宋体" panose="02010600030101010101" pitchFamily="2" charset="-122"/>
                  <a:ea typeface="宋体" panose="02010600030101010101" pitchFamily="2" charset="-122"/>
                </a:rPr>
                <a:t>mā</a:t>
              </a:r>
              <a:r>
                <a:rPr lang="zh-CN" altLang="en-US" b="1" dirty="0">
                  <a:latin typeface="宋体" panose="02010600030101010101" pitchFamily="2" charset="-122"/>
                  <a:ea typeface="宋体" panose="02010600030101010101" pitchFamily="2" charset="-122"/>
                </a:rPr>
                <a:t>  </a:t>
              </a:r>
              <a:r>
                <a:rPr lang="en-US" altLang="zh-CN" b="1" dirty="0" err="1">
                  <a:latin typeface="宋体" panose="02010600030101010101" pitchFamily="2" charset="-122"/>
                  <a:ea typeface="宋体" panose="02010600030101010101" pitchFamily="2" charset="-122"/>
                </a:rPr>
                <a:t>mɑ</a:t>
              </a:r>
              <a:r>
                <a:rPr lang="zh-CN" altLang="en-US" b="1" dirty="0">
                  <a:latin typeface="宋体" panose="02010600030101010101" pitchFamily="2" charset="-122"/>
                  <a:ea typeface="宋体" panose="02010600030101010101" pitchFamily="2" charset="-122"/>
                </a:rPr>
                <a:t>  </a:t>
              </a:r>
              <a:r>
                <a:rPr lang="en-US" altLang="zh-CN" b="1" dirty="0" err="1">
                  <a:latin typeface="宋体" panose="02010600030101010101" pitchFamily="2" charset="-122"/>
                  <a:ea typeface="宋体" panose="02010600030101010101" pitchFamily="2" charset="-122"/>
                </a:rPr>
                <a:t>shuō</a:t>
              </a:r>
              <a:r>
                <a:rPr lang="zh-CN" altLang="en-US" b="1" dirty="0">
                  <a:latin typeface="宋体" panose="02010600030101010101" pitchFamily="2" charset="-122"/>
                  <a:ea typeface="宋体" panose="02010600030101010101" pitchFamily="2" charset="-122"/>
                </a:rPr>
                <a:t>        </a:t>
              </a:r>
              <a:r>
                <a:rPr lang="en-US" altLang="zh-CN" b="1" dirty="0" err="1">
                  <a:latin typeface="宋体" panose="02010600030101010101" pitchFamily="2" charset="-122"/>
                  <a:ea typeface="宋体" panose="02010600030101010101" pitchFamily="2" charset="-122"/>
                </a:rPr>
                <a:t>wǒ</a:t>
              </a:r>
              <a:r>
                <a:rPr lang="zh-CN" altLang="en-US" b="1" dirty="0">
                  <a:latin typeface="宋体" panose="02010600030101010101" pitchFamily="2" charset="-122"/>
                  <a:ea typeface="宋体" panose="02010600030101010101" pitchFamily="2" charset="-122"/>
                </a:rPr>
                <a:t> </a:t>
              </a:r>
              <a:r>
                <a:rPr lang="en-US" altLang="zh-CN" b="1" dirty="0" err="1">
                  <a:latin typeface="宋体" panose="02010600030101010101" pitchFamily="2" charset="-122"/>
                  <a:ea typeface="宋体" panose="02010600030101010101" pitchFamily="2" charset="-122"/>
                </a:rPr>
                <a:t>yě</a:t>
              </a:r>
              <a:r>
                <a:rPr lang="zh-CN" altLang="en-US" b="1" dirty="0">
                  <a:latin typeface="宋体" panose="02010600030101010101" pitchFamily="2" charset="-122"/>
                  <a:ea typeface="宋体" panose="02010600030101010101" pitchFamily="2" charset="-122"/>
                </a:rPr>
                <a:t>   </a:t>
              </a:r>
              <a:r>
                <a:rPr lang="en-US" altLang="zh-CN" b="1" dirty="0" err="1">
                  <a:latin typeface="宋体" panose="02010600030101010101" pitchFamily="2" charset="-122"/>
                  <a:ea typeface="宋体" panose="02010600030101010101" pitchFamily="2" charset="-122"/>
                </a:rPr>
                <a:t>bù</a:t>
              </a:r>
              <a:r>
                <a:rPr lang="en-US" altLang="zh-CN" b="1" dirty="0">
                  <a:latin typeface="宋体" panose="02010600030101010101" pitchFamily="2" charset="-122"/>
                  <a:ea typeface="宋体" panose="02010600030101010101" pitchFamily="2" charset="-122"/>
                </a:rPr>
                <a:t> </a:t>
              </a:r>
              <a:r>
                <a:rPr lang="zh-CN" altLang="en-US" b="1" dirty="0">
                  <a:latin typeface="宋体" panose="02010600030101010101" pitchFamily="2" charset="-122"/>
                  <a:ea typeface="宋体" panose="02010600030101010101" pitchFamily="2" charset="-122"/>
                </a:rPr>
                <a:t> </a:t>
              </a:r>
              <a:r>
                <a:rPr lang="en-US" altLang="zh-CN" b="1" dirty="0" err="1">
                  <a:latin typeface="宋体" panose="02010600030101010101" pitchFamily="2" charset="-122"/>
                  <a:ea typeface="宋体" panose="02010600030101010101" pitchFamily="2" charset="-122"/>
                </a:rPr>
                <a:t>zhī</a:t>
              </a:r>
              <a:r>
                <a:rPr lang="zh-CN" altLang="en-US" b="1" dirty="0">
                  <a:latin typeface="宋体" panose="02010600030101010101" pitchFamily="2" charset="-122"/>
                  <a:ea typeface="宋体" panose="02010600030101010101" pitchFamily="2" charset="-122"/>
                </a:rPr>
                <a:t> </a:t>
              </a:r>
              <a:r>
                <a:rPr lang="en-US" altLang="zh-CN" b="1" dirty="0" err="1">
                  <a:latin typeface="宋体" panose="02010600030101010101" pitchFamily="2" charset="-122"/>
                  <a:ea typeface="宋体" panose="02010600030101010101" pitchFamily="2" charset="-122"/>
                </a:rPr>
                <a:t>dào</a:t>
              </a:r>
              <a:endParaRPr lang="zh-CN" altLang="en-US" dirty="0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</p:grpSp>
      <p:pic>
        <p:nvPicPr>
          <p:cNvPr id="20" name="Picture 2" descr="C:\Documents and Settings\Administrator\桌面\人一语大课堂（下）\人一语大课堂正文\续129.t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6738" y="3624263"/>
            <a:ext cx="3749675" cy="28162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4" name="矩形 13"/>
          <p:cNvSpPr/>
          <p:nvPr/>
        </p:nvSpPr>
        <p:spPr>
          <a:xfrm>
            <a:off x="11449050" y="6197600"/>
            <a:ext cx="268288" cy="390525"/>
          </a:xfrm>
          <a:prstGeom prst="rect">
            <a:avLst/>
          </a:prstGeom>
          <a:solidFill>
            <a:schemeClr val="bg1"/>
          </a:solidFill>
          <a:ln w="9525" cap="flat" cmpd="sng">
            <a:solidFill>
              <a:schemeClr val="bg1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>
            <a:spAutoFit/>
          </a:bodyPr>
          <a:p>
            <a:pPr algn="ctr" eaLnBrk="0" hangingPunct="0">
              <a:lnSpc>
                <a:spcPct val="130000"/>
              </a:lnSpc>
            </a:pPr>
            <a:endParaRPr lang="zh-CN" altLang="en-US" sz="4000" dirty="0">
              <a:solidFill>
                <a:srgbClr val="FFFFFF"/>
              </a:solidFill>
              <a:latin typeface="Century Gothic" panose="020B0502020202020204" pitchFamily="34" charset="0"/>
              <a:ea typeface="冬青黑体简体中文 W3"/>
            </a:endParaRPr>
          </a:p>
        </p:txBody>
      </p:sp>
      <p:sp>
        <p:nvSpPr>
          <p:cNvPr id="2" name="椭圆 1"/>
          <p:cNvSpPr/>
          <p:nvPr/>
        </p:nvSpPr>
        <p:spPr>
          <a:xfrm>
            <a:off x="6765925" y="2036763"/>
            <a:ext cx="1689100" cy="898525"/>
          </a:xfrm>
          <a:prstGeom prst="ellipse">
            <a:avLst/>
          </a:prstGeom>
          <a:noFill/>
          <a:ln w="5715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ctr">
            <a:spAutoFit/>
          </a:bodyPr>
          <a:p>
            <a:pPr algn="ctr" eaLnBrk="0" hangingPunct="0">
              <a:lnSpc>
                <a:spcPct val="130000"/>
              </a:lnSpc>
            </a:pPr>
            <a:endParaRPr lang="zh-CN" altLang="en-US" sz="4000" dirty="0">
              <a:solidFill>
                <a:srgbClr val="FFFFFF"/>
              </a:solidFill>
              <a:latin typeface="Century Gothic" panose="020B0502020202020204" pitchFamily="34" charset="0"/>
              <a:ea typeface="冬青黑体简体中文 W3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6108700" y="4092575"/>
            <a:ext cx="4589463" cy="679450"/>
          </a:xfrm>
          <a:prstGeom prst="rect">
            <a:avLst/>
          </a:prstGeom>
          <a:noFill/>
          <a:ln w="57150" cap="flat" cmpd="sng">
            <a:solidFill>
              <a:srgbClr val="FF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>
            <a:spAutoFit/>
          </a:bodyPr>
          <a:p>
            <a:pPr algn="ctr" eaLnBrk="0" hangingPunct="0">
              <a:lnSpc>
                <a:spcPct val="130000"/>
              </a:lnSpc>
            </a:pPr>
            <a:endParaRPr lang="zh-CN" altLang="en-US" sz="4000" dirty="0">
              <a:solidFill>
                <a:srgbClr val="FFFFFF"/>
              </a:solidFill>
              <a:latin typeface="Century Gothic" panose="020B0502020202020204" pitchFamily="34" charset="0"/>
              <a:ea typeface="冬青黑体简体中文 W3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2" presetClass="entr" presetSubtype="8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8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53" presetClass="entr" presetSubtype="16" repeatCount="3000" fill="hold" grpId="0" nodeType="afterEffect">
                                  <p:stCondLst>
                                    <p:cond delay="31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7100"/>
                            </p:stCondLst>
                            <p:childTnLst>
                              <p:par>
                                <p:cTn id="25" presetID="53" presetClass="entr" presetSubtype="16" repeatCount="3000" fill="hold" grpId="0" nodeType="afterEffect">
                                  <p:stCondLst>
                                    <p:cond delay="31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1200"/>
                            </p:stCondLst>
                            <p:childTnLst>
                              <p:par>
                                <p:cTn id="31" presetID="6" presetClass="entr" presetSubtype="16" fill="hold" grpId="0" nodeType="after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3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2" grpId="0" animBg="1"/>
      <p:bldP spid="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8" name="PA_圆角矩形 9"/>
          <p:cNvSpPr/>
          <p:nvPr>
            <p:custDataLst>
              <p:tags r:id="rId1"/>
            </p:custDataLst>
          </p:nvPr>
        </p:nvSpPr>
        <p:spPr>
          <a:xfrm>
            <a:off x="0" y="303213"/>
            <a:ext cx="487363" cy="500063"/>
          </a:xfrm>
          <a:prstGeom prst="roundRect">
            <a:avLst>
              <a:gd name="adj" fmla="val 0"/>
            </a:avLst>
          </a:prstGeom>
          <a:solidFill>
            <a:srgbClr val="36E0F5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6386" name="文本框 68"/>
          <p:cNvSpPr txBox="1"/>
          <p:nvPr/>
        </p:nvSpPr>
        <p:spPr>
          <a:xfrm>
            <a:off x="566738" y="292100"/>
            <a:ext cx="1854200" cy="522288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en-US" sz="2800" dirty="0">
                <a:solidFill>
                  <a:srgbClr val="262626"/>
                </a:solidFill>
                <a:latin typeface="冬青黑体简体中文 W3"/>
                <a:ea typeface="冬青黑体简体中文 W3"/>
              </a:rPr>
              <a:t>知识讲解</a:t>
            </a:r>
            <a:endParaRPr lang="en-US" altLang="zh-CN" sz="2800" dirty="0">
              <a:solidFill>
                <a:srgbClr val="262626"/>
              </a:solidFill>
              <a:latin typeface="冬青黑体简体中文 W3"/>
              <a:ea typeface="冬青黑体简体中文 W3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2867025" y="1474788"/>
            <a:ext cx="7705725" cy="4373562"/>
            <a:chOff x="1493838" y="2020689"/>
            <a:chExt cx="6236376" cy="2816621"/>
          </a:xfrm>
        </p:grpSpPr>
        <p:pic>
          <p:nvPicPr>
            <p:cNvPr id="16388" name="Picture 2" descr="C:\Documents and Settings\Administrator\桌面\人一语大课堂（下）\人一语大课堂正文\续129.tif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493838" y="2020689"/>
              <a:ext cx="3750351" cy="2816621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6389" name="图片 1"/>
            <p:cNvPicPr>
              <a:picLocks noChangeAspect="1"/>
            </p:cNvPicPr>
            <p:nvPr/>
          </p:nvPicPr>
          <p:blipFill>
            <a:blip r:embed="rId3"/>
            <a:srcRect t="7549" b="16238"/>
            <a:stretch>
              <a:fillRect/>
            </a:stretch>
          </p:blipFill>
          <p:spPr>
            <a:xfrm>
              <a:off x="5244189" y="2020689"/>
              <a:ext cx="2486025" cy="2816621"/>
            </a:xfrm>
            <a:prstGeom prst="rect">
              <a:avLst/>
            </a:prstGeom>
            <a:noFill/>
            <a:ln w="9525">
              <a:noFill/>
            </a:ln>
          </p:spPr>
        </p:pic>
      </p:grpSp>
      <p:pic>
        <p:nvPicPr>
          <p:cNvPr id="16" name="图片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1788" y="4295775"/>
            <a:ext cx="1287462" cy="225901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9" name="圆角矩形标注 1"/>
          <p:cNvSpPr/>
          <p:nvPr/>
        </p:nvSpPr>
        <p:spPr>
          <a:xfrm>
            <a:off x="373063" y="844550"/>
            <a:ext cx="4810125" cy="2259013"/>
          </a:xfrm>
          <a:prstGeom prst="wedgeRoundRectCallout">
            <a:avLst>
              <a:gd name="adj1" fmla="val 37743"/>
              <a:gd name="adj2" fmla="val 101323"/>
              <a:gd name="adj3" fmla="val 16667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贝贝的书包，书桌好乱呀，原来贝贝不会整理，不会保管自己的文具，难怪会天天弄丢自己的文具。</a:t>
            </a:r>
            <a:endParaRPr kumimoji="0" lang="zh-CN" altLang="en-US" sz="2800" b="0" i="0" u="none" strike="noStrike" kern="120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0" name="圆角矩形标注 1"/>
          <p:cNvSpPr/>
          <p:nvPr/>
        </p:nvSpPr>
        <p:spPr>
          <a:xfrm>
            <a:off x="373063" y="803275"/>
            <a:ext cx="4230688" cy="1882775"/>
          </a:xfrm>
          <a:prstGeom prst="wedgeRoundRectCallout">
            <a:avLst>
              <a:gd name="adj1" fmla="val -26091"/>
              <a:gd name="adj2" fmla="val 162009"/>
              <a:gd name="adj3" fmla="val 16667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贝贝不知道自己为什么会丢文具，你知道吗？仔细看课文插图。</a:t>
            </a:r>
            <a:endParaRPr kumimoji="0" lang="zh-CN" altLang="en-US" sz="2800" b="0" i="0" u="none" strike="noStrike" kern="120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11080750" y="6107113"/>
            <a:ext cx="374650" cy="447675"/>
          </a:xfrm>
          <a:prstGeom prst="rect">
            <a:avLst/>
          </a:prstGeom>
          <a:solidFill>
            <a:schemeClr val="bg1"/>
          </a:solidFill>
          <a:ln w="9525" cap="flat" cmpd="sng">
            <a:solidFill>
              <a:schemeClr val="bg1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>
            <a:spAutoFit/>
          </a:bodyPr>
          <a:p>
            <a:pPr algn="ctr" eaLnBrk="0" hangingPunct="0">
              <a:lnSpc>
                <a:spcPct val="130000"/>
              </a:lnSpc>
            </a:pPr>
            <a:endParaRPr lang="zh-CN" altLang="en-US" sz="4000" dirty="0">
              <a:solidFill>
                <a:srgbClr val="FFFFFF"/>
              </a:solidFill>
              <a:latin typeface="Century Gothic" panose="020B0502020202020204" pitchFamily="34" charset="0"/>
              <a:ea typeface="冬青黑体简体中文 W3"/>
            </a:endParaRPr>
          </a:p>
        </p:txBody>
      </p:sp>
      <p:sp>
        <p:nvSpPr>
          <p:cNvPr id="2" name="椭圆 1"/>
          <p:cNvSpPr/>
          <p:nvPr/>
        </p:nvSpPr>
        <p:spPr>
          <a:xfrm>
            <a:off x="3759200" y="3973513"/>
            <a:ext cx="2235200" cy="1450975"/>
          </a:xfrm>
          <a:prstGeom prst="ellipse">
            <a:avLst/>
          </a:prstGeom>
          <a:noFill/>
          <a:ln w="5715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ctr">
            <a:spAutoFit/>
          </a:bodyPr>
          <a:p>
            <a:pPr algn="ctr" eaLnBrk="0" hangingPunct="0">
              <a:lnSpc>
                <a:spcPct val="130000"/>
              </a:lnSpc>
            </a:pPr>
            <a:endParaRPr lang="zh-CN" altLang="en-US" sz="4000" dirty="0">
              <a:solidFill>
                <a:srgbClr val="FFFFFF"/>
              </a:solidFill>
              <a:latin typeface="Century Gothic" panose="020B0502020202020204" pitchFamily="34" charset="0"/>
              <a:ea typeface="冬青黑体简体中文 W3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1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11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3" dur="13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repeatCount="3000" fill="hold" grpId="0" nodeType="withEffect">
                                  <p:stCondLst>
                                    <p:cond delay="39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6" presetClass="entr" presetSubtype="16" fill="hold" grpId="0" nodeType="afterEffect">
                                  <p:stCondLst>
                                    <p:cond delay="37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xit" presetSubtype="4" fill="hold" grpId="1" nodeType="withEffect">
                                  <p:stCondLst>
                                    <p:cond delay="340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2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7200"/>
                            </p:stCondLst>
                            <p:childTnLst>
                              <p:par>
                                <p:cTn id="27" presetID="6" presetClass="entr" presetSubtype="16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9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0" grpId="0" animBg="1"/>
      <p:bldP spid="20" grpId="1" animBg="1"/>
      <p:bldP spid="10" grpId="0" animBg="1"/>
      <p:bldP spid="2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8" name="PA_圆角矩形 9"/>
          <p:cNvSpPr/>
          <p:nvPr>
            <p:custDataLst>
              <p:tags r:id="rId1"/>
            </p:custDataLst>
          </p:nvPr>
        </p:nvSpPr>
        <p:spPr>
          <a:xfrm>
            <a:off x="0" y="303213"/>
            <a:ext cx="487363" cy="500063"/>
          </a:xfrm>
          <a:prstGeom prst="roundRect">
            <a:avLst>
              <a:gd name="adj" fmla="val 0"/>
            </a:avLst>
          </a:prstGeom>
          <a:solidFill>
            <a:srgbClr val="36E0F5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7410" name="文本框 68"/>
          <p:cNvSpPr txBox="1"/>
          <p:nvPr/>
        </p:nvSpPr>
        <p:spPr>
          <a:xfrm>
            <a:off x="566738" y="292100"/>
            <a:ext cx="1854200" cy="522288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en-US" sz="2800" dirty="0">
                <a:solidFill>
                  <a:srgbClr val="262626"/>
                </a:solidFill>
                <a:latin typeface="冬青黑体简体中文 W3"/>
                <a:ea typeface="冬青黑体简体中文 W3"/>
              </a:rPr>
              <a:t>知识讲解</a:t>
            </a:r>
            <a:endParaRPr lang="en-US" altLang="zh-CN" sz="2800" dirty="0">
              <a:solidFill>
                <a:srgbClr val="262626"/>
              </a:solidFill>
              <a:latin typeface="冬青黑体简体中文 W3"/>
              <a:ea typeface="冬青黑体简体中文 W3"/>
            </a:endParaRPr>
          </a:p>
        </p:txBody>
      </p:sp>
      <p:pic>
        <p:nvPicPr>
          <p:cNvPr id="9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42313" y="4005263"/>
            <a:ext cx="3413125" cy="2454275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10" name="组合 9"/>
          <p:cNvGrpSpPr/>
          <p:nvPr/>
        </p:nvGrpSpPr>
        <p:grpSpPr>
          <a:xfrm>
            <a:off x="760413" y="933450"/>
            <a:ext cx="10761662" cy="1963738"/>
            <a:chOff x="533500" y="1162948"/>
            <a:chExt cx="8070948" cy="1472357"/>
          </a:xfrm>
        </p:grpSpPr>
        <p:sp>
          <p:nvSpPr>
            <p:cNvPr id="11" name="TextBox 2"/>
            <p:cNvSpPr txBox="1">
              <a:spLocks noChangeArrowheads="1"/>
            </p:cNvSpPr>
            <p:nvPr/>
          </p:nvSpPr>
          <p:spPr bwMode="auto">
            <a:xfrm>
              <a:off x="612078" y="1347439"/>
              <a:ext cx="7992370" cy="1287866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3735" b="1" i="0" u="none" strike="noStrike" kern="1200" cap="none" spc="0" normalizeH="0" baseline="0" noProof="0" dirty="0">
                  <a:ln>
                    <a:noFill/>
                  </a:ln>
                  <a:solidFill>
                    <a:srgbClr val="FF00FF"/>
                  </a:solidFill>
                  <a:effectLst/>
                  <a:uLnTx/>
                  <a:uFillTx/>
                  <a:latin typeface="Calibri" panose="020F0502020204030204" pitchFamily="34" charset="0"/>
                  <a:ea typeface="宋体" panose="02010600030101010101" pitchFamily="2" charset="-122"/>
                  <a:cs typeface="+mn-cs"/>
                </a:rPr>
                <a:t>        </a:t>
              </a:r>
              <a:r>
                <a:rPr kumimoji="0" lang="zh-CN" altLang="en-US" sz="3735" b="1" i="0" u="none" strike="noStrike" kern="1200" cap="none" spc="0" normalizeH="0" baseline="0" noProof="0" dirty="0">
                  <a:ln>
                    <a:noFill/>
                  </a:ln>
                  <a:solidFill>
                    <a:srgbClr val="1D1DFF"/>
                  </a:solidFill>
                  <a:effectLst/>
                  <a:uLnTx/>
                  <a:uFillTx/>
                  <a:latin typeface="Calibri" panose="020F0502020204030204" pitchFamily="34" charset="0"/>
                  <a:ea typeface="宋体" panose="02010600030101010101" pitchFamily="2" charset="-122"/>
                  <a:cs typeface="+mn-cs"/>
                </a:rPr>
                <a:t>贝贝，你  有 一个家， 每   天  放   学 后，你都平   平安安 地回 家。</a:t>
              </a:r>
              <a:endParaRPr kumimoji="0" lang="zh-CN" altLang="en-US" sz="3735" b="1" i="0" u="none" strike="noStrike" kern="1200" cap="none" spc="0" normalizeH="0" baseline="0" noProof="0" dirty="0">
                <a:ln>
                  <a:noFill/>
                </a:ln>
                <a:solidFill>
                  <a:srgbClr val="1D1DFF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7414" name="TextBox 3"/>
            <p:cNvSpPr txBox="1"/>
            <p:nvPr/>
          </p:nvSpPr>
          <p:spPr>
            <a:xfrm>
              <a:off x="1355001" y="1162948"/>
              <a:ext cx="7248257" cy="277332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p>
              <a:pPr>
                <a:buSzTx/>
              </a:pPr>
              <a:r>
                <a:rPr lang="en-US" altLang="zh-CN" b="1" dirty="0" err="1">
                  <a:latin typeface="宋体" panose="02010600030101010101" pitchFamily="2" charset="-122"/>
                  <a:ea typeface="宋体" panose="02010600030101010101" pitchFamily="2" charset="-122"/>
                </a:rPr>
                <a:t>bèi</a:t>
              </a:r>
              <a:r>
                <a:rPr lang="zh-CN" altLang="en-US" b="1" dirty="0">
                  <a:latin typeface="宋体" panose="02010600030101010101" pitchFamily="2" charset="-122"/>
                  <a:ea typeface="宋体" panose="02010600030101010101" pitchFamily="2" charset="-122"/>
                </a:rPr>
                <a:t> </a:t>
              </a:r>
              <a:r>
                <a:rPr lang="en-US" altLang="zh-CN" b="1" dirty="0" err="1">
                  <a:latin typeface="宋体" panose="02010600030101010101" pitchFamily="2" charset="-122"/>
                  <a:ea typeface="宋体" panose="02010600030101010101" pitchFamily="2" charset="-122"/>
                </a:rPr>
                <a:t>bei</a:t>
              </a:r>
              <a:r>
                <a:rPr lang="zh-CN" altLang="en-US" b="1" dirty="0">
                  <a:latin typeface="宋体" panose="02010600030101010101" pitchFamily="2" charset="-122"/>
                  <a:ea typeface="宋体" panose="02010600030101010101" pitchFamily="2" charset="-122"/>
                </a:rPr>
                <a:t>      </a:t>
              </a:r>
              <a:r>
                <a:rPr lang="en-US" altLang="zh-CN" b="1" dirty="0" err="1">
                  <a:latin typeface="宋体" panose="02010600030101010101" pitchFamily="2" charset="-122"/>
                  <a:ea typeface="宋体" panose="02010600030101010101" pitchFamily="2" charset="-122"/>
                </a:rPr>
                <a:t>nǐ</a:t>
              </a:r>
              <a:r>
                <a:rPr lang="zh-CN" altLang="en-US" b="1" dirty="0">
                  <a:latin typeface="宋体" panose="02010600030101010101" pitchFamily="2" charset="-122"/>
                  <a:ea typeface="宋体" panose="02010600030101010101" pitchFamily="2" charset="-122"/>
                </a:rPr>
                <a:t>    </a:t>
              </a:r>
              <a:r>
                <a:rPr lang="en-US" altLang="zh-CN" b="1" dirty="0" err="1">
                  <a:latin typeface="宋体" panose="02010600030101010101" pitchFamily="2" charset="-122"/>
                  <a:ea typeface="宋体" panose="02010600030101010101" pitchFamily="2" charset="-122"/>
                </a:rPr>
                <a:t>yǒu</a:t>
              </a:r>
              <a:r>
                <a:rPr lang="zh-CN" altLang="en-US" b="1" dirty="0">
                  <a:latin typeface="宋体" panose="02010600030101010101" pitchFamily="2" charset="-122"/>
                  <a:ea typeface="宋体" panose="02010600030101010101" pitchFamily="2" charset="-122"/>
                </a:rPr>
                <a:t>  </a:t>
              </a:r>
              <a:r>
                <a:rPr lang="en-US" altLang="zh-CN" b="1" dirty="0" err="1">
                  <a:latin typeface="宋体" panose="02010600030101010101" pitchFamily="2" charset="-122"/>
                  <a:ea typeface="宋体" panose="02010600030101010101" pitchFamily="2" charset="-122"/>
                </a:rPr>
                <a:t>yí</a:t>
              </a:r>
              <a:r>
                <a:rPr lang="zh-CN" altLang="en-US" b="1" dirty="0">
                  <a:latin typeface="宋体" panose="02010600030101010101" pitchFamily="2" charset="-122"/>
                  <a:ea typeface="宋体" panose="02010600030101010101" pitchFamily="2" charset="-122"/>
                </a:rPr>
                <a:t>  </a:t>
              </a:r>
              <a:r>
                <a:rPr lang="en-US" altLang="zh-CN" b="1" dirty="0" err="1">
                  <a:latin typeface="宋体" panose="02010600030101010101" pitchFamily="2" charset="-122"/>
                  <a:ea typeface="宋体" panose="02010600030101010101" pitchFamily="2" charset="-122"/>
                </a:rPr>
                <a:t>ɡè</a:t>
              </a:r>
              <a:r>
                <a:rPr lang="en-US" altLang="zh-CN" b="1" dirty="0">
                  <a:latin typeface="宋体" panose="02010600030101010101" pitchFamily="2" charset="-122"/>
                  <a:ea typeface="宋体" panose="02010600030101010101" pitchFamily="2" charset="-122"/>
                </a:rPr>
                <a:t> </a:t>
              </a:r>
              <a:r>
                <a:rPr lang="zh-CN" altLang="en-US" b="1" dirty="0">
                  <a:latin typeface="宋体" panose="02010600030101010101" pitchFamily="2" charset="-122"/>
                  <a:ea typeface="宋体" panose="02010600030101010101" pitchFamily="2" charset="-122"/>
                </a:rPr>
                <a:t> </a:t>
              </a:r>
              <a:r>
                <a:rPr lang="en-US" altLang="zh-CN" b="1" dirty="0" err="1">
                  <a:latin typeface="宋体" panose="02010600030101010101" pitchFamily="2" charset="-122"/>
                  <a:ea typeface="宋体" panose="02010600030101010101" pitchFamily="2" charset="-122"/>
                </a:rPr>
                <a:t>jiā</a:t>
              </a:r>
              <a:r>
                <a:rPr lang="en-US" altLang="zh-CN" b="1" dirty="0">
                  <a:latin typeface="宋体" panose="02010600030101010101" pitchFamily="2" charset="-122"/>
                  <a:ea typeface="宋体" panose="02010600030101010101" pitchFamily="2" charset="-122"/>
                </a:rPr>
                <a:t> </a:t>
              </a:r>
              <a:r>
                <a:rPr lang="zh-CN" altLang="en-US" b="1" dirty="0">
                  <a:latin typeface="宋体" panose="02010600030101010101" pitchFamily="2" charset="-122"/>
                  <a:ea typeface="宋体" panose="02010600030101010101" pitchFamily="2" charset="-122"/>
                </a:rPr>
                <a:t>     ｍ</a:t>
              </a:r>
              <a:r>
                <a:rPr lang="en-US" altLang="zh-CN" b="1" dirty="0" err="1">
                  <a:latin typeface="宋体" panose="02010600030101010101" pitchFamily="2" charset="-122"/>
                  <a:ea typeface="宋体" panose="02010600030101010101" pitchFamily="2" charset="-122"/>
                </a:rPr>
                <a:t>ěi</a:t>
              </a:r>
              <a:r>
                <a:rPr lang="zh-CN" altLang="en-US" b="1" dirty="0">
                  <a:latin typeface="宋体" panose="02010600030101010101" pitchFamily="2" charset="-122"/>
                  <a:ea typeface="宋体" panose="02010600030101010101" pitchFamily="2" charset="-122"/>
                </a:rPr>
                <a:t> </a:t>
              </a:r>
              <a:r>
                <a:rPr lang="en-US" altLang="zh-CN" b="1" dirty="0" err="1">
                  <a:latin typeface="宋体" panose="02010600030101010101" pitchFamily="2" charset="-122"/>
                  <a:ea typeface="宋体" panose="02010600030101010101" pitchFamily="2" charset="-122"/>
                </a:rPr>
                <a:t>tiān</a:t>
              </a:r>
              <a:r>
                <a:rPr lang="zh-CN" altLang="en-US" b="1" dirty="0">
                  <a:latin typeface="宋体" panose="02010600030101010101" pitchFamily="2" charset="-122"/>
                  <a:ea typeface="宋体" panose="02010600030101010101" pitchFamily="2" charset="-122"/>
                </a:rPr>
                <a:t>   </a:t>
              </a:r>
              <a:r>
                <a:rPr lang="en-US" altLang="zh-CN" b="1" dirty="0" err="1">
                  <a:latin typeface="宋体" panose="02010600030101010101" pitchFamily="2" charset="-122"/>
                  <a:ea typeface="宋体" panose="02010600030101010101" pitchFamily="2" charset="-122"/>
                </a:rPr>
                <a:t>fànɡ</a:t>
              </a:r>
              <a:r>
                <a:rPr lang="zh-CN" altLang="en-US" b="1" dirty="0">
                  <a:latin typeface="宋体" panose="02010600030101010101" pitchFamily="2" charset="-122"/>
                  <a:ea typeface="宋体" panose="02010600030101010101" pitchFamily="2" charset="-122"/>
                </a:rPr>
                <a:t>   </a:t>
              </a:r>
              <a:r>
                <a:rPr lang="en-US" altLang="zh-CN" b="1" dirty="0" err="1">
                  <a:latin typeface="宋体" panose="02010600030101010101" pitchFamily="2" charset="-122"/>
                  <a:ea typeface="宋体" panose="02010600030101010101" pitchFamily="2" charset="-122"/>
                </a:rPr>
                <a:t>xué</a:t>
              </a:r>
              <a:r>
                <a:rPr lang="en-US" altLang="zh-CN" b="1" dirty="0">
                  <a:latin typeface="宋体" panose="02010600030101010101" pitchFamily="2" charset="-122"/>
                  <a:ea typeface="宋体" panose="02010600030101010101" pitchFamily="2" charset="-122"/>
                </a:rPr>
                <a:t> </a:t>
              </a:r>
              <a:r>
                <a:rPr lang="zh-CN" altLang="en-US" b="1" dirty="0">
                  <a:latin typeface="宋体" panose="02010600030101010101" pitchFamily="2" charset="-122"/>
                  <a:ea typeface="宋体" panose="02010600030101010101" pitchFamily="2" charset="-122"/>
                </a:rPr>
                <a:t> </a:t>
              </a:r>
              <a:r>
                <a:rPr lang="en-US" altLang="zh-CN" b="1" dirty="0" err="1">
                  <a:latin typeface="宋体" panose="02010600030101010101" pitchFamily="2" charset="-122"/>
                  <a:ea typeface="宋体" panose="02010600030101010101" pitchFamily="2" charset="-122"/>
                </a:rPr>
                <a:t>hòu</a:t>
              </a:r>
              <a:r>
                <a:rPr lang="zh-CN" altLang="en-US" b="1" dirty="0">
                  <a:latin typeface="宋体" panose="02010600030101010101" pitchFamily="2" charset="-122"/>
                  <a:ea typeface="宋体" panose="02010600030101010101" pitchFamily="2" charset="-122"/>
                </a:rPr>
                <a:t>     </a:t>
              </a:r>
              <a:r>
                <a:rPr lang="en-US" altLang="zh-CN" b="1" dirty="0" err="1">
                  <a:latin typeface="宋体" panose="02010600030101010101" pitchFamily="2" charset="-122"/>
                  <a:ea typeface="宋体" panose="02010600030101010101" pitchFamily="2" charset="-122"/>
                </a:rPr>
                <a:t>nǐ</a:t>
              </a:r>
              <a:r>
                <a:rPr lang="en-US" altLang="zh-CN" b="1" dirty="0">
                  <a:latin typeface="宋体" panose="02010600030101010101" pitchFamily="2" charset="-122"/>
                  <a:ea typeface="宋体" panose="02010600030101010101" pitchFamily="2" charset="-122"/>
                </a:rPr>
                <a:t> </a:t>
              </a:r>
              <a:r>
                <a:rPr lang="zh-CN" altLang="en-US" b="1" dirty="0">
                  <a:latin typeface="宋体" panose="02010600030101010101" pitchFamily="2" charset="-122"/>
                  <a:ea typeface="宋体" panose="02010600030101010101" pitchFamily="2" charset="-122"/>
                </a:rPr>
                <a:t>  </a:t>
              </a:r>
              <a:r>
                <a:rPr lang="en-US" altLang="zh-CN" b="1" dirty="0" err="1">
                  <a:latin typeface="宋体" panose="02010600030101010101" pitchFamily="2" charset="-122"/>
                  <a:ea typeface="宋体" panose="02010600030101010101" pitchFamily="2" charset="-122"/>
                </a:rPr>
                <a:t>dōu</a:t>
              </a:r>
              <a:endParaRPr lang="zh-CN" altLang="en-US" b="1" dirty="0"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17415" name="TextBox 4"/>
            <p:cNvSpPr txBox="1"/>
            <p:nvPr/>
          </p:nvSpPr>
          <p:spPr>
            <a:xfrm>
              <a:off x="533500" y="1924717"/>
              <a:ext cx="8069758" cy="276141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p>
              <a:pPr>
                <a:buSzTx/>
              </a:pPr>
              <a:r>
                <a:rPr lang="en-US" altLang="zh-CN" b="1" dirty="0">
                  <a:latin typeface="宋体" panose="02010600030101010101" pitchFamily="2" charset="-122"/>
                  <a:ea typeface="宋体" panose="02010600030101010101" pitchFamily="2" charset="-122"/>
                </a:rPr>
                <a:t> </a:t>
              </a:r>
              <a:r>
                <a:rPr lang="en-US" altLang="zh-CN" b="1" dirty="0" err="1">
                  <a:latin typeface="宋体" panose="02010600030101010101" pitchFamily="2" charset="-122"/>
                  <a:ea typeface="宋体" panose="02010600030101010101" pitchFamily="2" charset="-122"/>
                </a:rPr>
                <a:t>pínɡ</a:t>
              </a:r>
              <a:r>
                <a:rPr lang="zh-CN" altLang="en-US" b="1" dirty="0">
                  <a:latin typeface="宋体" panose="02010600030101010101" pitchFamily="2" charset="-122"/>
                  <a:ea typeface="宋体" panose="02010600030101010101" pitchFamily="2" charset="-122"/>
                </a:rPr>
                <a:t>   </a:t>
              </a:r>
              <a:r>
                <a:rPr lang="en-US" altLang="zh-CN" b="1" dirty="0" err="1">
                  <a:latin typeface="宋体" panose="02010600030101010101" pitchFamily="2" charset="-122"/>
                  <a:ea typeface="宋体" panose="02010600030101010101" pitchFamily="2" charset="-122"/>
                </a:rPr>
                <a:t>pínɡ</a:t>
              </a:r>
              <a:r>
                <a:rPr lang="en-US" altLang="zh-CN" b="1" dirty="0">
                  <a:latin typeface="宋体" panose="02010600030101010101" pitchFamily="2" charset="-122"/>
                  <a:ea typeface="宋体" panose="02010600030101010101" pitchFamily="2" charset="-122"/>
                </a:rPr>
                <a:t> </a:t>
              </a:r>
              <a:r>
                <a:rPr lang="zh-CN" altLang="en-US" b="1" dirty="0">
                  <a:latin typeface="宋体" panose="02010600030101010101" pitchFamily="2" charset="-122"/>
                  <a:ea typeface="宋体" panose="02010600030101010101" pitchFamily="2" charset="-122"/>
                </a:rPr>
                <a:t> </a:t>
              </a:r>
              <a:r>
                <a:rPr lang="en-US" altLang="zh-CN" b="1" dirty="0" err="1">
                  <a:latin typeface="宋体" panose="02010600030101010101" pitchFamily="2" charset="-122"/>
                  <a:ea typeface="宋体" panose="02010600030101010101" pitchFamily="2" charset="-122"/>
                </a:rPr>
                <a:t>ān</a:t>
              </a:r>
              <a:r>
                <a:rPr lang="zh-CN" altLang="en-US" b="1" dirty="0">
                  <a:latin typeface="宋体" panose="02010600030101010101" pitchFamily="2" charset="-122"/>
                  <a:ea typeface="宋体" panose="02010600030101010101" pitchFamily="2" charset="-122"/>
                </a:rPr>
                <a:t>  </a:t>
              </a:r>
              <a:r>
                <a:rPr lang="en-US" altLang="zh-CN" b="1" dirty="0" err="1">
                  <a:latin typeface="宋体" panose="02010600030101010101" pitchFamily="2" charset="-122"/>
                  <a:ea typeface="宋体" panose="02010600030101010101" pitchFamily="2" charset="-122"/>
                </a:rPr>
                <a:t>ān</a:t>
              </a:r>
              <a:r>
                <a:rPr lang="en-US" altLang="zh-CN" b="1" dirty="0">
                  <a:latin typeface="宋体" panose="02010600030101010101" pitchFamily="2" charset="-122"/>
                  <a:ea typeface="宋体" panose="02010600030101010101" pitchFamily="2" charset="-122"/>
                </a:rPr>
                <a:t>  de</a:t>
              </a:r>
              <a:r>
                <a:rPr lang="zh-CN" altLang="en-US" b="1" dirty="0">
                  <a:latin typeface="宋体" panose="02010600030101010101" pitchFamily="2" charset="-122"/>
                  <a:ea typeface="宋体" panose="02010600030101010101" pitchFamily="2" charset="-122"/>
                </a:rPr>
                <a:t>  </a:t>
              </a:r>
              <a:r>
                <a:rPr lang="en-US" altLang="zh-CN" b="1" dirty="0" err="1">
                  <a:latin typeface="宋体" panose="02010600030101010101" pitchFamily="2" charset="-122"/>
                  <a:ea typeface="宋体" panose="02010600030101010101" pitchFamily="2" charset="-122"/>
                </a:rPr>
                <a:t>huí</a:t>
              </a:r>
              <a:r>
                <a:rPr lang="zh-CN" altLang="en-US" b="1" dirty="0">
                  <a:latin typeface="宋体" panose="02010600030101010101" pitchFamily="2" charset="-122"/>
                  <a:ea typeface="宋体" panose="02010600030101010101" pitchFamily="2" charset="-122"/>
                </a:rPr>
                <a:t> </a:t>
              </a:r>
              <a:r>
                <a:rPr lang="en-US" altLang="zh-CN" b="1" dirty="0" err="1">
                  <a:latin typeface="宋体" panose="02010600030101010101" pitchFamily="2" charset="-122"/>
                  <a:ea typeface="宋体" panose="02010600030101010101" pitchFamily="2" charset="-122"/>
                </a:rPr>
                <a:t>jiā</a:t>
              </a:r>
              <a:r>
                <a:rPr lang="zh-CN" altLang="en-US" b="1" dirty="0">
                  <a:latin typeface="宋体" panose="02010600030101010101" pitchFamily="2" charset="-122"/>
                  <a:ea typeface="宋体" panose="02010600030101010101" pitchFamily="2" charset="-122"/>
                </a:rPr>
                <a:t>  。</a:t>
              </a:r>
              <a:endParaRPr lang="zh-CN" altLang="en-US" b="1" dirty="0"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</p:grpSp>
      <p:pic>
        <p:nvPicPr>
          <p:cNvPr id="16" name="图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1788" y="4295775"/>
            <a:ext cx="1287462" cy="225901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7" name="云形 16"/>
          <p:cNvSpPr/>
          <p:nvPr/>
        </p:nvSpPr>
        <p:spPr>
          <a:xfrm rot="21132030">
            <a:off x="1519238" y="4071938"/>
            <a:ext cx="4670425" cy="2271713"/>
          </a:xfrm>
          <a:prstGeom prst="cloud">
            <a:avLst/>
          </a:prstGeom>
          <a:solidFill>
            <a:srgbClr val="2AAE3F"/>
          </a:solidFill>
        </p:spPr>
        <p:txBody>
          <a:bodyPr anchor="ctr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 pitchFamily="34" charset="0"/>
                <a:ea typeface="冬青黑体简体中文 W3" pitchFamily="34" charset="-122"/>
                <a:cs typeface="+mn-cs"/>
              </a:rPr>
              <a:t>幸好妈妈帮助了他，告诉了他一个好方法，请你读一读。</a:t>
            </a:r>
            <a:endParaRPr kumimoji="0" lang="zh-CN" altLang="en-US" sz="24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 panose="020F0502020204030204" pitchFamily="34" charset="0"/>
              <a:ea typeface="冬青黑体简体中文 W3" pitchFamily="34" charset="-122"/>
              <a:cs typeface="+mn-cs"/>
            </a:endParaRPr>
          </a:p>
        </p:txBody>
      </p:sp>
      <p:sp>
        <p:nvSpPr>
          <p:cNvPr id="18" name="云形 17"/>
          <p:cNvSpPr/>
          <p:nvPr/>
        </p:nvSpPr>
        <p:spPr>
          <a:xfrm rot="20975258">
            <a:off x="1574800" y="4233863"/>
            <a:ext cx="4541838" cy="1601788"/>
          </a:xfrm>
          <a:prstGeom prst="cloud">
            <a:avLst/>
          </a:prstGeom>
          <a:solidFill>
            <a:srgbClr val="2AAE3F"/>
          </a:solidFill>
        </p:spPr>
        <p:txBody>
          <a:bodyPr anchor="ctr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 pitchFamily="34" charset="0"/>
                <a:ea typeface="冬青黑体简体中文 W3" pitchFamily="34" charset="-122"/>
                <a:cs typeface="+mn-cs"/>
              </a:rPr>
              <a:t>“平平安安”是什么意思？</a:t>
            </a:r>
            <a:endParaRPr kumimoji="0" lang="zh-CN" altLang="en-US" sz="24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 panose="020F0502020204030204" pitchFamily="34" charset="0"/>
              <a:ea typeface="冬青黑体简体中文 W3" pitchFamily="34" charset="-122"/>
              <a:cs typeface="+mn-cs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6097588" y="5999163"/>
            <a:ext cx="1766887" cy="676275"/>
          </a:xfrm>
          <a:prstGeom prst="rect">
            <a:avLst/>
          </a:prstGeom>
          <a:solidFill>
            <a:schemeClr val="bg1"/>
          </a:solidFill>
          <a:ln w="9525" cap="flat" cmpd="sng">
            <a:solidFill>
              <a:schemeClr val="bg1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>
            <a:spAutoFit/>
          </a:bodyPr>
          <a:p>
            <a:pPr algn="ctr" eaLnBrk="0" hangingPunct="0">
              <a:lnSpc>
                <a:spcPct val="130000"/>
              </a:lnSpc>
            </a:pPr>
            <a:endParaRPr lang="zh-CN" altLang="en-US" sz="4000" dirty="0">
              <a:solidFill>
                <a:srgbClr val="FFFFFF"/>
              </a:solidFill>
              <a:latin typeface="Century Gothic" panose="020B0502020202020204" pitchFamily="34" charset="0"/>
              <a:ea typeface="冬青黑体简体中文 W3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865188" y="2163763"/>
            <a:ext cx="2390775" cy="744537"/>
          </a:xfrm>
          <a:prstGeom prst="rect">
            <a:avLst/>
          </a:prstGeom>
          <a:noFill/>
          <a:ln w="76200" cap="flat" cmpd="sng">
            <a:solidFill>
              <a:srgbClr val="FF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>
            <a:spAutoFit/>
          </a:bodyPr>
          <a:p>
            <a:pPr algn="ctr" eaLnBrk="0" hangingPunct="0">
              <a:lnSpc>
                <a:spcPct val="130000"/>
              </a:lnSpc>
            </a:pPr>
            <a:endParaRPr lang="zh-CN" altLang="en-US" sz="4000" dirty="0">
              <a:solidFill>
                <a:srgbClr val="FFFFFF"/>
              </a:solidFill>
              <a:latin typeface="Century Gothic" panose="020B0502020202020204" pitchFamily="34" charset="0"/>
              <a:ea typeface="冬青黑体简体中文 W3"/>
            </a:endParaRPr>
          </a:p>
        </p:txBody>
      </p:sp>
      <p:sp>
        <p:nvSpPr>
          <p:cNvPr id="21" name="云形 20"/>
          <p:cNvSpPr/>
          <p:nvPr/>
        </p:nvSpPr>
        <p:spPr>
          <a:xfrm rot="20975258">
            <a:off x="1595438" y="4240213"/>
            <a:ext cx="4541838" cy="1541463"/>
          </a:xfrm>
          <a:prstGeom prst="cloud">
            <a:avLst/>
          </a:prstGeom>
          <a:solidFill>
            <a:srgbClr val="2AAE3F"/>
          </a:solidFill>
        </p:spPr>
        <p:txBody>
          <a:bodyPr anchor="ctr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 pitchFamily="34" charset="0"/>
                <a:ea typeface="冬青黑体简体中文 W3" pitchFamily="34" charset="-122"/>
                <a:cs typeface="+mn-cs"/>
              </a:rPr>
              <a:t>“平平安安”是“安安全全”的意思。</a:t>
            </a:r>
            <a:endParaRPr kumimoji="0" lang="zh-CN" altLang="en-US" sz="24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 panose="020F0502020204030204" pitchFamily="34" charset="0"/>
              <a:ea typeface="冬青黑体简体中文 W3" pitchFamily="34" charset="-122"/>
              <a:cs typeface="+mn-cs"/>
            </a:endParaRPr>
          </a:p>
        </p:txBody>
      </p:sp>
      <p:sp>
        <p:nvSpPr>
          <p:cNvPr id="19" name="云形 18"/>
          <p:cNvSpPr/>
          <p:nvPr/>
        </p:nvSpPr>
        <p:spPr>
          <a:xfrm rot="20975258">
            <a:off x="1568450" y="3892550"/>
            <a:ext cx="4157663" cy="3065463"/>
          </a:xfrm>
          <a:prstGeom prst="cloud">
            <a:avLst/>
          </a:prstGeom>
          <a:solidFill>
            <a:srgbClr val="2AAE3F"/>
          </a:solidFill>
        </p:spPr>
        <p:txBody>
          <a:bodyPr anchor="ctr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 pitchFamily="34" charset="0"/>
                <a:ea typeface="冬青黑体简体中文 W3" pitchFamily="34" charset="-122"/>
                <a:cs typeface="+mn-cs"/>
              </a:rPr>
              <a:t>妈妈希望我们每天高高兴兴的去上学，平平安安的回家。像这样的词语还有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 pitchFamily="34" charset="0"/>
                <a:ea typeface="冬青黑体简体中文 W3" pitchFamily="34" charset="-122"/>
                <a:cs typeface="+mn-cs"/>
              </a:rPr>
              <a:t>:</a:t>
            </a:r>
            <a:endParaRPr kumimoji="0" lang="zh-CN" altLang="en-US" sz="24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 panose="020F0502020204030204" pitchFamily="34" charset="0"/>
              <a:ea typeface="冬青黑体简体中文 W3" pitchFamily="34" charset="-122"/>
              <a:cs typeface="+mn-cs"/>
            </a:endParaRPr>
          </a:p>
        </p:txBody>
      </p:sp>
      <p:sp>
        <p:nvSpPr>
          <p:cNvPr id="20" name="云形 19"/>
          <p:cNvSpPr/>
          <p:nvPr/>
        </p:nvSpPr>
        <p:spPr>
          <a:xfrm rot="20975258">
            <a:off x="1535113" y="4641850"/>
            <a:ext cx="4541838" cy="871538"/>
          </a:xfrm>
          <a:prstGeom prst="cloud">
            <a:avLst/>
          </a:prstGeom>
          <a:solidFill>
            <a:srgbClr val="2AAE3F"/>
          </a:solidFill>
        </p:spPr>
        <p:txBody>
          <a:bodyPr anchor="ctr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 pitchFamily="34" charset="0"/>
                <a:ea typeface="冬青黑体简体中文 W3" pitchFamily="34" charset="-122"/>
                <a:cs typeface="+mn-cs"/>
              </a:rPr>
              <a:t>请同学们读读第一句。</a:t>
            </a:r>
            <a:endParaRPr kumimoji="0" lang="zh-CN" altLang="en-US" sz="24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 panose="020F0502020204030204" pitchFamily="34" charset="0"/>
              <a:ea typeface="冬青黑体简体中文 W3" pitchFamily="34" charset="-122"/>
              <a:cs typeface="+mn-cs"/>
            </a:endParaRPr>
          </a:p>
        </p:txBody>
      </p:sp>
      <p:cxnSp>
        <p:nvCxnSpPr>
          <p:cNvPr id="4" name="直接连接符 3"/>
          <p:cNvCxnSpPr/>
          <p:nvPr/>
        </p:nvCxnSpPr>
        <p:spPr>
          <a:xfrm>
            <a:off x="1855788" y="1949450"/>
            <a:ext cx="9498013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6" name="直接连接符 5"/>
          <p:cNvCxnSpPr/>
          <p:nvPr/>
        </p:nvCxnSpPr>
        <p:spPr>
          <a:xfrm>
            <a:off x="976313" y="2782888"/>
            <a:ext cx="3976688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1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11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500"/>
                            </p:stCondLst>
                            <p:childTnLst>
                              <p:par>
                                <p:cTn id="12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9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9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11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xit" presetSubtype="4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2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nodeType="withEffect">
                                  <p:stCondLst>
                                    <p:cond delay="49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nodeType="withEffect">
                                  <p:stCondLst>
                                    <p:cond delay="59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grpId="0" nodeType="withEffect">
                                  <p:stCondLst>
                                    <p:cond delay="91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11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xit" presetSubtype="4" fill="hold" grpId="1" nodeType="withEffect">
                                  <p:stCondLst>
                                    <p:cond delay="910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3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53" presetClass="entr" presetSubtype="16" fill="hold" grpId="0" nodeType="withEffect">
                                  <p:stCondLst>
                                    <p:cond delay="92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2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2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12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500"/>
                            </p:stCondLst>
                            <p:childTnLst>
                              <p:par>
                                <p:cTn id="43" presetID="22" presetClass="entr" presetSubtype="8" fill="hold" grpId="0" nodeType="after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11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xit" presetSubtype="4" fill="hold" grpId="1" nodeType="withEffect">
                                  <p:stCondLst>
                                    <p:cond delay="860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4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22" presetClass="entr" presetSubtype="8" fill="hold" grpId="0" nodeType="withEffect">
                                  <p:stCondLst>
                                    <p:cond delay="20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11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900"/>
                            </p:stCondLst>
                            <p:childTnLst>
                              <p:par>
                                <p:cTn id="53" presetID="6" presetClass="entr" presetSubtype="16" fill="hold" grpId="0" nodeType="after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5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7" grpId="1" animBg="1"/>
      <p:bldP spid="18" grpId="0" animBg="1"/>
      <p:bldP spid="18" grpId="1" animBg="1"/>
      <p:bldP spid="15" grpId="0" animBg="1"/>
      <p:bldP spid="2" grpId="0" animBg="1"/>
      <p:bldP spid="21" grpId="0" animBg="1"/>
      <p:bldP spid="19" grpId="0" animBg="1"/>
      <p:bldP spid="20" grpId="0" animBg="1"/>
      <p:bldP spid="20" grpId="1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8" name="PA_圆角矩形 9"/>
          <p:cNvSpPr/>
          <p:nvPr>
            <p:custDataLst>
              <p:tags r:id="rId1"/>
            </p:custDataLst>
          </p:nvPr>
        </p:nvSpPr>
        <p:spPr>
          <a:xfrm>
            <a:off x="0" y="303213"/>
            <a:ext cx="487363" cy="500063"/>
          </a:xfrm>
          <a:prstGeom prst="roundRect">
            <a:avLst>
              <a:gd name="adj" fmla="val 0"/>
            </a:avLst>
          </a:prstGeom>
          <a:solidFill>
            <a:srgbClr val="36E0F5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6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49538" y="4429125"/>
            <a:ext cx="1289050" cy="22574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8" name="云形 17"/>
          <p:cNvSpPr/>
          <p:nvPr/>
        </p:nvSpPr>
        <p:spPr>
          <a:xfrm>
            <a:off x="1895475" y="1362075"/>
            <a:ext cx="2382838" cy="811213"/>
          </a:xfrm>
          <a:prstGeom prst="cloud">
            <a:avLst/>
          </a:prstGeom>
          <a:solidFill>
            <a:srgbClr val="2AAE3F"/>
          </a:solidFill>
        </p:spPr>
        <p:txBody>
          <a:bodyPr anchor="ctr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 pitchFamily="34" charset="0"/>
                <a:ea typeface="冬青黑体简体中文 W3" pitchFamily="34" charset="-122"/>
                <a:cs typeface="+mn-cs"/>
              </a:rPr>
              <a:t>平平安安</a:t>
            </a:r>
            <a:endParaRPr kumimoji="0" lang="zh-CN" altLang="en-US" sz="24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 panose="020F0502020204030204" pitchFamily="34" charset="0"/>
              <a:ea typeface="冬青黑体简体中文 W3" pitchFamily="34" charset="-122"/>
              <a:cs typeface="+mn-cs"/>
            </a:endParaRPr>
          </a:p>
        </p:txBody>
      </p:sp>
      <p:sp>
        <p:nvSpPr>
          <p:cNvPr id="15" name="云形 14"/>
          <p:cNvSpPr/>
          <p:nvPr/>
        </p:nvSpPr>
        <p:spPr>
          <a:xfrm>
            <a:off x="5521325" y="1362075"/>
            <a:ext cx="2382838" cy="811213"/>
          </a:xfrm>
          <a:prstGeom prst="cloud">
            <a:avLst/>
          </a:prstGeom>
          <a:solidFill>
            <a:srgbClr val="2AAE3F"/>
          </a:solidFill>
        </p:spPr>
        <p:txBody>
          <a:bodyPr anchor="ctr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 pitchFamily="34" charset="0"/>
                <a:ea typeface="冬青黑体简体中文 W3" pitchFamily="34" charset="-122"/>
                <a:cs typeface="+mn-cs"/>
              </a:rPr>
              <a:t>高高兴兴</a:t>
            </a:r>
            <a:endParaRPr kumimoji="0" lang="zh-CN" altLang="en-US" sz="24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 panose="020F0502020204030204" pitchFamily="34" charset="0"/>
              <a:ea typeface="冬青黑体简体中文 W3" pitchFamily="34" charset="-122"/>
              <a:cs typeface="+mn-cs"/>
            </a:endParaRPr>
          </a:p>
        </p:txBody>
      </p:sp>
      <p:sp>
        <p:nvSpPr>
          <p:cNvPr id="19" name="云形 18"/>
          <p:cNvSpPr/>
          <p:nvPr/>
        </p:nvSpPr>
        <p:spPr>
          <a:xfrm>
            <a:off x="9039225" y="1417638"/>
            <a:ext cx="2382838" cy="809625"/>
          </a:xfrm>
          <a:prstGeom prst="cloud">
            <a:avLst/>
          </a:prstGeom>
          <a:solidFill>
            <a:srgbClr val="2AAE3F"/>
          </a:solidFill>
        </p:spPr>
        <p:txBody>
          <a:bodyPr anchor="ctr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 pitchFamily="34" charset="0"/>
                <a:ea typeface="冬青黑体简体中文 W3" pitchFamily="34" charset="-122"/>
                <a:cs typeface="+mn-cs"/>
              </a:rPr>
              <a:t>开开心心</a:t>
            </a:r>
            <a:endParaRPr kumimoji="0" lang="zh-CN" altLang="en-US" sz="24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 panose="020F0502020204030204" pitchFamily="34" charset="0"/>
              <a:ea typeface="冬青黑体简体中文 W3" pitchFamily="34" charset="-122"/>
              <a:cs typeface="+mn-cs"/>
            </a:endParaRPr>
          </a:p>
        </p:txBody>
      </p:sp>
      <p:sp>
        <p:nvSpPr>
          <p:cNvPr id="20" name="云形 19"/>
          <p:cNvSpPr/>
          <p:nvPr/>
        </p:nvSpPr>
        <p:spPr>
          <a:xfrm>
            <a:off x="487363" y="2781300"/>
            <a:ext cx="2382838" cy="809625"/>
          </a:xfrm>
          <a:prstGeom prst="cloud">
            <a:avLst/>
          </a:prstGeom>
          <a:solidFill>
            <a:srgbClr val="2AAE3F"/>
          </a:solidFill>
        </p:spPr>
        <p:txBody>
          <a:bodyPr anchor="ctr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 pitchFamily="34" charset="0"/>
                <a:ea typeface="冬青黑体简体中文 W3" pitchFamily="34" charset="-122"/>
                <a:cs typeface="+mn-cs"/>
              </a:rPr>
              <a:t>快快乐乐 </a:t>
            </a:r>
            <a:endParaRPr kumimoji="0" lang="zh-CN" altLang="en-US" sz="24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 panose="020F0502020204030204" pitchFamily="34" charset="0"/>
              <a:ea typeface="冬青黑体简体中文 W3" pitchFamily="34" charset="-122"/>
              <a:cs typeface="+mn-cs"/>
            </a:endParaRPr>
          </a:p>
        </p:txBody>
      </p:sp>
      <p:sp>
        <p:nvSpPr>
          <p:cNvPr id="21" name="云形 20"/>
          <p:cNvSpPr/>
          <p:nvPr/>
        </p:nvSpPr>
        <p:spPr>
          <a:xfrm>
            <a:off x="3503613" y="2805113"/>
            <a:ext cx="2382838" cy="809625"/>
          </a:xfrm>
          <a:prstGeom prst="cloud">
            <a:avLst/>
          </a:prstGeom>
          <a:solidFill>
            <a:srgbClr val="2AAE3F"/>
          </a:solidFill>
        </p:spPr>
        <p:txBody>
          <a:bodyPr anchor="ctr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 pitchFamily="34" charset="0"/>
                <a:ea typeface="冬青黑体简体中文 W3" pitchFamily="34" charset="-122"/>
                <a:cs typeface="+mn-cs"/>
              </a:rPr>
              <a:t>认认真真</a:t>
            </a:r>
            <a:endParaRPr kumimoji="0" lang="zh-CN" altLang="en-US" sz="24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 panose="020F0502020204030204" pitchFamily="34" charset="0"/>
              <a:ea typeface="冬青黑体简体中文 W3" pitchFamily="34" charset="-122"/>
              <a:cs typeface="+mn-cs"/>
            </a:endParaRPr>
          </a:p>
        </p:txBody>
      </p:sp>
      <p:sp>
        <p:nvSpPr>
          <p:cNvPr id="22" name="云形 21"/>
          <p:cNvSpPr/>
          <p:nvPr/>
        </p:nvSpPr>
        <p:spPr>
          <a:xfrm>
            <a:off x="9401175" y="2781300"/>
            <a:ext cx="2382838" cy="809625"/>
          </a:xfrm>
          <a:prstGeom prst="cloud">
            <a:avLst/>
          </a:prstGeom>
          <a:solidFill>
            <a:srgbClr val="2AAE3F"/>
          </a:solidFill>
        </p:spPr>
        <p:txBody>
          <a:bodyPr anchor="ctr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 pitchFamily="34" charset="0"/>
                <a:ea typeface="冬青黑体简体中文 W3" pitchFamily="34" charset="-122"/>
                <a:cs typeface="+mn-cs"/>
              </a:rPr>
              <a:t>明明白白</a:t>
            </a:r>
            <a:endParaRPr kumimoji="0" lang="zh-CN" altLang="en-US" sz="24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 panose="020F0502020204030204" pitchFamily="34" charset="0"/>
              <a:ea typeface="冬青黑体简体中文 W3" pitchFamily="34" charset="-122"/>
              <a:cs typeface="+mn-cs"/>
            </a:endParaRPr>
          </a:p>
        </p:txBody>
      </p:sp>
      <p:sp>
        <p:nvSpPr>
          <p:cNvPr id="23" name="云形 22"/>
          <p:cNvSpPr/>
          <p:nvPr/>
        </p:nvSpPr>
        <p:spPr>
          <a:xfrm>
            <a:off x="6616700" y="2779713"/>
            <a:ext cx="2382838" cy="812800"/>
          </a:xfrm>
          <a:prstGeom prst="cloud">
            <a:avLst/>
          </a:prstGeom>
          <a:solidFill>
            <a:srgbClr val="2AAE3F"/>
          </a:solidFill>
        </p:spPr>
        <p:txBody>
          <a:bodyPr anchor="ctr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 pitchFamily="34" charset="0"/>
                <a:ea typeface="冬青黑体简体中文 W3" pitchFamily="34" charset="-122"/>
                <a:cs typeface="+mn-cs"/>
              </a:rPr>
              <a:t>安安全全</a:t>
            </a:r>
            <a:endParaRPr kumimoji="0" lang="zh-CN" altLang="en-US" sz="24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 panose="020F0502020204030204" pitchFamily="34" charset="0"/>
              <a:ea typeface="冬青黑体简体中文 W3" pitchFamily="34" charset="-122"/>
              <a:cs typeface="+mn-cs"/>
            </a:endParaRPr>
          </a:p>
        </p:txBody>
      </p:sp>
      <p:sp>
        <p:nvSpPr>
          <p:cNvPr id="24" name="云形 23"/>
          <p:cNvSpPr/>
          <p:nvPr/>
        </p:nvSpPr>
        <p:spPr>
          <a:xfrm>
            <a:off x="3938588" y="4371975"/>
            <a:ext cx="4113213" cy="1539875"/>
          </a:xfrm>
          <a:prstGeom prst="cloud">
            <a:avLst/>
          </a:prstGeom>
          <a:solidFill>
            <a:srgbClr val="2AAE3F"/>
          </a:solidFill>
        </p:spPr>
        <p:txBody>
          <a:bodyPr anchor="ctr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 pitchFamily="34" charset="0"/>
                <a:ea typeface="冬青黑体简体中文 W3" pitchFamily="34" charset="-122"/>
                <a:cs typeface="+mn-cs"/>
              </a:rPr>
              <a:t>像这样的词语，平时我们要多积累。</a:t>
            </a:r>
            <a:endParaRPr kumimoji="0" lang="zh-CN" altLang="en-US" sz="24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 panose="020F0502020204030204" pitchFamily="34" charset="0"/>
              <a:ea typeface="冬青黑体简体中文 W3" pitchFamily="34" charset="-122"/>
              <a:cs typeface="+mn-cs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6616700" y="5911850"/>
            <a:ext cx="1766888" cy="677863"/>
          </a:xfrm>
          <a:prstGeom prst="rect">
            <a:avLst/>
          </a:prstGeom>
          <a:solidFill>
            <a:schemeClr val="bg1"/>
          </a:solidFill>
          <a:ln w="9525" cap="flat" cmpd="sng">
            <a:solidFill>
              <a:schemeClr val="bg1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>
            <a:spAutoFit/>
          </a:bodyPr>
          <a:p>
            <a:pPr algn="ctr" eaLnBrk="0" hangingPunct="0">
              <a:lnSpc>
                <a:spcPct val="130000"/>
              </a:lnSpc>
            </a:pPr>
            <a:endParaRPr lang="zh-CN" altLang="en-US" sz="4000" dirty="0">
              <a:solidFill>
                <a:srgbClr val="FFFFFF"/>
              </a:solidFill>
              <a:latin typeface="Century Gothic" panose="020B0502020202020204" pitchFamily="34" charset="0"/>
              <a:ea typeface="冬青黑体简体中文 W3"/>
            </a:endParaRPr>
          </a:p>
        </p:txBody>
      </p:sp>
      <p:sp>
        <p:nvSpPr>
          <p:cNvPr id="18444" name="文本框 1"/>
          <p:cNvSpPr txBox="1"/>
          <p:nvPr/>
        </p:nvSpPr>
        <p:spPr>
          <a:xfrm>
            <a:off x="566738" y="292100"/>
            <a:ext cx="1854200" cy="522288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en-US" sz="2800" dirty="0">
                <a:solidFill>
                  <a:srgbClr val="262626"/>
                </a:solidFill>
                <a:latin typeface="冬青黑体简体中文 W3"/>
                <a:ea typeface="冬青黑体简体中文 W3"/>
              </a:rPr>
              <a:t>课堂练习</a:t>
            </a:r>
            <a:endParaRPr lang="en-US" altLang="zh-CN" sz="2800" dirty="0">
              <a:solidFill>
                <a:srgbClr val="262626"/>
              </a:solidFill>
              <a:latin typeface="冬青黑体简体中文 W3"/>
              <a:ea typeface="冬青黑体简体中文 W3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1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39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11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62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11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83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11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113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11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142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11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169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11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nodeType="withEffect">
                                  <p:stCondLst>
                                    <p:cond delay="17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11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500"/>
                            </p:stCondLst>
                            <p:childTnLst>
                              <p:par>
                                <p:cTn id="30" presetID="6" presetClass="entr" presetSubtype="16" fill="hold" grpId="0" nodeType="after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2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13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8" name="PA_圆角矩形 9"/>
          <p:cNvSpPr/>
          <p:nvPr>
            <p:custDataLst>
              <p:tags r:id="rId1"/>
            </p:custDataLst>
          </p:nvPr>
        </p:nvSpPr>
        <p:spPr>
          <a:xfrm>
            <a:off x="0" y="303213"/>
            <a:ext cx="487363" cy="500063"/>
          </a:xfrm>
          <a:prstGeom prst="roundRect">
            <a:avLst>
              <a:gd name="adj" fmla="val 0"/>
            </a:avLst>
          </a:prstGeom>
          <a:solidFill>
            <a:srgbClr val="36E0F5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9458" name="文本框 68"/>
          <p:cNvSpPr txBox="1"/>
          <p:nvPr/>
        </p:nvSpPr>
        <p:spPr>
          <a:xfrm>
            <a:off x="566738" y="292100"/>
            <a:ext cx="1854200" cy="522288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en-US" sz="2800" dirty="0">
                <a:solidFill>
                  <a:srgbClr val="262626"/>
                </a:solidFill>
                <a:latin typeface="冬青黑体简体中文 W3"/>
                <a:ea typeface="冬青黑体简体中文 W3"/>
              </a:rPr>
              <a:t>知识讲解</a:t>
            </a:r>
            <a:endParaRPr lang="en-US" altLang="zh-CN" sz="2800" dirty="0">
              <a:solidFill>
                <a:srgbClr val="262626"/>
              </a:solidFill>
              <a:latin typeface="冬青黑体简体中文 W3"/>
              <a:ea typeface="冬青黑体简体中文 W3"/>
            </a:endParaRPr>
          </a:p>
        </p:txBody>
      </p:sp>
      <p:pic>
        <p:nvPicPr>
          <p:cNvPr id="9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42313" y="4005263"/>
            <a:ext cx="3413125" cy="2454275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19460" name="组合 9"/>
          <p:cNvGrpSpPr/>
          <p:nvPr/>
        </p:nvGrpSpPr>
        <p:grpSpPr>
          <a:xfrm>
            <a:off x="865188" y="995363"/>
            <a:ext cx="10869612" cy="2000250"/>
            <a:chOff x="612078" y="1209374"/>
            <a:chExt cx="8152503" cy="1499637"/>
          </a:xfrm>
        </p:grpSpPr>
        <p:sp>
          <p:nvSpPr>
            <p:cNvPr id="11" name="TextBox 2"/>
            <p:cNvSpPr txBox="1">
              <a:spLocks noChangeArrowheads="1"/>
            </p:cNvSpPr>
            <p:nvPr/>
          </p:nvSpPr>
          <p:spPr bwMode="auto">
            <a:xfrm>
              <a:off x="612078" y="1347436"/>
              <a:ext cx="7992953" cy="1361575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3735" b="1" i="0" u="none" strike="noStrike" kern="1200" cap="none" spc="0" normalizeH="0" baseline="0" noProof="0" dirty="0">
                  <a:ln>
                    <a:noFill/>
                  </a:ln>
                  <a:solidFill>
                    <a:srgbClr val="1D1DFF"/>
                  </a:solidFill>
                  <a:effectLst/>
                  <a:uLnTx/>
                  <a:uFillTx/>
                  <a:latin typeface="Calibri" panose="020F0502020204030204" pitchFamily="34" charset="0"/>
                  <a:ea typeface="宋体" panose="02010600030101010101" pitchFamily="2" charset="-122"/>
                  <a:cs typeface="+mn-cs"/>
                </a:rPr>
                <a:t>你 要   想     想   办法，让你的铅  笔、橡  皮 和 </a:t>
              </a:r>
              <a:endParaRPr kumimoji="0" lang="en-US" altLang="zh-CN" sz="3735" b="1" i="0" u="none" strike="noStrike" kern="1200" cap="none" spc="0" normalizeH="0" baseline="0" noProof="0" dirty="0">
                <a:ln>
                  <a:noFill/>
                </a:ln>
                <a:solidFill>
                  <a:srgbClr val="1D1DFF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endParaRPr>
            </a:p>
            <a:p>
              <a:pPr marL="0" marR="0" lvl="0" indent="0" algn="l" defTabSz="914400" rtl="0" eaLnBrk="1" fontAlgn="base" latinLnBrk="0" hangingPunct="1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3735" b="1" i="0" u="none" strike="noStrike" kern="1200" cap="none" spc="0" normalizeH="0" baseline="0" noProof="0" dirty="0">
                  <a:ln>
                    <a:noFill/>
                  </a:ln>
                  <a:solidFill>
                    <a:srgbClr val="1D1DFF"/>
                  </a:solidFill>
                  <a:effectLst/>
                  <a:uLnTx/>
                  <a:uFillTx/>
                  <a:latin typeface="Calibri" panose="020F0502020204030204" pitchFamily="34" charset="0"/>
                  <a:ea typeface="宋体" panose="02010600030101010101" pitchFamily="2" charset="-122"/>
                  <a:cs typeface="+mn-cs"/>
                </a:rPr>
                <a:t>转  笔 刀，也有自己的家呀。</a:t>
              </a:r>
              <a:endParaRPr kumimoji="0" lang="zh-CN" altLang="en-US" sz="3735" b="1" i="0" u="none" strike="noStrike" kern="1200" cap="none" spc="0" normalizeH="0" baseline="0" noProof="0" dirty="0">
                <a:ln>
                  <a:noFill/>
                </a:ln>
                <a:solidFill>
                  <a:srgbClr val="1D1DFF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9462" name="TextBox 4"/>
            <p:cNvSpPr txBox="1"/>
            <p:nvPr/>
          </p:nvSpPr>
          <p:spPr>
            <a:xfrm>
              <a:off x="694234" y="1209374"/>
              <a:ext cx="8070347" cy="276124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p>
              <a:pPr>
                <a:buSzTx/>
              </a:pPr>
              <a:r>
                <a:rPr lang="en-US" altLang="zh-CN" b="1" dirty="0" err="1">
                  <a:latin typeface="宋体" panose="02010600030101010101" pitchFamily="2" charset="-122"/>
                  <a:ea typeface="宋体" panose="02010600030101010101" pitchFamily="2" charset="-122"/>
                </a:rPr>
                <a:t>nǐ</a:t>
              </a:r>
              <a:r>
                <a:rPr lang="zh-CN" altLang="en-US" b="1" dirty="0">
                  <a:latin typeface="宋体" panose="02010600030101010101" pitchFamily="2" charset="-122"/>
                  <a:ea typeface="宋体" panose="02010600030101010101" pitchFamily="2" charset="-122"/>
                </a:rPr>
                <a:t>   </a:t>
              </a:r>
              <a:r>
                <a:rPr lang="en-US" altLang="zh-CN" b="1" dirty="0" err="1">
                  <a:latin typeface="宋体" panose="02010600030101010101" pitchFamily="2" charset="-122"/>
                  <a:ea typeface="宋体" panose="02010600030101010101" pitchFamily="2" charset="-122"/>
                </a:rPr>
                <a:t>yào</a:t>
              </a:r>
              <a:r>
                <a:rPr lang="zh-CN" altLang="en-US" b="1" dirty="0">
                  <a:latin typeface="宋体" panose="02010600030101010101" pitchFamily="2" charset="-122"/>
                  <a:ea typeface="宋体" panose="02010600030101010101" pitchFamily="2" charset="-122"/>
                </a:rPr>
                <a:t>   </a:t>
              </a:r>
              <a:r>
                <a:rPr lang="en-US" altLang="zh-CN" b="1" dirty="0" err="1">
                  <a:latin typeface="宋体" panose="02010600030101010101" pitchFamily="2" charset="-122"/>
                  <a:ea typeface="宋体" panose="02010600030101010101" pitchFamily="2" charset="-122"/>
                </a:rPr>
                <a:t>xiǎnɡ</a:t>
              </a:r>
              <a:r>
                <a:rPr lang="zh-CN" altLang="en-US" b="1" dirty="0">
                  <a:latin typeface="宋体" panose="02010600030101010101" pitchFamily="2" charset="-122"/>
                  <a:ea typeface="宋体" panose="02010600030101010101" pitchFamily="2" charset="-122"/>
                </a:rPr>
                <a:t>     </a:t>
              </a:r>
              <a:r>
                <a:rPr lang="en-US" altLang="zh-CN" b="1" dirty="0" err="1">
                  <a:latin typeface="宋体" panose="02010600030101010101" pitchFamily="2" charset="-122"/>
                  <a:ea typeface="宋体" panose="02010600030101010101" pitchFamily="2" charset="-122"/>
                </a:rPr>
                <a:t>xiɑnɡ</a:t>
              </a:r>
              <a:r>
                <a:rPr lang="en-US" altLang="zh-CN" b="1" dirty="0">
                  <a:latin typeface="宋体" panose="02010600030101010101" pitchFamily="2" charset="-122"/>
                  <a:ea typeface="宋体" panose="02010600030101010101" pitchFamily="2" charset="-122"/>
                </a:rPr>
                <a:t> </a:t>
              </a:r>
              <a:r>
                <a:rPr lang="zh-CN" altLang="en-US" b="1" dirty="0">
                  <a:latin typeface="宋体" panose="02010600030101010101" pitchFamily="2" charset="-122"/>
                  <a:ea typeface="宋体" panose="02010600030101010101" pitchFamily="2" charset="-122"/>
                </a:rPr>
                <a:t> </a:t>
              </a:r>
              <a:r>
                <a:rPr lang="en-US" altLang="zh-CN" b="1" dirty="0" err="1">
                  <a:latin typeface="宋体" panose="02010600030101010101" pitchFamily="2" charset="-122"/>
                  <a:ea typeface="宋体" panose="02010600030101010101" pitchFamily="2" charset="-122"/>
                </a:rPr>
                <a:t>bàn</a:t>
              </a:r>
              <a:r>
                <a:rPr lang="zh-CN" altLang="en-US" b="1" dirty="0">
                  <a:latin typeface="宋体" panose="02010600030101010101" pitchFamily="2" charset="-122"/>
                  <a:ea typeface="宋体" panose="02010600030101010101" pitchFamily="2" charset="-122"/>
                </a:rPr>
                <a:t> </a:t>
              </a:r>
              <a:r>
                <a:rPr lang="en-US" altLang="zh-CN" b="1" dirty="0" err="1">
                  <a:latin typeface="宋体" panose="02010600030101010101" pitchFamily="2" charset="-122"/>
                  <a:ea typeface="宋体" panose="02010600030101010101" pitchFamily="2" charset="-122"/>
                </a:rPr>
                <a:t>fǎ</a:t>
              </a:r>
              <a:r>
                <a:rPr lang="zh-CN" altLang="en-US" b="1" dirty="0">
                  <a:latin typeface="宋体" panose="02010600030101010101" pitchFamily="2" charset="-122"/>
                  <a:ea typeface="宋体" panose="02010600030101010101" pitchFamily="2" charset="-122"/>
                </a:rPr>
                <a:t>      </a:t>
              </a:r>
              <a:r>
                <a:rPr lang="en-US" altLang="zh-CN" b="1" dirty="0" err="1">
                  <a:latin typeface="宋体" panose="02010600030101010101" pitchFamily="2" charset="-122"/>
                  <a:ea typeface="宋体" panose="02010600030101010101" pitchFamily="2" charset="-122"/>
                </a:rPr>
                <a:t>rànɡ</a:t>
              </a:r>
              <a:r>
                <a:rPr lang="zh-CN" altLang="en-US" b="1" dirty="0">
                  <a:latin typeface="宋体" panose="02010600030101010101" pitchFamily="2" charset="-122"/>
                  <a:ea typeface="宋体" panose="02010600030101010101" pitchFamily="2" charset="-122"/>
                </a:rPr>
                <a:t> </a:t>
              </a:r>
              <a:r>
                <a:rPr lang="en-US" altLang="zh-CN" b="1" dirty="0" err="1">
                  <a:latin typeface="宋体" panose="02010600030101010101" pitchFamily="2" charset="-122"/>
                  <a:ea typeface="宋体" panose="02010600030101010101" pitchFamily="2" charset="-122"/>
                </a:rPr>
                <a:t>nǐ</a:t>
              </a:r>
              <a:r>
                <a:rPr lang="en-US" altLang="zh-CN" b="1" dirty="0">
                  <a:latin typeface="宋体" panose="02010600030101010101" pitchFamily="2" charset="-122"/>
                  <a:ea typeface="宋体" panose="02010600030101010101" pitchFamily="2" charset="-122"/>
                </a:rPr>
                <a:t> de</a:t>
              </a:r>
              <a:r>
                <a:rPr lang="zh-CN" altLang="en-US" b="1" dirty="0">
                  <a:latin typeface="宋体" panose="02010600030101010101" pitchFamily="2" charset="-122"/>
                  <a:ea typeface="宋体" panose="02010600030101010101" pitchFamily="2" charset="-122"/>
                </a:rPr>
                <a:t> </a:t>
              </a:r>
              <a:r>
                <a:rPr lang="en-US" altLang="zh-CN" b="1" dirty="0" err="1">
                  <a:latin typeface="宋体" panose="02010600030101010101" pitchFamily="2" charset="-122"/>
                  <a:ea typeface="宋体" panose="02010600030101010101" pitchFamily="2" charset="-122"/>
                </a:rPr>
                <a:t>qiān</a:t>
              </a:r>
              <a:r>
                <a:rPr lang="en-US" altLang="zh-CN" b="1" dirty="0">
                  <a:latin typeface="宋体" panose="02010600030101010101" pitchFamily="2" charset="-122"/>
                  <a:ea typeface="宋体" panose="02010600030101010101" pitchFamily="2" charset="-122"/>
                </a:rPr>
                <a:t>   </a:t>
              </a:r>
              <a:r>
                <a:rPr lang="zh-CN" altLang="en-US" b="1" dirty="0">
                  <a:latin typeface="宋体" panose="02010600030101010101" pitchFamily="2" charset="-122"/>
                  <a:ea typeface="宋体" panose="02010600030101010101" pitchFamily="2" charset="-122"/>
                </a:rPr>
                <a:t>ｂ</a:t>
              </a:r>
              <a:r>
                <a:rPr lang="en-US" altLang="zh-CN" b="1" dirty="0">
                  <a:latin typeface="宋体" panose="02010600030101010101" pitchFamily="2" charset="-122"/>
                  <a:ea typeface="宋体" panose="02010600030101010101" pitchFamily="2" charset="-122"/>
                </a:rPr>
                <a:t>ǐ     </a:t>
              </a:r>
              <a:r>
                <a:rPr lang="en-US" altLang="zh-CN" b="1" dirty="0" err="1">
                  <a:latin typeface="宋体" panose="02010600030101010101" pitchFamily="2" charset="-122"/>
                  <a:ea typeface="宋体" panose="02010600030101010101" pitchFamily="2" charset="-122"/>
                </a:rPr>
                <a:t>xiànɡ</a:t>
              </a:r>
              <a:r>
                <a:rPr lang="zh-CN" altLang="en-US" b="1" dirty="0">
                  <a:latin typeface="宋体" panose="02010600030101010101" pitchFamily="2" charset="-122"/>
                  <a:ea typeface="宋体" panose="02010600030101010101" pitchFamily="2" charset="-122"/>
                </a:rPr>
                <a:t> </a:t>
              </a:r>
              <a:r>
                <a:rPr lang="en-US" altLang="zh-CN" b="1" dirty="0" err="1">
                  <a:latin typeface="宋体" panose="02010600030101010101" pitchFamily="2" charset="-122"/>
                  <a:ea typeface="宋体" panose="02010600030101010101" pitchFamily="2" charset="-122"/>
                </a:rPr>
                <a:t>pí</a:t>
              </a:r>
              <a:r>
                <a:rPr lang="zh-CN" altLang="en-US" b="1" dirty="0">
                  <a:latin typeface="宋体" panose="02010600030101010101" pitchFamily="2" charset="-122"/>
                  <a:ea typeface="宋体" panose="02010600030101010101" pitchFamily="2" charset="-122"/>
                </a:rPr>
                <a:t>    </a:t>
              </a:r>
              <a:r>
                <a:rPr lang="en-US" altLang="zh-CN" b="1" dirty="0" err="1">
                  <a:latin typeface="宋体" panose="02010600030101010101" pitchFamily="2" charset="-122"/>
                  <a:ea typeface="宋体" panose="02010600030101010101" pitchFamily="2" charset="-122"/>
                </a:rPr>
                <a:t>hé</a:t>
              </a:r>
              <a:r>
                <a:rPr lang="zh-CN" altLang="en-US" b="1" dirty="0">
                  <a:latin typeface="宋体" panose="02010600030101010101" pitchFamily="2" charset="-122"/>
                  <a:ea typeface="宋体" panose="02010600030101010101" pitchFamily="2" charset="-122"/>
                </a:rPr>
                <a:t> </a:t>
              </a:r>
              <a:endParaRPr lang="zh-CN" altLang="en-US" b="1" dirty="0"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19463" name="TextBox 5"/>
            <p:cNvSpPr txBox="1"/>
            <p:nvPr/>
          </p:nvSpPr>
          <p:spPr>
            <a:xfrm>
              <a:off x="643035" y="1899683"/>
              <a:ext cx="4262591" cy="277313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p>
              <a:pPr>
                <a:buSzTx/>
              </a:pPr>
              <a:r>
                <a:rPr lang="en-US" altLang="zh-CN" b="1" dirty="0" err="1">
                  <a:latin typeface="宋体" panose="02010600030101010101" pitchFamily="2" charset="-122"/>
                  <a:ea typeface="宋体" panose="02010600030101010101" pitchFamily="2" charset="-122"/>
                </a:rPr>
                <a:t>zhuàn</a:t>
              </a:r>
              <a:r>
                <a:rPr lang="en-US" altLang="zh-CN" b="1" dirty="0">
                  <a:latin typeface="宋体" panose="02010600030101010101" pitchFamily="2" charset="-122"/>
                  <a:ea typeface="宋体" panose="02010600030101010101" pitchFamily="2" charset="-122"/>
                </a:rPr>
                <a:t>  </a:t>
              </a:r>
              <a:r>
                <a:rPr lang="en-US" altLang="zh-CN" b="1" dirty="0" err="1">
                  <a:latin typeface="宋体" panose="02010600030101010101" pitchFamily="2" charset="-122"/>
                  <a:ea typeface="宋体" panose="02010600030101010101" pitchFamily="2" charset="-122"/>
                </a:rPr>
                <a:t>bǐ</a:t>
              </a:r>
              <a:r>
                <a:rPr lang="en-US" altLang="zh-CN" b="1" dirty="0">
                  <a:latin typeface="宋体" panose="02010600030101010101" pitchFamily="2" charset="-122"/>
                  <a:ea typeface="宋体" panose="02010600030101010101" pitchFamily="2" charset="-122"/>
                </a:rPr>
                <a:t> </a:t>
              </a:r>
              <a:r>
                <a:rPr lang="zh-CN" altLang="en-US" b="1" dirty="0">
                  <a:latin typeface="宋体" panose="02010600030101010101" pitchFamily="2" charset="-122"/>
                  <a:ea typeface="宋体" panose="02010600030101010101" pitchFamily="2" charset="-122"/>
                </a:rPr>
                <a:t> </a:t>
              </a:r>
              <a:r>
                <a:rPr lang="en-US" altLang="zh-CN" b="1" dirty="0" err="1">
                  <a:latin typeface="宋体" panose="02010600030101010101" pitchFamily="2" charset="-122"/>
                  <a:ea typeface="宋体" panose="02010600030101010101" pitchFamily="2" charset="-122"/>
                </a:rPr>
                <a:t>dāo</a:t>
              </a:r>
              <a:r>
                <a:rPr lang="zh-CN" altLang="en-US" b="1" dirty="0">
                  <a:latin typeface="宋体" panose="02010600030101010101" pitchFamily="2" charset="-122"/>
                  <a:ea typeface="宋体" panose="02010600030101010101" pitchFamily="2" charset="-122"/>
                </a:rPr>
                <a:t>，    </a:t>
              </a:r>
              <a:r>
                <a:rPr lang="en-US" altLang="zh-CN" b="1" dirty="0" err="1">
                  <a:latin typeface="宋体" panose="02010600030101010101" pitchFamily="2" charset="-122"/>
                  <a:ea typeface="宋体" panose="02010600030101010101" pitchFamily="2" charset="-122"/>
                </a:rPr>
                <a:t>yě</a:t>
              </a:r>
              <a:r>
                <a:rPr lang="zh-CN" altLang="en-US" b="1" dirty="0">
                  <a:latin typeface="宋体" panose="02010600030101010101" pitchFamily="2" charset="-122"/>
                  <a:ea typeface="宋体" panose="02010600030101010101" pitchFamily="2" charset="-122"/>
                </a:rPr>
                <a:t>  </a:t>
              </a:r>
              <a:r>
                <a:rPr lang="en-US" altLang="zh-CN" b="1" dirty="0" err="1">
                  <a:latin typeface="宋体" panose="02010600030101010101" pitchFamily="2" charset="-122"/>
                  <a:ea typeface="宋体" panose="02010600030101010101" pitchFamily="2" charset="-122"/>
                </a:rPr>
                <a:t>yǒu</a:t>
              </a:r>
              <a:r>
                <a:rPr lang="zh-CN" altLang="en-US" b="1" dirty="0">
                  <a:latin typeface="宋体" panose="02010600030101010101" pitchFamily="2" charset="-122"/>
                  <a:ea typeface="宋体" panose="02010600030101010101" pitchFamily="2" charset="-122"/>
                </a:rPr>
                <a:t>  </a:t>
              </a:r>
              <a:r>
                <a:rPr lang="en-US" altLang="zh-CN" b="1" dirty="0" err="1">
                  <a:latin typeface="宋体" panose="02010600030101010101" pitchFamily="2" charset="-122"/>
                  <a:ea typeface="宋体" panose="02010600030101010101" pitchFamily="2" charset="-122"/>
                </a:rPr>
                <a:t>zì</a:t>
              </a:r>
              <a:r>
                <a:rPr lang="zh-CN" altLang="en-US" b="1" dirty="0">
                  <a:latin typeface="宋体" panose="02010600030101010101" pitchFamily="2" charset="-122"/>
                  <a:ea typeface="宋体" panose="02010600030101010101" pitchFamily="2" charset="-122"/>
                </a:rPr>
                <a:t> </a:t>
              </a:r>
              <a:r>
                <a:rPr lang="en-US" altLang="zh-CN" b="1" dirty="0" err="1">
                  <a:latin typeface="宋体" panose="02010600030101010101" pitchFamily="2" charset="-122"/>
                  <a:ea typeface="宋体" panose="02010600030101010101" pitchFamily="2" charset="-122"/>
                </a:rPr>
                <a:t>jǐ</a:t>
              </a:r>
              <a:r>
                <a:rPr lang="en-US" altLang="zh-CN" b="1" dirty="0">
                  <a:latin typeface="宋体" panose="02010600030101010101" pitchFamily="2" charset="-122"/>
                  <a:ea typeface="宋体" panose="02010600030101010101" pitchFamily="2" charset="-122"/>
                </a:rPr>
                <a:t> </a:t>
              </a:r>
              <a:r>
                <a:rPr lang="zh-CN" altLang="en-US" b="1" dirty="0">
                  <a:latin typeface="宋体" panose="02010600030101010101" pitchFamily="2" charset="-122"/>
                  <a:ea typeface="宋体" panose="02010600030101010101" pitchFamily="2" charset="-122"/>
                </a:rPr>
                <a:t> </a:t>
              </a:r>
              <a:r>
                <a:rPr lang="en-US" altLang="zh-CN" b="1" dirty="0">
                  <a:latin typeface="宋体" panose="02010600030101010101" pitchFamily="2" charset="-122"/>
                  <a:ea typeface="宋体" panose="02010600030101010101" pitchFamily="2" charset="-122"/>
                </a:rPr>
                <a:t>de</a:t>
              </a:r>
              <a:r>
                <a:rPr lang="zh-CN" altLang="en-US" b="1" dirty="0">
                  <a:latin typeface="宋体" panose="02010600030101010101" pitchFamily="2" charset="-122"/>
                  <a:ea typeface="宋体" panose="02010600030101010101" pitchFamily="2" charset="-122"/>
                </a:rPr>
                <a:t>  </a:t>
              </a:r>
              <a:r>
                <a:rPr lang="en-US" altLang="zh-CN" b="1" dirty="0" err="1">
                  <a:latin typeface="宋体" panose="02010600030101010101" pitchFamily="2" charset="-122"/>
                  <a:ea typeface="宋体" panose="02010600030101010101" pitchFamily="2" charset="-122"/>
                </a:rPr>
                <a:t>jiā</a:t>
              </a:r>
              <a:r>
                <a:rPr lang="zh-CN" altLang="en-US" b="1" dirty="0">
                  <a:latin typeface="宋体" panose="02010600030101010101" pitchFamily="2" charset="-122"/>
                  <a:ea typeface="宋体" panose="02010600030101010101" pitchFamily="2" charset="-122"/>
                </a:rPr>
                <a:t>  </a:t>
              </a:r>
              <a:r>
                <a:rPr lang="en-US" altLang="zh-CN" b="1" dirty="0" err="1">
                  <a:latin typeface="宋体" panose="02010600030101010101" pitchFamily="2" charset="-122"/>
                  <a:ea typeface="宋体" panose="02010600030101010101" pitchFamily="2" charset="-122"/>
                </a:rPr>
                <a:t>yɑ</a:t>
              </a:r>
              <a:endParaRPr lang="zh-CN" altLang="en-US" b="1" dirty="0"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</p:grpSp>
      <p:pic>
        <p:nvPicPr>
          <p:cNvPr id="16" name="图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1788" y="4295775"/>
            <a:ext cx="1287462" cy="225901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5" name="云形 14"/>
          <p:cNvSpPr/>
          <p:nvPr/>
        </p:nvSpPr>
        <p:spPr>
          <a:xfrm rot="20975258">
            <a:off x="1725613" y="4121150"/>
            <a:ext cx="4157663" cy="1541463"/>
          </a:xfrm>
          <a:prstGeom prst="cloud">
            <a:avLst/>
          </a:prstGeom>
          <a:solidFill>
            <a:srgbClr val="2AAE3F"/>
          </a:solidFill>
        </p:spPr>
        <p:txBody>
          <a:bodyPr anchor="ctr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 pitchFamily="34" charset="0"/>
                <a:ea typeface="冬青黑体简体中文 W3" pitchFamily="34" charset="-122"/>
                <a:cs typeface="+mn-cs"/>
              </a:rPr>
              <a:t>妈妈的话是在教贝贝做什么？</a:t>
            </a:r>
            <a:endParaRPr kumimoji="0" lang="zh-CN" altLang="en-US" sz="24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 panose="020F0502020204030204" pitchFamily="34" charset="0"/>
              <a:ea typeface="冬青黑体简体中文 W3" pitchFamily="34" charset="-122"/>
              <a:cs typeface="+mn-cs"/>
            </a:endParaRPr>
          </a:p>
        </p:txBody>
      </p:sp>
      <p:sp>
        <p:nvSpPr>
          <p:cNvPr id="19" name="云形 18"/>
          <p:cNvSpPr/>
          <p:nvPr/>
        </p:nvSpPr>
        <p:spPr>
          <a:xfrm rot="21217664">
            <a:off x="1454150" y="3986213"/>
            <a:ext cx="6542088" cy="2271713"/>
          </a:xfrm>
          <a:prstGeom prst="cloud">
            <a:avLst/>
          </a:prstGeom>
          <a:solidFill>
            <a:srgbClr val="2AAE3F"/>
          </a:solidFill>
        </p:spPr>
        <p:txBody>
          <a:bodyPr anchor="ctr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 pitchFamily="34" charset="0"/>
                <a:ea typeface="冬青黑体简体中文 W3" pitchFamily="34" charset="-122"/>
                <a:cs typeface="+mn-cs"/>
              </a:rPr>
              <a:t>妈妈的话是在教育贝贝要爱惜文具，用完后把它们放在固定的地方，这样才不会丢失。</a:t>
            </a:r>
            <a:endParaRPr kumimoji="0" lang="zh-CN" altLang="en-US" sz="24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 panose="020F0502020204030204" pitchFamily="34" charset="0"/>
              <a:ea typeface="冬青黑体简体中文 W3" pitchFamily="34" charset="-122"/>
              <a:cs typeface="+mn-cs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4494213" y="6345238"/>
            <a:ext cx="706437" cy="338137"/>
          </a:xfrm>
          <a:prstGeom prst="rect">
            <a:avLst/>
          </a:prstGeom>
          <a:solidFill>
            <a:schemeClr val="bg1"/>
          </a:solidFill>
          <a:ln w="9525" cap="flat" cmpd="sng">
            <a:solidFill>
              <a:schemeClr val="bg1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>
            <a:spAutoFit/>
          </a:bodyPr>
          <a:p>
            <a:pPr algn="ctr" eaLnBrk="0" hangingPunct="0">
              <a:lnSpc>
                <a:spcPct val="130000"/>
              </a:lnSpc>
            </a:pPr>
            <a:endParaRPr lang="zh-CN" altLang="en-US" sz="4000" dirty="0">
              <a:solidFill>
                <a:srgbClr val="FFFFFF"/>
              </a:solidFill>
              <a:latin typeface="Century Gothic" panose="020B0502020202020204" pitchFamily="34" charset="0"/>
              <a:ea typeface="冬青黑体简体中文 W3"/>
            </a:endParaRPr>
          </a:p>
        </p:txBody>
      </p:sp>
      <p:sp>
        <p:nvSpPr>
          <p:cNvPr id="18" name="云形 17"/>
          <p:cNvSpPr/>
          <p:nvPr/>
        </p:nvSpPr>
        <p:spPr>
          <a:xfrm rot="21273854">
            <a:off x="1411288" y="3589338"/>
            <a:ext cx="6410325" cy="3065463"/>
          </a:xfrm>
          <a:prstGeom prst="cloud">
            <a:avLst/>
          </a:prstGeom>
          <a:solidFill>
            <a:srgbClr val="2AAE3F"/>
          </a:solidFill>
        </p:spPr>
        <p:txBody>
          <a:bodyPr anchor="ctr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 pitchFamily="34" charset="0"/>
                <a:ea typeface="冬青黑体简体中文 W3" pitchFamily="34" charset="-122"/>
                <a:cs typeface="+mn-cs"/>
              </a:rPr>
              <a:t>再请同学们读读妈妈说的第二句话，注意妈妈的话要读出和蔼可亲但又有点期待和语重心长的语气。</a:t>
            </a:r>
            <a:endParaRPr kumimoji="0" lang="zh-CN" altLang="en-US" sz="24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 panose="020F0502020204030204" pitchFamily="34" charset="0"/>
              <a:ea typeface="冬青黑体简体中文 W3" pitchFamily="34" charset="-122"/>
              <a:cs typeface="+mn-cs"/>
            </a:endParaRPr>
          </a:p>
        </p:txBody>
      </p:sp>
      <p:sp>
        <p:nvSpPr>
          <p:cNvPr id="20" name="云形 19"/>
          <p:cNvSpPr/>
          <p:nvPr/>
        </p:nvSpPr>
        <p:spPr>
          <a:xfrm rot="21217664">
            <a:off x="1517650" y="3903663"/>
            <a:ext cx="6542088" cy="2271713"/>
          </a:xfrm>
          <a:prstGeom prst="cloud">
            <a:avLst/>
          </a:prstGeom>
          <a:solidFill>
            <a:srgbClr val="2AAE3F"/>
          </a:solidFill>
        </p:spPr>
        <p:txBody>
          <a:bodyPr anchor="ctr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 pitchFamily="34" charset="0"/>
                <a:ea typeface="冬青黑体简体中文 W3" pitchFamily="34" charset="-122"/>
                <a:cs typeface="+mn-cs"/>
              </a:rPr>
              <a:t>听了妈妈的话，贝贝找到文具的家了吗？后来他是怎么做的呢？</a:t>
            </a:r>
            <a:endParaRPr kumimoji="0" lang="zh-CN" altLang="en-US" sz="24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 panose="020F0502020204030204" pitchFamily="34" charset="0"/>
              <a:ea typeface="冬青黑体简体中文 W3" pitchFamily="34" charset="-122"/>
              <a:cs typeface="+mn-cs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29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1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11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xit" presetSubtype="4" fill="hold" grpId="1" nodeType="withEffect">
                                  <p:stCondLst>
                                    <p:cond delay="600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6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grpId="0" nodeType="with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11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grpId="0" nodeType="with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11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xit" presetSubtype="4" fill="hold" grpId="2" nodeType="withEffect">
                                  <p:stCondLst>
                                    <p:cond delay="1000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2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22" presetClass="entr" presetSubtype="8" fill="hold" grpId="0" nodeType="withEffect">
                                  <p:stCondLst>
                                    <p:cond delay="148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11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xit" presetSubtype="4" fill="hold" grpId="1" nodeType="withEffect">
                                  <p:stCondLst>
                                    <p:cond delay="1480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3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22" presetClass="exit" presetSubtype="4" fill="hold" grpId="1" nodeType="withEffect">
                                  <p:stCondLst>
                                    <p:cond delay="1480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3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400"/>
                            </p:stCondLst>
                            <p:childTnLst>
                              <p:par>
                                <p:cTn id="37" presetID="6" presetClass="entr" presetSubtype="16" fill="hold" grpId="0" nodeType="after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9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5" grpId="1" animBg="1"/>
      <p:bldP spid="19" grpId="0" animBg="1"/>
      <p:bldP spid="19" grpId="1" animBg="1"/>
      <p:bldP spid="17" grpId="0" animBg="1"/>
      <p:bldP spid="18" grpId="0" animBg="1"/>
      <p:bldP spid="18" grpId="1" animBg="1"/>
      <p:bldP spid="18" grpId="2" animBg="1"/>
      <p:bldP spid="20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0481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417638" y="630238"/>
            <a:ext cx="9047162" cy="32639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68" name="PA_圆角矩形 9"/>
          <p:cNvSpPr/>
          <p:nvPr>
            <p:custDataLst>
              <p:tags r:id="rId2"/>
            </p:custDataLst>
          </p:nvPr>
        </p:nvSpPr>
        <p:spPr>
          <a:xfrm>
            <a:off x="0" y="303213"/>
            <a:ext cx="487363" cy="500063"/>
          </a:xfrm>
          <a:prstGeom prst="roundRect">
            <a:avLst>
              <a:gd name="adj" fmla="val 0"/>
            </a:avLst>
          </a:prstGeom>
          <a:solidFill>
            <a:srgbClr val="36E0F5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0483" name="文本框 68"/>
          <p:cNvSpPr txBox="1"/>
          <p:nvPr/>
        </p:nvSpPr>
        <p:spPr>
          <a:xfrm>
            <a:off x="566738" y="292100"/>
            <a:ext cx="1854200" cy="522288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en-US" sz="2800" dirty="0">
                <a:solidFill>
                  <a:srgbClr val="262626"/>
                </a:solidFill>
                <a:latin typeface="冬青黑体简体中文 W3"/>
                <a:ea typeface="冬青黑体简体中文 W3"/>
              </a:rPr>
              <a:t>知识讲解</a:t>
            </a:r>
            <a:endParaRPr lang="en-US" altLang="zh-CN" sz="2800" dirty="0">
              <a:solidFill>
                <a:srgbClr val="262626"/>
              </a:solidFill>
              <a:latin typeface="冬青黑体简体中文 W3"/>
              <a:ea typeface="冬青黑体简体中文 W3"/>
            </a:endParaRPr>
          </a:p>
        </p:txBody>
      </p:sp>
      <p:pic>
        <p:nvPicPr>
          <p:cNvPr id="16" name="图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1788" y="4295775"/>
            <a:ext cx="1287462" cy="225901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8" name="云形 17"/>
          <p:cNvSpPr/>
          <p:nvPr/>
        </p:nvSpPr>
        <p:spPr>
          <a:xfrm rot="21330917">
            <a:off x="1408113" y="4051300"/>
            <a:ext cx="4541838" cy="1539875"/>
          </a:xfrm>
          <a:prstGeom prst="cloud">
            <a:avLst/>
          </a:prstGeom>
          <a:solidFill>
            <a:srgbClr val="2AAE3F"/>
          </a:solidFill>
        </p:spPr>
        <p:txBody>
          <a:bodyPr anchor="ctr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 pitchFamily="34" charset="0"/>
                <a:ea typeface="冬青黑体简体中文 W3" pitchFamily="34" charset="-122"/>
                <a:cs typeface="+mn-cs"/>
              </a:rPr>
              <a:t>贝贝最终找到了文具的家了吗？</a:t>
            </a:r>
            <a:endParaRPr kumimoji="0" lang="zh-CN" altLang="en-US" sz="24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 panose="020F0502020204030204" pitchFamily="34" charset="0"/>
              <a:ea typeface="冬青黑体简体中文 W3" pitchFamily="34" charset="-122"/>
              <a:cs typeface="+mn-cs"/>
            </a:endParaRPr>
          </a:p>
        </p:txBody>
      </p:sp>
      <p:pic>
        <p:nvPicPr>
          <p:cNvPr id="5" name="Picture 2" descr="http://pica.nipic.com/2007-11-06/20071161705296_2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58150" y="4014788"/>
            <a:ext cx="3043238" cy="216376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9" name="矩形 8"/>
          <p:cNvSpPr/>
          <p:nvPr/>
        </p:nvSpPr>
        <p:spPr>
          <a:xfrm>
            <a:off x="6462713" y="6415088"/>
            <a:ext cx="738187" cy="279400"/>
          </a:xfrm>
          <a:prstGeom prst="rect">
            <a:avLst/>
          </a:prstGeom>
          <a:solidFill>
            <a:schemeClr val="bg1"/>
          </a:solidFill>
          <a:ln w="9525" cap="flat" cmpd="sng">
            <a:solidFill>
              <a:schemeClr val="bg1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>
            <a:spAutoFit/>
          </a:bodyPr>
          <a:p>
            <a:pPr algn="ctr" eaLnBrk="0" hangingPunct="0">
              <a:lnSpc>
                <a:spcPct val="130000"/>
              </a:lnSpc>
            </a:pPr>
            <a:endParaRPr lang="zh-CN" altLang="en-US" sz="4000" dirty="0">
              <a:solidFill>
                <a:srgbClr val="FFFFFF"/>
              </a:solidFill>
              <a:latin typeface="Century Gothic" panose="020B0502020202020204" pitchFamily="34" charset="0"/>
              <a:ea typeface="冬青黑体简体中文 W3"/>
            </a:endParaRPr>
          </a:p>
        </p:txBody>
      </p:sp>
      <p:cxnSp>
        <p:nvCxnSpPr>
          <p:cNvPr id="3" name="直接连接符 2"/>
          <p:cNvCxnSpPr/>
          <p:nvPr/>
        </p:nvCxnSpPr>
        <p:spPr>
          <a:xfrm>
            <a:off x="6019800" y="1265238"/>
            <a:ext cx="3840163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/>
        </p:nvCxnSpPr>
        <p:spPr>
          <a:xfrm>
            <a:off x="1619250" y="1905000"/>
            <a:ext cx="3840163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云形 12"/>
          <p:cNvSpPr/>
          <p:nvPr/>
        </p:nvSpPr>
        <p:spPr>
          <a:xfrm rot="21352118">
            <a:off x="1276350" y="4108450"/>
            <a:ext cx="4670425" cy="1601788"/>
          </a:xfrm>
          <a:prstGeom prst="cloud">
            <a:avLst/>
          </a:prstGeom>
          <a:solidFill>
            <a:srgbClr val="2AAE3F"/>
          </a:solidFill>
        </p:spPr>
        <p:txBody>
          <a:bodyPr anchor="ctr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 pitchFamily="34" charset="0"/>
                <a:ea typeface="冬青黑体简体中文 W3" pitchFamily="34" charset="-122"/>
                <a:cs typeface="+mn-cs"/>
              </a:rPr>
              <a:t>贝贝想起什么来了？一起读一读。</a:t>
            </a:r>
            <a:endParaRPr kumimoji="0" lang="zh-CN" altLang="en-US" sz="24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 panose="020F0502020204030204" pitchFamily="34" charset="0"/>
              <a:ea typeface="冬青黑体简体中文 W3" pitchFamily="34" charset="-122"/>
              <a:cs typeface="+mn-cs"/>
            </a:endParaRPr>
          </a:p>
        </p:txBody>
      </p:sp>
      <p:sp>
        <p:nvSpPr>
          <p:cNvPr id="17" name="云形 16"/>
          <p:cNvSpPr/>
          <p:nvPr/>
        </p:nvSpPr>
        <p:spPr>
          <a:xfrm rot="21352118">
            <a:off x="1428750" y="4398963"/>
            <a:ext cx="4670425" cy="812800"/>
          </a:xfrm>
          <a:prstGeom prst="cloud">
            <a:avLst/>
          </a:prstGeom>
          <a:solidFill>
            <a:srgbClr val="2AAE3F"/>
          </a:solidFill>
        </p:spPr>
        <p:txBody>
          <a:bodyPr anchor="ctr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 pitchFamily="34" charset="0"/>
                <a:ea typeface="冬青黑体简体中文 W3" pitchFamily="34" charset="-122"/>
                <a:cs typeface="+mn-cs"/>
              </a:rPr>
              <a:t>文具盒就是文具的家</a:t>
            </a:r>
            <a:endParaRPr kumimoji="0" lang="zh-CN" altLang="en-US" sz="24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 panose="020F0502020204030204" pitchFamily="34" charset="0"/>
              <a:ea typeface="冬青黑体简体中文 W3" pitchFamily="34" charset="-122"/>
              <a:cs typeface="+mn-cs"/>
            </a:endParaRPr>
          </a:p>
        </p:txBody>
      </p:sp>
      <p:sp>
        <p:nvSpPr>
          <p:cNvPr id="14" name="云形 13"/>
          <p:cNvSpPr/>
          <p:nvPr/>
        </p:nvSpPr>
        <p:spPr>
          <a:xfrm rot="21352118">
            <a:off x="1308100" y="3838575"/>
            <a:ext cx="5964238" cy="2333625"/>
          </a:xfrm>
          <a:prstGeom prst="cloud">
            <a:avLst/>
          </a:prstGeom>
          <a:solidFill>
            <a:srgbClr val="2AAE3F"/>
          </a:solidFill>
        </p:spPr>
        <p:txBody>
          <a:bodyPr anchor="ctr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 pitchFamily="34" charset="0"/>
                <a:ea typeface="冬青黑体简体中文 W3" pitchFamily="34" charset="-122"/>
                <a:cs typeface="+mn-cs"/>
              </a:rPr>
              <a:t>从这以后，贝贝又是怎么做的呢？请同学们再一起朗读课文最后一段话。</a:t>
            </a:r>
            <a:endParaRPr kumimoji="0" lang="zh-CN" altLang="en-US" sz="24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 panose="020F0502020204030204" pitchFamily="34" charset="0"/>
              <a:ea typeface="冬青黑体简体中文 W3" pitchFamily="34" charset="-122"/>
              <a:cs typeface="+mn-cs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1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1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49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11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xit" presetSubtype="4" fill="hold" grpId="2" nodeType="withEffect">
                                  <p:stCondLst>
                                    <p:cond delay="480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2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99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500"/>
                            </p:stCondLst>
                            <p:childTnLst>
                              <p:par>
                                <p:cTn id="30" presetID="22" presetClass="exit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right)">
                                      <p:cBhvr>
                                        <p:cTn id="3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22" presetClass="exit" presetSubtype="4" fill="hold" grpId="1" nodeType="withEffect">
                                  <p:stCondLst>
                                    <p:cond delay="270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3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22" presetClass="entr" presetSubtype="8" fill="hold" grpId="0" nodeType="withEffect">
                                  <p:stCondLst>
                                    <p:cond delay="27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xit" presetSubtype="4" fill="hold" grpId="1" nodeType="withEffect">
                                  <p:stCondLst>
                                    <p:cond delay="990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4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000"/>
                            </p:stCondLst>
                            <p:childTnLst>
                              <p:par>
                                <p:cTn id="43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5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8" grpId="1" animBg="1"/>
      <p:bldP spid="9" grpId="0" animBg="1"/>
      <p:bldP spid="13" grpId="0" animBg="1"/>
      <p:bldP spid="13" grpId="1" animBg="1"/>
      <p:bldP spid="13" grpId="2" animBg="1"/>
      <p:bldP spid="17" grpId="0" animBg="1"/>
      <p:bldP spid="17" grpId="1" animBg="1"/>
      <p:bldP spid="14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1505" name="Picture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742363" y="2438400"/>
            <a:ext cx="3317875" cy="39878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8" name="云形 17"/>
          <p:cNvSpPr/>
          <p:nvPr/>
        </p:nvSpPr>
        <p:spPr>
          <a:xfrm rot="21092420">
            <a:off x="782638" y="3430588"/>
            <a:ext cx="5870575" cy="2333625"/>
          </a:xfrm>
          <a:prstGeom prst="cloud">
            <a:avLst/>
          </a:prstGeom>
          <a:solidFill>
            <a:srgbClr val="2AAE3F"/>
          </a:solidFill>
        </p:spPr>
        <p:txBody>
          <a:bodyPr anchor="ctr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 pitchFamily="34" charset="0"/>
                <a:ea typeface="冬青黑体简体中文 W3" pitchFamily="34" charset="-122"/>
                <a:cs typeface="+mn-cs"/>
              </a:rPr>
              <a:t>贝贝文具用完就放回文具盒里，他在妈妈的教育下养成了爱惜文具的好习惯。</a:t>
            </a:r>
            <a:endParaRPr kumimoji="0" lang="zh-CN" altLang="en-US" sz="24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 panose="020F0502020204030204" pitchFamily="34" charset="0"/>
              <a:ea typeface="冬青黑体简体中文 W3" pitchFamily="34" charset="-122"/>
              <a:cs typeface="+mn-cs"/>
            </a:endParaRPr>
          </a:p>
        </p:txBody>
      </p:sp>
      <p:grpSp>
        <p:nvGrpSpPr>
          <p:cNvPr id="15" name="组合 14"/>
          <p:cNvGrpSpPr/>
          <p:nvPr/>
        </p:nvGrpSpPr>
        <p:grpSpPr>
          <a:xfrm>
            <a:off x="3182938" y="452438"/>
            <a:ext cx="5270500" cy="1816100"/>
            <a:chOff x="3226839" y="714298"/>
            <a:chExt cx="3024336" cy="933563"/>
          </a:xfrm>
        </p:grpSpPr>
        <p:sp>
          <p:nvSpPr>
            <p:cNvPr id="19" name="圆角矩形标注 2"/>
            <p:cNvSpPr/>
            <p:nvPr/>
          </p:nvSpPr>
          <p:spPr>
            <a:xfrm>
              <a:off x="3226839" y="724091"/>
              <a:ext cx="3024336" cy="923770"/>
            </a:xfrm>
            <a:prstGeom prst="wedgeRoundRectCallout">
              <a:avLst>
                <a:gd name="adj1" fmla="val 68941"/>
                <a:gd name="adj2" fmla="val 201403"/>
                <a:gd name="adj3" fmla="val 16667"/>
              </a:avLst>
            </a:prstGeom>
            <a:noFill/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0" name="TextBox 3"/>
            <p:cNvSpPr txBox="1">
              <a:spLocks noChangeArrowheads="1"/>
            </p:cNvSpPr>
            <p:nvPr/>
          </p:nvSpPr>
          <p:spPr bwMode="auto">
            <a:xfrm>
              <a:off x="3473705" y="714298"/>
              <a:ext cx="2603480" cy="933563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3735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Calibri" panose="020F0502020204030204" pitchFamily="34" charset="0"/>
                  <a:ea typeface="宋体" panose="02010600030101010101" pitchFamily="2" charset="-122"/>
                  <a:cs typeface="+mn-cs"/>
                </a:rPr>
                <a:t>在妈妈的教育下，贝贝最后养成了什么样的好习惯？</a:t>
              </a:r>
              <a:endParaRPr kumimoji="0" lang="zh-CN" altLang="en-US" sz="3735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endParaRPr>
            </a:p>
          </p:txBody>
        </p:sp>
      </p:grpSp>
      <p:pic>
        <p:nvPicPr>
          <p:cNvPr id="16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20938" y="349250"/>
            <a:ext cx="1289050" cy="18161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1" name="Picture 1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35771" y="3875038"/>
            <a:ext cx="2715182" cy="1815690"/>
          </a:xfrm>
          <a:prstGeom prst="rect">
            <a:avLst/>
          </a:prstGeom>
          <a:noFill/>
          <a:ln>
            <a:noFill/>
          </a:ln>
          <a:effectLst>
            <a:softEdge rad="317500"/>
          </a:effectLst>
        </p:spPr>
      </p:pic>
      <p:sp>
        <p:nvSpPr>
          <p:cNvPr id="2" name="PA_圆角矩形 9"/>
          <p:cNvSpPr/>
          <p:nvPr>
            <p:custDataLst>
              <p:tags r:id="rId4"/>
            </p:custDataLst>
          </p:nvPr>
        </p:nvSpPr>
        <p:spPr>
          <a:xfrm>
            <a:off x="0" y="303213"/>
            <a:ext cx="487363" cy="500063"/>
          </a:xfrm>
          <a:prstGeom prst="roundRect">
            <a:avLst>
              <a:gd name="adj" fmla="val 0"/>
            </a:avLst>
          </a:prstGeom>
          <a:solidFill>
            <a:srgbClr val="2AAE3F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1513" name="文本框 18"/>
          <p:cNvSpPr txBox="1"/>
          <p:nvPr/>
        </p:nvSpPr>
        <p:spPr>
          <a:xfrm>
            <a:off x="566738" y="292100"/>
            <a:ext cx="1854200" cy="522288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en-US" sz="2800" dirty="0">
                <a:solidFill>
                  <a:srgbClr val="262626"/>
                </a:solidFill>
                <a:latin typeface="冬青黑体简体中文 W3"/>
                <a:ea typeface="冬青黑体简体中文 W3"/>
              </a:rPr>
              <a:t>小结</a:t>
            </a:r>
            <a:endParaRPr lang="en-US" altLang="zh-CN" sz="2800" dirty="0">
              <a:solidFill>
                <a:srgbClr val="262626"/>
              </a:solidFill>
              <a:latin typeface="冬青黑体简体中文 W3"/>
              <a:ea typeface="冬青黑体简体中文 W3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4494213" y="6183313"/>
            <a:ext cx="706437" cy="500062"/>
          </a:xfrm>
          <a:prstGeom prst="rect">
            <a:avLst/>
          </a:prstGeom>
          <a:solidFill>
            <a:schemeClr val="bg1"/>
          </a:solidFill>
          <a:ln w="9525" cap="flat" cmpd="sng">
            <a:solidFill>
              <a:schemeClr val="bg1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>
            <a:spAutoFit/>
          </a:bodyPr>
          <a:p>
            <a:pPr algn="ctr" eaLnBrk="0" hangingPunct="0">
              <a:lnSpc>
                <a:spcPct val="130000"/>
              </a:lnSpc>
            </a:pPr>
            <a:endParaRPr lang="zh-CN" altLang="en-US" sz="4000" dirty="0">
              <a:solidFill>
                <a:srgbClr val="FFFFFF"/>
              </a:solidFill>
              <a:latin typeface="Century Gothic" panose="020B0502020202020204" pitchFamily="34" charset="0"/>
              <a:ea typeface="冬青黑体简体中文 W3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11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0" presetClass="entr" presetSubtype="0" fill="hold" nodeType="after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8" fill="hold" grpId="0" nodeType="withEffect">
                                  <p:stCondLst>
                                    <p:cond delay="42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1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100"/>
                            </p:stCondLst>
                            <p:childTnLst>
                              <p:par>
                                <p:cTn id="19" presetID="6" presetClass="entr" presetSubtype="16" fill="hold" grpId="0" nodeType="after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1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1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6" name="图片 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58825" y="2006600"/>
            <a:ext cx="1817688" cy="32321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7" name="云形 6"/>
          <p:cNvSpPr/>
          <p:nvPr/>
        </p:nvSpPr>
        <p:spPr>
          <a:xfrm rot="21217664">
            <a:off x="2355850" y="938213"/>
            <a:ext cx="7142163" cy="3733800"/>
          </a:xfrm>
          <a:prstGeom prst="cloud">
            <a:avLst/>
          </a:prstGeom>
          <a:solidFill>
            <a:srgbClr val="2AAE3F"/>
          </a:solidFill>
        </p:spPr>
        <p:txBody>
          <a:bodyPr anchor="ctr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 pitchFamily="34" charset="0"/>
                <a:ea typeface="冬青黑体简体中文 W3" pitchFamily="34" charset="-122"/>
                <a:cs typeface="+mn-cs"/>
              </a:rPr>
              <a:t>现在的贝贝是一个多么爱护文具的好孩子呀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 pitchFamily="34" charset="0"/>
                <a:ea typeface="冬青黑体简体中文 W3" pitchFamily="34" charset="-122"/>
                <a:cs typeface="+mn-cs"/>
              </a:rPr>
              <a:t>!</a:t>
            </a:r>
            <a:r>
              <a: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 pitchFamily="34" charset="0"/>
                <a:ea typeface="冬青黑体简体中文 W3" pitchFamily="34" charset="-122"/>
                <a:cs typeface="+mn-cs"/>
              </a:rPr>
              <a:t>，孩子们，你们是不是也像贝贝一样，文具用完就放回文具盒里，要养成爱惜文具的好习惯。</a:t>
            </a:r>
            <a:endParaRPr kumimoji="0" lang="zh-CN" altLang="en-US" sz="24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 panose="020F0502020204030204" pitchFamily="34" charset="0"/>
              <a:ea typeface="冬青黑体简体中文 W3" pitchFamily="34" charset="-122"/>
              <a:cs typeface="+mn-cs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83750" y="4114800"/>
            <a:ext cx="2508250" cy="27432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9" name="Picture 1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244930" y="4524354"/>
            <a:ext cx="3315911" cy="2217408"/>
          </a:xfrm>
          <a:prstGeom prst="rect">
            <a:avLst/>
          </a:prstGeom>
          <a:noFill/>
          <a:ln>
            <a:noFill/>
          </a:ln>
          <a:effectLst>
            <a:softEdge rad="317500"/>
          </a:effectLst>
        </p:spPr>
      </p:pic>
      <p:sp>
        <p:nvSpPr>
          <p:cNvPr id="8" name="矩形 7"/>
          <p:cNvSpPr/>
          <p:nvPr/>
        </p:nvSpPr>
        <p:spPr>
          <a:xfrm>
            <a:off x="3843338" y="6156325"/>
            <a:ext cx="628650" cy="390525"/>
          </a:xfrm>
          <a:prstGeom prst="rect">
            <a:avLst/>
          </a:prstGeom>
          <a:solidFill>
            <a:schemeClr val="bg1"/>
          </a:solidFill>
          <a:ln w="9525" cap="flat" cmpd="sng">
            <a:solidFill>
              <a:schemeClr val="bg1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>
            <a:spAutoFit/>
          </a:bodyPr>
          <a:p>
            <a:pPr algn="ctr" eaLnBrk="0" hangingPunct="0">
              <a:lnSpc>
                <a:spcPct val="130000"/>
              </a:lnSpc>
            </a:pPr>
            <a:endParaRPr lang="zh-CN" altLang="en-US" sz="4000" dirty="0">
              <a:solidFill>
                <a:srgbClr val="FFFFFF"/>
              </a:solidFill>
              <a:latin typeface="Century Gothic" panose="020B0502020202020204" pitchFamily="34" charset="0"/>
              <a:ea typeface="冬青黑体简体中文 W3"/>
            </a:endParaRPr>
          </a:p>
        </p:txBody>
      </p:sp>
      <p:sp>
        <p:nvSpPr>
          <p:cNvPr id="3" name="PA_圆角矩形 9"/>
          <p:cNvSpPr/>
          <p:nvPr>
            <p:custDataLst>
              <p:tags r:id="rId4"/>
            </p:custDataLst>
          </p:nvPr>
        </p:nvSpPr>
        <p:spPr>
          <a:xfrm>
            <a:off x="0" y="303213"/>
            <a:ext cx="487363" cy="500063"/>
          </a:xfrm>
          <a:prstGeom prst="roundRect">
            <a:avLst>
              <a:gd name="adj" fmla="val 0"/>
            </a:avLst>
          </a:prstGeom>
          <a:solidFill>
            <a:srgbClr val="2AAE3F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2535" name="文本框 3"/>
          <p:cNvSpPr txBox="1"/>
          <p:nvPr/>
        </p:nvSpPr>
        <p:spPr>
          <a:xfrm>
            <a:off x="566738" y="292100"/>
            <a:ext cx="1854200" cy="522288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en-US" sz="2800" dirty="0">
                <a:solidFill>
                  <a:srgbClr val="262626"/>
                </a:solidFill>
                <a:latin typeface="冬青黑体简体中文 W3"/>
                <a:ea typeface="冬青黑体简体中文 W3"/>
              </a:rPr>
              <a:t>小结</a:t>
            </a:r>
            <a:endParaRPr lang="en-US" altLang="zh-CN" sz="2800" dirty="0">
              <a:solidFill>
                <a:srgbClr val="262626"/>
              </a:solidFill>
              <a:latin typeface="冬青黑体简体中文 W3"/>
              <a:ea typeface="冬青黑体简体中文 W3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6" presetClass="entr" presetSubtype="16" fill="hold" nodeType="after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6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11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11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7600"/>
                            </p:stCondLst>
                            <p:childTnLst>
                              <p:par>
                                <p:cTn id="20" presetID="6" presetClass="entr" presetSubtype="16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3553" name="Text Box 16"/>
          <p:cNvSpPr txBox="1"/>
          <p:nvPr/>
        </p:nvSpPr>
        <p:spPr>
          <a:xfrm>
            <a:off x="1343025" y="-77787"/>
            <a:ext cx="4318000" cy="914400"/>
          </a:xfrm>
          <a:prstGeom prst="rect">
            <a:avLst/>
          </a:prstGeom>
          <a:noFill/>
          <a:ln w="9525">
            <a:noFill/>
          </a:ln>
          <a:effectLst>
            <a:prstShdw prst="shdw13" dist="53882" dir="13499999">
              <a:srgbClr val="375D80">
                <a:alpha val="50000"/>
              </a:srgbClr>
            </a:prstShdw>
          </a:effectLst>
        </p:spPr>
        <p:txBody>
          <a:bodyPr wrap="none" anchor="t">
            <a:spAutoFit/>
          </a:bodyPr>
          <a:p>
            <a:pPr>
              <a:buSzTx/>
            </a:pPr>
            <a:r>
              <a:rPr lang="zh-CN" altLang="en-US" sz="5400" b="1" dirty="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charset="-122"/>
              </a:rPr>
              <a:t>【课堂小结】</a:t>
            </a:r>
            <a:endParaRPr lang="zh-CN" altLang="en-US" sz="5400" b="1" dirty="0">
              <a:solidFill>
                <a:schemeClr val="bg1"/>
              </a:solidFill>
              <a:latin typeface="Arial" panose="020B0604020202020204" pitchFamily="34" charset="0"/>
              <a:ea typeface="黑体" panose="02010609060101010101" charset="-122"/>
            </a:endParaRPr>
          </a:p>
        </p:txBody>
      </p:sp>
      <p:sp>
        <p:nvSpPr>
          <p:cNvPr id="18" name="PA_圆角矩形 9"/>
          <p:cNvSpPr/>
          <p:nvPr>
            <p:custDataLst>
              <p:tags r:id="rId1"/>
            </p:custDataLst>
          </p:nvPr>
        </p:nvSpPr>
        <p:spPr>
          <a:xfrm>
            <a:off x="0" y="303213"/>
            <a:ext cx="487363" cy="500063"/>
          </a:xfrm>
          <a:prstGeom prst="roundRect">
            <a:avLst>
              <a:gd name="adj" fmla="val 0"/>
            </a:avLst>
          </a:prstGeom>
          <a:solidFill>
            <a:srgbClr val="2AAE3F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5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43025" y="803275"/>
            <a:ext cx="1816100" cy="32321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6" name="云形 5"/>
          <p:cNvSpPr/>
          <p:nvPr/>
        </p:nvSpPr>
        <p:spPr>
          <a:xfrm rot="21217664">
            <a:off x="127000" y="3222625"/>
            <a:ext cx="11698288" cy="2820988"/>
          </a:xfrm>
          <a:prstGeom prst="cloud">
            <a:avLst/>
          </a:prstGeom>
          <a:solidFill>
            <a:srgbClr val="2AAE3F"/>
          </a:solidFill>
        </p:spPr>
        <p:txBody>
          <a:bodyPr anchor="ctr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44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 pitchFamily="34" charset="0"/>
                <a:ea typeface="冬青黑体简体中文 W3" pitchFamily="34" charset="-122"/>
                <a:cs typeface="+mn-cs"/>
              </a:rPr>
              <a:t>祝同学们养成良好的学习习惯！</a:t>
            </a:r>
            <a:endParaRPr kumimoji="0" lang="zh-CN" altLang="en-US" sz="44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 panose="020F0502020204030204" pitchFamily="34" charset="0"/>
              <a:ea typeface="冬青黑体简体中文 W3" pitchFamily="34" charset="-122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44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 pitchFamily="34" charset="0"/>
                <a:ea typeface="冬青黑体简体中文 W3" pitchFamily="34" charset="-122"/>
                <a:cs typeface="+mn-cs"/>
              </a:rPr>
              <a:t>祝同学们学习进步！</a:t>
            </a:r>
            <a:endParaRPr kumimoji="0" lang="zh-CN" altLang="en-US" sz="44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 panose="020F0502020204030204" pitchFamily="34" charset="0"/>
              <a:ea typeface="冬青黑体简体中文 W3" pitchFamily="34" charset="-122"/>
              <a:cs typeface="+mn-cs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3433763" y="6005513"/>
            <a:ext cx="1766887" cy="677862"/>
          </a:xfrm>
          <a:prstGeom prst="rect">
            <a:avLst/>
          </a:prstGeom>
          <a:solidFill>
            <a:schemeClr val="bg1"/>
          </a:solidFill>
          <a:ln w="9525" cap="flat" cmpd="sng">
            <a:solidFill>
              <a:schemeClr val="bg1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>
            <a:spAutoFit/>
          </a:bodyPr>
          <a:p>
            <a:pPr algn="ctr" eaLnBrk="0" hangingPunct="0">
              <a:lnSpc>
                <a:spcPct val="130000"/>
              </a:lnSpc>
            </a:pPr>
            <a:endParaRPr lang="zh-CN" altLang="en-US" sz="4000" dirty="0">
              <a:solidFill>
                <a:srgbClr val="FFFFFF"/>
              </a:solidFill>
              <a:latin typeface="Century Gothic" panose="020B0502020202020204" pitchFamily="34" charset="0"/>
              <a:ea typeface="冬青黑体简体中文 W3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1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11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3000"/>
                            </p:stCondLst>
                            <p:childTnLst>
                              <p:par>
                                <p:cTn id="12" presetID="6" presetClass="entr" presetSubtype="16" fill="hold" grpId="0" nodeType="afterEffect">
                                  <p:stCondLst>
                                    <p:cond delay="28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8" name="PA_圆角矩形 9"/>
          <p:cNvSpPr/>
          <p:nvPr>
            <p:custDataLst>
              <p:tags r:id="rId1"/>
            </p:custDataLst>
          </p:nvPr>
        </p:nvSpPr>
        <p:spPr>
          <a:xfrm>
            <a:off x="0" y="303213"/>
            <a:ext cx="487363" cy="500063"/>
          </a:xfrm>
          <a:prstGeom prst="roundRect">
            <a:avLst>
              <a:gd name="adj" fmla="val 0"/>
            </a:avLst>
          </a:prstGeom>
          <a:solidFill>
            <a:schemeClr val="accent5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146" name="文本框 28"/>
          <p:cNvSpPr txBox="1"/>
          <p:nvPr/>
        </p:nvSpPr>
        <p:spPr>
          <a:xfrm>
            <a:off x="566738" y="292100"/>
            <a:ext cx="1854200" cy="522288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en-US" sz="2800" dirty="0">
                <a:solidFill>
                  <a:srgbClr val="262626"/>
                </a:solidFill>
                <a:latin typeface="冬青黑体简体中文 W3"/>
                <a:ea typeface="冬青黑体简体中文 W3"/>
              </a:rPr>
              <a:t>导入</a:t>
            </a:r>
            <a:endParaRPr lang="en-US" altLang="zh-CN" sz="2800" dirty="0">
              <a:solidFill>
                <a:srgbClr val="262626"/>
              </a:solidFill>
              <a:latin typeface="冬青黑体简体中文 W3"/>
              <a:ea typeface="冬青黑体简体中文 W3"/>
            </a:endParaRPr>
          </a:p>
        </p:txBody>
      </p:sp>
      <p:sp>
        <p:nvSpPr>
          <p:cNvPr id="6147" name="灯片编号占位符 1"/>
          <p:cNvSpPr>
            <a:spLocks noGrp="1"/>
          </p:cNvSpPr>
          <p:nvPr>
            <p:ph type="sldNum" sz="quarter" idx="12"/>
          </p:nvPr>
        </p:nvSpPr>
        <p:spPr>
          <a:xfrm>
            <a:off x="7916863" y="6176963"/>
            <a:ext cx="2743200" cy="365125"/>
          </a:xfrm>
          <a:noFill/>
          <a:ln>
            <a:noFill/>
          </a:ln>
        </p:spPr>
        <p:txBody>
          <a:bodyPr wrap="square" lIns="91440" tIns="45720" rIns="91440" bIns="45720" anchor="ctr"/>
          <a:lstStyle>
            <a:lvl1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</a:lstStyle>
          <a:p>
            <a:pPr lvl="0" algn="r" eaLnBrk="1" hangingPunct="1"/>
            <a:fld id="{9A0DB2DC-4C9A-4742-B13C-FB6460FD3503}" type="slidenum">
              <a:rPr lang="zh-CN" altLang="en-US" sz="1200" dirty="0">
                <a:solidFill>
                  <a:srgbClr val="898989"/>
                </a:solidFill>
              </a:rPr>
            </a:fld>
            <a:endParaRPr lang="zh-CN" altLang="en-US" sz="1200" dirty="0">
              <a:solidFill>
                <a:srgbClr val="898989"/>
              </a:solidFill>
            </a:endParaRPr>
          </a:p>
        </p:txBody>
      </p:sp>
      <p:pic>
        <p:nvPicPr>
          <p:cNvPr id="8198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9738" y="3051175"/>
            <a:ext cx="1535112" cy="269398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8199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65875" y="2833688"/>
            <a:ext cx="1576388" cy="2011362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3" name="Picture 4" descr="http://pic4.qqmofasi.com/2015/09/23/1793_ejPZO50o8zMVKV2gXx8a_square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596438" y="2776538"/>
            <a:ext cx="2127250" cy="212566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9" name="云形 8"/>
          <p:cNvSpPr/>
          <p:nvPr/>
        </p:nvSpPr>
        <p:spPr>
          <a:xfrm rot="21023421">
            <a:off x="1350963" y="1020763"/>
            <a:ext cx="6502400" cy="1601788"/>
          </a:xfrm>
          <a:prstGeom prst="cloud">
            <a:avLst/>
          </a:prstGeom>
          <a:solidFill>
            <a:srgbClr val="2AAE3F"/>
          </a:solidFill>
        </p:spPr>
        <p:txBody>
          <a:bodyPr anchor="ctr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冬青黑体简体中文 W3" pitchFamily="34" charset="-122"/>
                <a:ea typeface="冬青黑体简体中文 W3" pitchFamily="34" charset="-122"/>
                <a:cs typeface="+mn-cs"/>
              </a:rPr>
              <a:t>上节课我们学了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冬青黑体简体中文 W3" pitchFamily="34" charset="-122"/>
                <a:ea typeface="冬青黑体简体中文 W3" pitchFamily="34" charset="-122"/>
                <a:cs typeface="+mn-cs"/>
              </a:rPr>
              <a:t>《</a:t>
            </a:r>
            <a:r>
              <a: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冬青黑体简体中文 W3" pitchFamily="34" charset="-122"/>
                <a:ea typeface="冬青黑体简体中文 W3" pitchFamily="34" charset="-122"/>
                <a:cs typeface="+mn-cs"/>
              </a:rPr>
              <a:t>文具的家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冬青黑体简体中文 W3" pitchFamily="34" charset="-122"/>
                <a:ea typeface="冬青黑体简体中文 W3" pitchFamily="34" charset="-122"/>
                <a:cs typeface="+mn-cs"/>
              </a:rPr>
              <a:t>》</a:t>
            </a:r>
            <a:r>
              <a: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冬青黑体简体中文 W3" pitchFamily="34" charset="-122"/>
                <a:ea typeface="冬青黑体简体中文 W3" pitchFamily="34" charset="-122"/>
                <a:cs typeface="+mn-cs"/>
              </a:rPr>
              <a:t>你们知道了文中都有谁呀？</a:t>
            </a:r>
            <a:endParaRPr kumimoji="0" lang="zh-CN" altLang="en-US" sz="24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冬青黑体简体中文 W3" pitchFamily="34" charset="-122"/>
              <a:ea typeface="冬青黑体简体中文 W3" pitchFamily="34" charset="-122"/>
              <a:cs typeface="+mn-cs"/>
            </a:endParaRPr>
          </a:p>
        </p:txBody>
      </p:sp>
      <p:sp>
        <p:nvSpPr>
          <p:cNvPr id="18" name="云形 17"/>
          <p:cNvSpPr/>
          <p:nvPr/>
        </p:nvSpPr>
        <p:spPr>
          <a:xfrm rot="21023421">
            <a:off x="1611313" y="1182688"/>
            <a:ext cx="5108575" cy="1531938"/>
          </a:xfrm>
          <a:prstGeom prst="cloud">
            <a:avLst/>
          </a:prstGeom>
          <a:solidFill>
            <a:srgbClr val="2AAE3F"/>
          </a:solidFill>
        </p:spPr>
        <p:txBody>
          <a:bodyPr anchor="ctr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冬青黑体简体中文 W3" pitchFamily="34" charset="-122"/>
                <a:ea typeface="冬青黑体简体中文 W3" pitchFamily="34" charset="-122"/>
                <a:cs typeface="+mn-cs"/>
              </a:rPr>
              <a:t>贝贝遇到什么麻烦事，妈妈又是怎样帮助她呢？</a:t>
            </a:r>
            <a:endParaRPr kumimoji="0" lang="zh-CN" altLang="en-US" sz="24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冬青黑体简体中文 W3" pitchFamily="34" charset="-122"/>
              <a:ea typeface="冬青黑体简体中文 W3" pitchFamily="34" charset="-122"/>
              <a:cs typeface="+mn-cs"/>
            </a:endParaRPr>
          </a:p>
        </p:txBody>
      </p:sp>
      <p:pic>
        <p:nvPicPr>
          <p:cNvPr id="8203" name="PA-图片 21-7037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6"/>
          <a:stretch>
            <a:fillRect/>
          </a:stretch>
        </p:blipFill>
        <p:spPr>
          <a:xfrm>
            <a:off x="8534400" y="3122613"/>
            <a:ext cx="754063" cy="143351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5" name="云形 24"/>
          <p:cNvSpPr/>
          <p:nvPr/>
        </p:nvSpPr>
        <p:spPr>
          <a:xfrm rot="21023421">
            <a:off x="1958975" y="1201738"/>
            <a:ext cx="3959225" cy="1530350"/>
          </a:xfrm>
          <a:prstGeom prst="cloud">
            <a:avLst/>
          </a:prstGeom>
          <a:solidFill>
            <a:srgbClr val="2AAE3F"/>
          </a:solidFill>
        </p:spPr>
        <p:txBody>
          <a:bodyPr anchor="ctr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冬青黑体简体中文 W3" pitchFamily="34" charset="-122"/>
                <a:ea typeface="冬青黑体简体中文 W3" pitchFamily="34" charset="-122"/>
                <a:cs typeface="+mn-cs"/>
              </a:rPr>
              <a:t>下面就让我们走进课文</a:t>
            </a:r>
            <a:endParaRPr kumimoji="0" lang="zh-CN" altLang="en-US" sz="24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冬青黑体简体中文 W3" pitchFamily="34" charset="-122"/>
              <a:ea typeface="冬青黑体简体中文 W3" pitchFamily="34" charset="-122"/>
              <a:cs typeface="+mn-cs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6419850" y="4843463"/>
            <a:ext cx="1201738" cy="6667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R="0" defTabSz="914400" eaLnBrk="0" hangingPunct="0">
              <a:buClrTx/>
              <a:buSzTx/>
              <a:buFontTx/>
              <a:defRPr/>
            </a:pPr>
            <a:r>
              <a:rPr kumimoji="0" lang="zh-CN" altLang="en-US" sz="3735" b="1" kern="1200" cap="none" spc="0" normalizeH="0" baseline="0" noProof="0" dirty="0">
                <a:solidFill>
                  <a:srgbClr val="0000FF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贝贝</a:t>
            </a:r>
            <a:endParaRPr kumimoji="0" lang="zh-CN" altLang="en-US" sz="3735" b="1" kern="1200" cap="none" spc="0" normalizeH="0" baseline="0" noProof="0" dirty="0">
              <a:solidFill>
                <a:srgbClr val="0000FF"/>
              </a:solidFill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10059988" y="4902200"/>
            <a:ext cx="1200150" cy="6667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R="0" defTabSz="914400" eaLnBrk="0" hangingPunct="0">
              <a:buClrTx/>
              <a:buSzTx/>
              <a:buFontTx/>
              <a:defRPr/>
            </a:pPr>
            <a:r>
              <a:rPr kumimoji="0" lang="zh-CN" altLang="en-US" sz="3735" b="1" kern="1200" cap="none" spc="0" normalizeH="0" baseline="0" noProof="0" dirty="0">
                <a:solidFill>
                  <a:srgbClr val="0000FF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妈妈</a:t>
            </a:r>
            <a:endParaRPr kumimoji="0" lang="zh-CN" altLang="en-US" sz="3735" b="1" kern="1200" cap="none" spc="0" normalizeH="0" baseline="0" noProof="0" dirty="0">
              <a:solidFill>
                <a:srgbClr val="0000FF"/>
              </a:solidFill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3433763" y="6005513"/>
            <a:ext cx="1766887" cy="677862"/>
          </a:xfrm>
          <a:prstGeom prst="rect">
            <a:avLst/>
          </a:prstGeom>
          <a:solidFill>
            <a:schemeClr val="bg1"/>
          </a:solidFill>
          <a:ln w="9525" cap="flat" cmpd="sng">
            <a:solidFill>
              <a:schemeClr val="bg1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>
            <a:spAutoFit/>
          </a:bodyPr>
          <a:p>
            <a:pPr algn="ctr" eaLnBrk="0" hangingPunct="0">
              <a:lnSpc>
                <a:spcPct val="130000"/>
              </a:lnSpc>
            </a:pPr>
            <a:endParaRPr lang="zh-CN" altLang="en-US" sz="4000" dirty="0">
              <a:solidFill>
                <a:srgbClr val="FFFFFF"/>
              </a:solidFill>
              <a:latin typeface="Century Gothic" panose="020B0502020202020204" pitchFamily="34" charset="0"/>
              <a:ea typeface="冬青黑体简体中文 W3"/>
            </a:endParaRPr>
          </a:p>
        </p:txBody>
      </p:sp>
    </p:spTree>
  </p:cSld>
  <p:clrMapOvr>
    <a:masterClrMapping/>
  </p:clrMapOvr>
  <p:transition spd="slow"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4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" dur="800"/>
                                        <p:tgtEl>
                                          <p:spTgt spid="8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4" dur="11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xit" presetSubtype="2" fill="hold" grpId="1" nodeType="withEffect">
                                  <p:stCondLst>
                                    <p:cond delay="100"/>
                                  </p:stCondLst>
                                  <p:childTnLst>
                                    <p:animEffect transition="out" filter="wipe(right)">
                                      <p:cBhvr>
                                        <p:cTn id="2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8" fill="hold" grpId="0" nodeType="click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6" presetClass="entr" presetSubtype="16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8" dur="700"/>
                                        <p:tgtEl>
                                          <p:spTgt spid="8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xit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right)">
                                      <p:cBhvr>
                                        <p:cTn id="45" dur="8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7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1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9" grpId="1" animBg="1"/>
      <p:bldP spid="18" grpId="0" animBg="1"/>
      <p:bldP spid="18" grpId="1" animBg="1"/>
      <p:bldP spid="25" grpId="0" animBg="1"/>
      <p:bldP spid="3" grpId="0"/>
      <p:bldP spid="14" grpId="0"/>
      <p:bldP spid="1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8" name="PA_圆角矩形 9"/>
          <p:cNvSpPr/>
          <p:nvPr>
            <p:custDataLst>
              <p:tags r:id="rId1"/>
            </p:custDataLst>
          </p:nvPr>
        </p:nvSpPr>
        <p:spPr>
          <a:xfrm>
            <a:off x="0" y="303213"/>
            <a:ext cx="487363" cy="500063"/>
          </a:xfrm>
          <a:prstGeom prst="roundRect">
            <a:avLst>
              <a:gd name="adj" fmla="val 0"/>
            </a:avLst>
          </a:prstGeom>
          <a:solidFill>
            <a:srgbClr val="36E0F5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194" name="文本框 68"/>
          <p:cNvSpPr txBox="1"/>
          <p:nvPr/>
        </p:nvSpPr>
        <p:spPr>
          <a:xfrm>
            <a:off x="566738" y="292100"/>
            <a:ext cx="1854200" cy="522288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en-US" sz="2800" dirty="0">
                <a:solidFill>
                  <a:srgbClr val="262626"/>
                </a:solidFill>
                <a:latin typeface="冬青黑体简体中文 W3"/>
                <a:ea typeface="冬青黑体简体中文 W3"/>
              </a:rPr>
              <a:t>知识讲解</a:t>
            </a:r>
            <a:endParaRPr lang="en-US" altLang="zh-CN" sz="2800" dirty="0">
              <a:solidFill>
                <a:srgbClr val="262626"/>
              </a:solidFill>
              <a:latin typeface="冬青黑体简体中文 W3"/>
              <a:ea typeface="冬青黑体简体中文 W3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704850" y="2216150"/>
            <a:ext cx="10936288" cy="2393950"/>
            <a:chOff x="885794" y="1747290"/>
            <a:chExt cx="8404283" cy="1795050"/>
          </a:xfrm>
        </p:grpSpPr>
        <p:grpSp>
          <p:nvGrpSpPr>
            <p:cNvPr id="8196" name="组合 9"/>
            <p:cNvGrpSpPr/>
            <p:nvPr/>
          </p:nvGrpSpPr>
          <p:grpSpPr>
            <a:xfrm>
              <a:off x="1052734" y="1747290"/>
              <a:ext cx="7324110" cy="892422"/>
              <a:chOff x="1052734" y="1747290"/>
              <a:chExt cx="7324110" cy="892422"/>
            </a:xfrm>
          </p:grpSpPr>
          <p:sp>
            <p:nvSpPr>
              <p:cNvPr id="12" name="TextBox 6"/>
              <p:cNvSpPr txBox="1">
                <a:spLocks noChangeArrowheads="1"/>
              </p:cNvSpPr>
              <p:nvPr/>
            </p:nvSpPr>
            <p:spPr bwMode="auto">
              <a:xfrm>
                <a:off x="1052928" y="2140106"/>
                <a:ext cx="7201405" cy="49994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zh-CN" altLang="en-US" sz="3735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rPr>
                  <a:t>铅笔，只  用 了一次，不知  丢 到 哪里去了。</a:t>
                </a:r>
                <a:endParaRPr kumimoji="0" lang="en-US" altLang="zh-CN" sz="3735" b="1" i="0" u="none" strike="noStrike" kern="1200" cap="none" spc="0" normalizeH="0" baseline="0" noProof="0" dirty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Calibri" panose="020F050202020403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8198" name="TextBox 7"/>
              <p:cNvSpPr txBox="1"/>
              <p:nvPr/>
            </p:nvSpPr>
            <p:spPr>
              <a:xfrm>
                <a:off x="1088307" y="1747290"/>
                <a:ext cx="7288022" cy="299969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anchor="t">
                <a:spAutoFit/>
              </a:bodyPr>
              <a:p>
                <a:pPr>
                  <a:buSzTx/>
                </a:pPr>
                <a:r>
                  <a:rPr lang="en-US" altLang="zh-CN" sz="2000" b="1" dirty="0">
                    <a:latin typeface="宋体" panose="02010600030101010101" pitchFamily="2" charset="-122"/>
                    <a:ea typeface="宋体" panose="02010600030101010101" pitchFamily="2" charset="-122"/>
                  </a:rPr>
                  <a:t>qiān</a:t>
                </a:r>
                <a:r>
                  <a:rPr lang="zh-CN" altLang="en-US" sz="2000" b="1" dirty="0">
                    <a:latin typeface="宋体" panose="02010600030101010101" pitchFamily="2" charset="-122"/>
                    <a:ea typeface="宋体" panose="02010600030101010101" pitchFamily="2" charset="-122"/>
                  </a:rPr>
                  <a:t> </a:t>
                </a:r>
                <a:r>
                  <a:rPr lang="en-US" altLang="zh-CN" sz="2000" b="1" dirty="0">
                    <a:latin typeface="宋体" panose="02010600030101010101" pitchFamily="2" charset="-122"/>
                    <a:ea typeface="宋体" panose="02010600030101010101" pitchFamily="2" charset="-122"/>
                  </a:rPr>
                  <a:t>bǐ </a:t>
                </a:r>
                <a:r>
                  <a:rPr lang="zh-CN" altLang="en-US" sz="2000" b="1" dirty="0">
                    <a:latin typeface="宋体" panose="02010600030101010101" pitchFamily="2" charset="-122"/>
                    <a:ea typeface="宋体" panose="02010600030101010101" pitchFamily="2" charset="-122"/>
                  </a:rPr>
                  <a:t>，  </a:t>
                </a:r>
                <a:r>
                  <a:rPr lang="en-US" altLang="zh-CN" sz="2000" b="1" dirty="0">
                    <a:latin typeface="宋体" panose="02010600030101010101" pitchFamily="2" charset="-122"/>
                    <a:ea typeface="宋体" panose="02010600030101010101" pitchFamily="2" charset="-122"/>
                  </a:rPr>
                  <a:t>zhǐ</a:t>
                </a:r>
                <a:r>
                  <a:rPr lang="zh-CN" altLang="en-US" sz="2000" b="1" dirty="0">
                    <a:latin typeface="宋体" panose="02010600030101010101" pitchFamily="2" charset="-122"/>
                    <a:ea typeface="宋体" panose="02010600030101010101" pitchFamily="2" charset="-122"/>
                  </a:rPr>
                  <a:t> </a:t>
                </a:r>
                <a:r>
                  <a:rPr lang="en-US" altLang="zh-CN" sz="2000" b="1" dirty="0">
                    <a:latin typeface="宋体" panose="02010600030101010101" pitchFamily="2" charset="-122"/>
                    <a:ea typeface="宋体" panose="02010600030101010101" pitchFamily="2" charset="-122"/>
                  </a:rPr>
                  <a:t>yònɡ</a:t>
                </a:r>
                <a:r>
                  <a:rPr lang="zh-CN" altLang="en-US" sz="2000" b="1" dirty="0">
                    <a:latin typeface="宋体" panose="02010600030101010101" pitchFamily="2" charset="-122"/>
                    <a:ea typeface="宋体" panose="02010600030101010101" pitchFamily="2" charset="-122"/>
                  </a:rPr>
                  <a:t>  </a:t>
                </a:r>
                <a:r>
                  <a:rPr lang="en-US" altLang="zh-CN" sz="2000" b="1" dirty="0">
                    <a:latin typeface="宋体" panose="02010600030101010101" pitchFamily="2" charset="-122"/>
                    <a:ea typeface="宋体" panose="02010600030101010101" pitchFamily="2" charset="-122"/>
                  </a:rPr>
                  <a:t>le </a:t>
                </a:r>
                <a:r>
                  <a:rPr lang="zh-CN" altLang="en-US" sz="2000" b="1" dirty="0">
                    <a:latin typeface="宋体" panose="02010600030101010101" pitchFamily="2" charset="-122"/>
                    <a:ea typeface="宋体" panose="02010600030101010101" pitchFamily="2" charset="-122"/>
                  </a:rPr>
                  <a:t> </a:t>
                </a:r>
                <a:r>
                  <a:rPr lang="en-US" altLang="zh-CN" sz="2000" b="1" dirty="0">
                    <a:latin typeface="宋体" panose="02010600030101010101" pitchFamily="2" charset="-122"/>
                    <a:ea typeface="宋体" panose="02010600030101010101" pitchFamily="2" charset="-122"/>
                  </a:rPr>
                  <a:t>yí</a:t>
                </a:r>
                <a:r>
                  <a:rPr lang="zh-CN" altLang="en-US" sz="2000" b="1" dirty="0">
                    <a:latin typeface="宋体" panose="02010600030101010101" pitchFamily="2" charset="-122"/>
                    <a:ea typeface="宋体" panose="02010600030101010101" pitchFamily="2" charset="-122"/>
                  </a:rPr>
                  <a:t> </a:t>
                </a:r>
                <a:r>
                  <a:rPr lang="en-US" altLang="zh-CN" sz="2000" b="1" dirty="0">
                    <a:latin typeface="宋体" panose="02010600030101010101" pitchFamily="2" charset="-122"/>
                    <a:ea typeface="宋体" panose="02010600030101010101" pitchFamily="2" charset="-122"/>
                  </a:rPr>
                  <a:t>cì </a:t>
                </a:r>
                <a:r>
                  <a:rPr lang="zh-CN" altLang="en-US" sz="2000" b="1" dirty="0">
                    <a:latin typeface="宋体" panose="02010600030101010101" pitchFamily="2" charset="-122"/>
                    <a:ea typeface="宋体" panose="02010600030101010101" pitchFamily="2" charset="-122"/>
                  </a:rPr>
                  <a:t>，   </a:t>
                </a:r>
                <a:r>
                  <a:rPr lang="en-US" altLang="zh-CN" sz="2000" b="1" dirty="0">
                    <a:latin typeface="宋体" panose="02010600030101010101" pitchFamily="2" charset="-122"/>
                    <a:ea typeface="宋体" panose="02010600030101010101" pitchFamily="2" charset="-122"/>
                  </a:rPr>
                  <a:t>bù</a:t>
                </a:r>
                <a:r>
                  <a:rPr lang="zh-CN" altLang="en-US" sz="2000" b="1" dirty="0">
                    <a:latin typeface="宋体" panose="02010600030101010101" pitchFamily="2" charset="-122"/>
                    <a:ea typeface="宋体" panose="02010600030101010101" pitchFamily="2" charset="-122"/>
                  </a:rPr>
                  <a:t> </a:t>
                </a:r>
                <a:r>
                  <a:rPr lang="en-US" altLang="zh-CN" sz="2000" b="1" dirty="0">
                    <a:latin typeface="宋体" panose="02010600030101010101" pitchFamily="2" charset="-122"/>
                    <a:ea typeface="宋体" panose="02010600030101010101" pitchFamily="2" charset="-122"/>
                  </a:rPr>
                  <a:t>zhī</a:t>
                </a:r>
                <a:r>
                  <a:rPr lang="zh-CN" altLang="en-US" sz="2000" b="1" dirty="0">
                    <a:latin typeface="宋体" panose="02010600030101010101" pitchFamily="2" charset="-122"/>
                    <a:ea typeface="宋体" panose="02010600030101010101" pitchFamily="2" charset="-122"/>
                  </a:rPr>
                  <a:t>  </a:t>
                </a:r>
                <a:r>
                  <a:rPr lang="en-US" altLang="zh-CN" sz="2000" b="1" dirty="0">
                    <a:latin typeface="宋体" panose="02010600030101010101" pitchFamily="2" charset="-122"/>
                    <a:ea typeface="宋体" panose="02010600030101010101" pitchFamily="2" charset="-122"/>
                  </a:rPr>
                  <a:t>diū </a:t>
                </a:r>
                <a:r>
                  <a:rPr lang="zh-CN" altLang="en-US" sz="2000" b="1" dirty="0">
                    <a:latin typeface="宋体" panose="02010600030101010101" pitchFamily="2" charset="-122"/>
                    <a:ea typeface="宋体" panose="02010600030101010101" pitchFamily="2" charset="-122"/>
                  </a:rPr>
                  <a:t> </a:t>
                </a:r>
                <a:r>
                  <a:rPr lang="en-US" altLang="zh-CN" sz="2000" b="1" dirty="0">
                    <a:latin typeface="宋体" panose="02010600030101010101" pitchFamily="2" charset="-122"/>
                    <a:ea typeface="宋体" panose="02010600030101010101" pitchFamily="2" charset="-122"/>
                  </a:rPr>
                  <a:t>dào</a:t>
                </a:r>
                <a:r>
                  <a:rPr lang="zh-CN" altLang="en-US" sz="2000" b="1" dirty="0">
                    <a:latin typeface="宋体" panose="02010600030101010101" pitchFamily="2" charset="-122"/>
                    <a:ea typeface="宋体" panose="02010600030101010101" pitchFamily="2" charset="-122"/>
                  </a:rPr>
                  <a:t>  </a:t>
                </a:r>
                <a:r>
                  <a:rPr lang="en-US" altLang="zh-CN" sz="2000" b="1" dirty="0">
                    <a:latin typeface="宋体" panose="02010600030101010101" pitchFamily="2" charset="-122"/>
                    <a:ea typeface="宋体" panose="02010600030101010101" pitchFamily="2" charset="-122"/>
                  </a:rPr>
                  <a:t>nǎ </a:t>
                </a:r>
                <a:r>
                  <a:rPr lang="zh-CN" altLang="en-US" sz="2000" b="1" dirty="0">
                    <a:latin typeface="宋体" panose="02010600030101010101" pitchFamily="2" charset="-122"/>
                    <a:ea typeface="宋体" panose="02010600030101010101" pitchFamily="2" charset="-122"/>
                  </a:rPr>
                  <a:t> </a:t>
                </a:r>
                <a:r>
                  <a:rPr lang="en-US" altLang="zh-CN" sz="2000" b="1" dirty="0">
                    <a:latin typeface="宋体" panose="02010600030101010101" pitchFamily="2" charset="-122"/>
                    <a:ea typeface="宋体" panose="02010600030101010101" pitchFamily="2" charset="-122"/>
                  </a:rPr>
                  <a:t>lǐ</a:t>
                </a:r>
                <a:r>
                  <a:rPr lang="zh-CN" altLang="en-US" sz="2000" b="1" dirty="0">
                    <a:latin typeface="宋体" panose="02010600030101010101" pitchFamily="2" charset="-122"/>
                    <a:ea typeface="宋体" panose="02010600030101010101" pitchFamily="2" charset="-122"/>
                  </a:rPr>
                  <a:t> </a:t>
                </a:r>
                <a:r>
                  <a:rPr lang="en-US" altLang="zh-CN" sz="2000" b="1" dirty="0">
                    <a:latin typeface="宋体" panose="02010600030101010101" pitchFamily="2" charset="-122"/>
                    <a:ea typeface="宋体" panose="02010600030101010101" pitchFamily="2" charset="-122"/>
                  </a:rPr>
                  <a:t>qù</a:t>
                </a:r>
                <a:r>
                  <a:rPr lang="zh-CN" altLang="en-US" sz="2000" b="1" dirty="0">
                    <a:latin typeface="宋体" panose="02010600030101010101" pitchFamily="2" charset="-122"/>
                    <a:ea typeface="宋体" panose="02010600030101010101" pitchFamily="2" charset="-122"/>
                  </a:rPr>
                  <a:t> </a:t>
                </a:r>
                <a:r>
                  <a:rPr lang="en-US" altLang="zh-CN" sz="2000" b="1" dirty="0">
                    <a:latin typeface="宋体" panose="02010600030101010101" pitchFamily="2" charset="-122"/>
                    <a:ea typeface="宋体" panose="02010600030101010101" pitchFamily="2" charset="-122"/>
                  </a:rPr>
                  <a:t>le</a:t>
                </a:r>
                <a:r>
                  <a:rPr lang="zh-CN" altLang="en-US" sz="2000" b="1" dirty="0">
                    <a:latin typeface="宋体" panose="02010600030101010101" pitchFamily="2" charset="-122"/>
                    <a:ea typeface="宋体" panose="02010600030101010101" pitchFamily="2" charset="-122"/>
                  </a:rPr>
                  <a:t>。</a:t>
                </a:r>
                <a:endParaRPr lang="zh-CN" altLang="en-US" sz="2000" b="1" dirty="0">
                  <a:latin typeface="宋体" panose="02010600030101010101" pitchFamily="2" charset="-122"/>
                  <a:ea typeface="宋体" panose="02010600030101010101" pitchFamily="2" charset="-122"/>
                </a:endParaRPr>
              </a:p>
            </p:txBody>
          </p:sp>
        </p:grpSp>
        <p:grpSp>
          <p:nvGrpSpPr>
            <p:cNvPr id="8199" name="组合 10"/>
            <p:cNvGrpSpPr/>
            <p:nvPr/>
          </p:nvGrpSpPr>
          <p:grpSpPr>
            <a:xfrm>
              <a:off x="885794" y="2673515"/>
              <a:ext cx="8404283" cy="868825"/>
              <a:chOff x="885794" y="2673515"/>
              <a:chExt cx="8404283" cy="868825"/>
            </a:xfrm>
          </p:grpSpPr>
          <p:sp>
            <p:nvSpPr>
              <p:cNvPr id="10" name="TextBox 31"/>
              <p:cNvSpPr txBox="1">
                <a:spLocks noChangeArrowheads="1"/>
              </p:cNvSpPr>
              <p:nvPr/>
            </p:nvSpPr>
            <p:spPr bwMode="auto">
              <a:xfrm>
                <a:off x="1037069" y="3042393"/>
                <a:ext cx="8253008" cy="49994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zh-CN" altLang="en-US" sz="3735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rPr>
                  <a:t>橡 皮，只  擦了一回，再   想  擦，就   找不着 了。</a:t>
                </a:r>
                <a:endParaRPr kumimoji="0" lang="en-US" altLang="zh-CN" sz="3735" b="1" i="0" u="none" strike="noStrike" kern="1200" cap="none" spc="0" normalizeH="0" baseline="0" noProof="0" dirty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Calibri" panose="020F050202020403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8201" name="TextBox 32"/>
              <p:cNvSpPr txBox="1"/>
              <p:nvPr/>
            </p:nvSpPr>
            <p:spPr>
              <a:xfrm>
                <a:off x="885794" y="2673384"/>
                <a:ext cx="8228609" cy="277352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none" anchor="t">
                <a:spAutoFit/>
              </a:bodyPr>
              <a:p>
                <a:pPr>
                  <a:buSzTx/>
                </a:pPr>
                <a:r>
                  <a:rPr lang="en-US" altLang="zh-CN" b="1" dirty="0">
                    <a:latin typeface="宋体" panose="02010600030101010101" pitchFamily="2" charset="-122"/>
                    <a:ea typeface="宋体" panose="02010600030101010101" pitchFamily="2" charset="-122"/>
                  </a:rPr>
                  <a:t>  xiànɡ</a:t>
                </a:r>
                <a:r>
                  <a:rPr lang="zh-CN" altLang="en-US" b="1" dirty="0">
                    <a:latin typeface="宋体" panose="02010600030101010101" pitchFamily="2" charset="-122"/>
                    <a:ea typeface="宋体" panose="02010600030101010101" pitchFamily="2" charset="-122"/>
                  </a:rPr>
                  <a:t> ｐ</a:t>
                </a:r>
                <a:r>
                  <a:rPr lang="en-US" altLang="zh-CN" b="1" dirty="0">
                    <a:latin typeface="宋体" panose="02010600030101010101" pitchFamily="2" charset="-122"/>
                    <a:ea typeface="宋体" panose="02010600030101010101" pitchFamily="2" charset="-122"/>
                  </a:rPr>
                  <a:t>í </a:t>
                </a:r>
                <a:r>
                  <a:rPr lang="zh-CN" altLang="en-US" b="1" dirty="0">
                    <a:latin typeface="宋体" panose="02010600030101010101" pitchFamily="2" charset="-122"/>
                    <a:ea typeface="宋体" panose="02010600030101010101" pitchFamily="2" charset="-122"/>
                  </a:rPr>
                  <a:t>，  </a:t>
                </a:r>
                <a:r>
                  <a:rPr lang="en-US" altLang="zh-CN" b="1" dirty="0">
                    <a:latin typeface="宋体" panose="02010600030101010101" pitchFamily="2" charset="-122"/>
                    <a:ea typeface="宋体" panose="02010600030101010101" pitchFamily="2" charset="-122"/>
                  </a:rPr>
                  <a:t>zhǐ </a:t>
                </a:r>
                <a:r>
                  <a:rPr lang="zh-CN" altLang="en-US" b="1" dirty="0">
                    <a:latin typeface="宋体" panose="02010600030101010101" pitchFamily="2" charset="-122"/>
                    <a:ea typeface="宋体" panose="02010600030101010101" pitchFamily="2" charset="-122"/>
                  </a:rPr>
                  <a:t> </a:t>
                </a:r>
                <a:r>
                  <a:rPr lang="en-US" altLang="zh-CN" b="1" dirty="0">
                    <a:latin typeface="宋体" panose="02010600030101010101" pitchFamily="2" charset="-122"/>
                    <a:ea typeface="宋体" panose="02010600030101010101" pitchFamily="2" charset="-122"/>
                  </a:rPr>
                  <a:t>cā</a:t>
                </a:r>
                <a:r>
                  <a:rPr lang="zh-CN" altLang="en-US" b="1" dirty="0">
                    <a:latin typeface="宋体" panose="02010600030101010101" pitchFamily="2" charset="-122"/>
                    <a:ea typeface="宋体" panose="02010600030101010101" pitchFamily="2" charset="-122"/>
                  </a:rPr>
                  <a:t>    </a:t>
                </a:r>
                <a:r>
                  <a:rPr lang="en-US" altLang="zh-CN" b="1" dirty="0">
                    <a:latin typeface="宋体" panose="02010600030101010101" pitchFamily="2" charset="-122"/>
                    <a:ea typeface="宋体" panose="02010600030101010101" pitchFamily="2" charset="-122"/>
                  </a:rPr>
                  <a:t>le </a:t>
                </a:r>
                <a:r>
                  <a:rPr lang="zh-CN" altLang="en-US" b="1" dirty="0">
                    <a:latin typeface="宋体" panose="02010600030101010101" pitchFamily="2" charset="-122"/>
                    <a:ea typeface="宋体" panose="02010600030101010101" pitchFamily="2" charset="-122"/>
                  </a:rPr>
                  <a:t> </a:t>
                </a:r>
                <a:r>
                  <a:rPr lang="en-US" altLang="zh-CN" b="1" dirty="0">
                    <a:latin typeface="宋体" panose="02010600030101010101" pitchFamily="2" charset="-122"/>
                    <a:ea typeface="宋体" panose="02010600030101010101" pitchFamily="2" charset="-122"/>
                  </a:rPr>
                  <a:t>yì</a:t>
                </a:r>
                <a:r>
                  <a:rPr lang="zh-CN" altLang="en-US" b="1" dirty="0">
                    <a:latin typeface="宋体" panose="02010600030101010101" pitchFamily="2" charset="-122"/>
                    <a:ea typeface="宋体" panose="02010600030101010101" pitchFamily="2" charset="-122"/>
                  </a:rPr>
                  <a:t>  </a:t>
                </a:r>
                <a:r>
                  <a:rPr lang="en-US" altLang="zh-CN" b="1" dirty="0">
                    <a:latin typeface="宋体" panose="02010600030101010101" pitchFamily="2" charset="-122"/>
                    <a:ea typeface="宋体" panose="02010600030101010101" pitchFamily="2" charset="-122"/>
                  </a:rPr>
                  <a:t>huí</a:t>
                </a:r>
                <a:r>
                  <a:rPr lang="zh-CN" altLang="en-US" b="1" dirty="0">
                    <a:latin typeface="宋体" panose="02010600030101010101" pitchFamily="2" charset="-122"/>
                    <a:ea typeface="宋体" panose="02010600030101010101" pitchFamily="2" charset="-122"/>
                  </a:rPr>
                  <a:t>，  </a:t>
                </a:r>
                <a:r>
                  <a:rPr lang="en-US" altLang="zh-CN" b="1" dirty="0">
                    <a:latin typeface="宋体" panose="02010600030101010101" pitchFamily="2" charset="-122"/>
                    <a:ea typeface="宋体" panose="02010600030101010101" pitchFamily="2" charset="-122"/>
                  </a:rPr>
                  <a:t>zài   </a:t>
                </a:r>
                <a:r>
                  <a:rPr lang="zh-CN" altLang="en-US" b="1" dirty="0">
                    <a:latin typeface="宋体" panose="02010600030101010101" pitchFamily="2" charset="-122"/>
                    <a:ea typeface="宋体" panose="02010600030101010101" pitchFamily="2" charset="-122"/>
                  </a:rPr>
                  <a:t> </a:t>
                </a:r>
                <a:r>
                  <a:rPr lang="en-US" altLang="zh-CN" b="1" dirty="0">
                    <a:latin typeface="宋体" panose="02010600030101010101" pitchFamily="2" charset="-122"/>
                    <a:ea typeface="宋体" panose="02010600030101010101" pitchFamily="2" charset="-122"/>
                  </a:rPr>
                  <a:t>xiǎnɡ</a:t>
                </a:r>
                <a:r>
                  <a:rPr lang="zh-CN" altLang="en-US" b="1" dirty="0">
                    <a:latin typeface="宋体" panose="02010600030101010101" pitchFamily="2" charset="-122"/>
                    <a:ea typeface="宋体" panose="02010600030101010101" pitchFamily="2" charset="-122"/>
                  </a:rPr>
                  <a:t> </a:t>
                </a:r>
                <a:r>
                  <a:rPr lang="en-US" altLang="zh-CN" b="1" dirty="0">
                    <a:latin typeface="宋体" panose="02010600030101010101" pitchFamily="2" charset="-122"/>
                    <a:ea typeface="宋体" panose="02010600030101010101" pitchFamily="2" charset="-122"/>
                  </a:rPr>
                  <a:t>cā </a:t>
                </a:r>
                <a:r>
                  <a:rPr lang="zh-CN" altLang="en-US" b="1" dirty="0">
                    <a:latin typeface="宋体" panose="02010600030101010101" pitchFamily="2" charset="-122"/>
                    <a:ea typeface="宋体" panose="02010600030101010101" pitchFamily="2" charset="-122"/>
                  </a:rPr>
                  <a:t>，   </a:t>
                </a:r>
                <a:r>
                  <a:rPr lang="en-US" altLang="zh-CN" b="1" dirty="0">
                    <a:latin typeface="宋体" panose="02010600030101010101" pitchFamily="2" charset="-122"/>
                    <a:ea typeface="宋体" panose="02010600030101010101" pitchFamily="2" charset="-122"/>
                  </a:rPr>
                  <a:t>jiù</a:t>
                </a:r>
                <a:r>
                  <a:rPr lang="zh-CN" altLang="en-US" b="1" dirty="0">
                    <a:latin typeface="宋体" panose="02010600030101010101" pitchFamily="2" charset="-122"/>
                    <a:ea typeface="宋体" panose="02010600030101010101" pitchFamily="2" charset="-122"/>
                  </a:rPr>
                  <a:t>    </a:t>
                </a:r>
                <a:r>
                  <a:rPr lang="en-US" altLang="zh-CN" b="1" dirty="0">
                    <a:latin typeface="宋体" panose="02010600030101010101" pitchFamily="2" charset="-122"/>
                    <a:ea typeface="宋体" panose="02010600030101010101" pitchFamily="2" charset="-122"/>
                  </a:rPr>
                  <a:t>zhǎo</a:t>
                </a:r>
                <a:r>
                  <a:rPr lang="zh-CN" altLang="en-US" b="1" dirty="0">
                    <a:latin typeface="宋体" panose="02010600030101010101" pitchFamily="2" charset="-122"/>
                    <a:ea typeface="宋体" panose="02010600030101010101" pitchFamily="2" charset="-122"/>
                  </a:rPr>
                  <a:t> </a:t>
                </a:r>
                <a:r>
                  <a:rPr lang="en-US" altLang="zh-CN" b="1" dirty="0">
                    <a:latin typeface="宋体" panose="02010600030101010101" pitchFamily="2" charset="-122"/>
                    <a:ea typeface="宋体" panose="02010600030101010101" pitchFamily="2" charset="-122"/>
                  </a:rPr>
                  <a:t>bù</a:t>
                </a:r>
                <a:r>
                  <a:rPr lang="zh-CN" altLang="en-US" b="1" dirty="0">
                    <a:latin typeface="宋体" panose="02010600030101010101" pitchFamily="2" charset="-122"/>
                    <a:ea typeface="宋体" panose="02010600030101010101" pitchFamily="2" charset="-122"/>
                  </a:rPr>
                  <a:t> </a:t>
                </a:r>
                <a:r>
                  <a:rPr lang="en-US" altLang="zh-CN" b="1" dirty="0">
                    <a:latin typeface="宋体" panose="02010600030101010101" pitchFamily="2" charset="-122"/>
                    <a:ea typeface="宋体" panose="02010600030101010101" pitchFamily="2" charset="-122"/>
                  </a:rPr>
                  <a:t>zháo  le</a:t>
                </a:r>
                <a:r>
                  <a:rPr lang="zh-CN" altLang="en-US" b="1" dirty="0">
                    <a:latin typeface="宋体" panose="02010600030101010101" pitchFamily="2" charset="-122"/>
                    <a:ea typeface="宋体" panose="02010600030101010101" pitchFamily="2" charset="-122"/>
                  </a:rPr>
                  <a:t>。</a:t>
                </a:r>
                <a:endParaRPr lang="zh-CN" altLang="en-US" b="1" dirty="0">
                  <a:latin typeface="宋体" panose="02010600030101010101" pitchFamily="2" charset="-122"/>
                  <a:ea typeface="宋体" panose="02010600030101010101" pitchFamily="2" charset="-122"/>
                </a:endParaRPr>
              </a:p>
            </p:txBody>
          </p:sp>
        </p:grpSp>
      </p:grpSp>
      <p:pic>
        <p:nvPicPr>
          <p:cNvPr id="10245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3550" y="5443538"/>
            <a:ext cx="685800" cy="120173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" name="云形 3"/>
          <p:cNvSpPr/>
          <p:nvPr/>
        </p:nvSpPr>
        <p:spPr>
          <a:xfrm>
            <a:off x="1063625" y="4911725"/>
            <a:ext cx="4721225" cy="1601788"/>
          </a:xfrm>
          <a:prstGeom prst="cloud">
            <a:avLst/>
          </a:prstGeom>
          <a:solidFill>
            <a:srgbClr val="2AAE3F"/>
          </a:solidFill>
        </p:spPr>
        <p:txBody>
          <a:bodyPr anchor="ctr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冬青黑体简体中文 W3" pitchFamily="34" charset="-122"/>
                <a:ea typeface="冬青黑体简体中文 W3" pitchFamily="34" charset="-122"/>
                <a:cs typeface="+mn-cs"/>
              </a:rPr>
              <a:t>贝贝遇到什么麻烦事，我们来读课文。</a:t>
            </a:r>
            <a:endParaRPr kumimoji="0" lang="zh-CN" altLang="en-US" sz="24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冬青黑体简体中文 W3" pitchFamily="34" charset="-122"/>
              <a:ea typeface="冬青黑体简体中文 W3" pitchFamily="34" charset="-122"/>
              <a:cs typeface="+mn-cs"/>
            </a:endParaRPr>
          </a:p>
        </p:txBody>
      </p:sp>
      <p:grpSp>
        <p:nvGrpSpPr>
          <p:cNvPr id="10247" name="组合 16"/>
          <p:cNvGrpSpPr/>
          <p:nvPr/>
        </p:nvGrpSpPr>
        <p:grpSpPr>
          <a:xfrm>
            <a:off x="6618288" y="2695575"/>
            <a:ext cx="825500" cy="766763"/>
            <a:chOff x="7148634" y="1185745"/>
            <a:chExt cx="824642" cy="767777"/>
          </a:xfrm>
        </p:grpSpPr>
        <p:sp>
          <p:nvSpPr>
            <p:cNvPr id="6" name="圆: 空心 5"/>
            <p:cNvSpPr/>
            <p:nvPr/>
          </p:nvSpPr>
          <p:spPr>
            <a:xfrm>
              <a:off x="7148634" y="1185745"/>
              <a:ext cx="824642" cy="767777"/>
            </a:xfrm>
            <a:prstGeom prst="donut">
              <a:avLst>
                <a:gd name="adj" fmla="val 5368"/>
              </a:avLst>
            </a:prstGeom>
            <a:solidFill>
              <a:schemeClr val="accent6"/>
            </a:solidFill>
            <a:ln>
              <a:solidFill>
                <a:schemeClr val="accent6"/>
              </a:solidFill>
            </a:ln>
          </p:spPr>
          <p:txBody>
            <a:bodyPr anchor="ctr">
              <a:spAutoFit/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3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4000" b="0" i="0" u="none" strike="noStrike" kern="1200" cap="none" spc="0" normalizeH="0" baseline="0" noProof="0">
                <a:ln>
                  <a:noFill/>
                </a:ln>
                <a:solidFill>
                  <a:schemeClr val="accent6"/>
                </a:solidFill>
                <a:effectLst/>
                <a:uLnTx/>
                <a:uFillTx/>
                <a:latin typeface="Century Gothic" panose="020B0502020202020204" pitchFamily="34" charset="0"/>
                <a:ea typeface="冬青黑体简体中文 W3" pitchFamily="34" charset="-122"/>
                <a:cs typeface="+mn-cs"/>
              </a:endParaRPr>
            </a:p>
          </p:txBody>
        </p:sp>
        <p:sp>
          <p:nvSpPr>
            <p:cNvPr id="24" name="文本框 23"/>
            <p:cNvSpPr txBox="1"/>
            <p:nvPr/>
          </p:nvSpPr>
          <p:spPr>
            <a:xfrm>
              <a:off x="7207310" y="1230254"/>
              <a:ext cx="685087" cy="666043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marR="0" defTabSz="914400" eaLnBrk="0" hangingPunct="0">
                <a:buClrTx/>
                <a:buSzTx/>
                <a:buFontTx/>
                <a:defRPr/>
              </a:pPr>
              <a:r>
                <a:rPr kumimoji="0" lang="zh-CN" altLang="en-US" sz="3730" b="1" kern="1200" cap="none" spc="0" normalizeH="0" baseline="0" noProof="0" dirty="0">
                  <a:solidFill>
                    <a:srgbClr val="FF0000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rPr>
                <a:t>丢</a:t>
              </a:r>
              <a:endParaRPr kumimoji="0" lang="zh-CN" altLang="en-US" sz="3730" kern="1200" cap="none" spc="0" normalizeH="0" baseline="0" noProof="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10248" name="组合 19"/>
          <p:cNvGrpSpPr/>
          <p:nvPr/>
        </p:nvGrpSpPr>
        <p:grpSpPr>
          <a:xfrm>
            <a:off x="8713788" y="3895725"/>
            <a:ext cx="1670050" cy="712788"/>
            <a:chOff x="9881354" y="2784635"/>
            <a:chExt cx="1670118" cy="712553"/>
          </a:xfrm>
        </p:grpSpPr>
        <p:sp>
          <p:nvSpPr>
            <p:cNvPr id="22" name="圆: 空心 21"/>
            <p:cNvSpPr/>
            <p:nvPr/>
          </p:nvSpPr>
          <p:spPr>
            <a:xfrm>
              <a:off x="9881354" y="2784635"/>
              <a:ext cx="1670118" cy="712553"/>
            </a:xfrm>
            <a:prstGeom prst="donut">
              <a:avLst>
                <a:gd name="adj" fmla="val 5368"/>
              </a:avLst>
            </a:prstGeom>
            <a:solidFill>
              <a:schemeClr val="accent6"/>
            </a:solidFill>
            <a:ln>
              <a:solidFill>
                <a:schemeClr val="accent6"/>
              </a:solidFill>
            </a:ln>
          </p:spPr>
          <p:txBody>
            <a:bodyPr anchor="ctr">
              <a:spAutoFit/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3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4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anose="020B0502020202020204" pitchFamily="34" charset="0"/>
                <a:ea typeface="冬青黑体简体中文 W3" pitchFamily="34" charset="-122"/>
                <a:cs typeface="+mn-cs"/>
              </a:endParaRPr>
            </a:p>
          </p:txBody>
        </p:sp>
        <p:sp>
          <p:nvSpPr>
            <p:cNvPr id="27" name="文本框 26"/>
            <p:cNvSpPr txBox="1"/>
            <p:nvPr/>
          </p:nvSpPr>
          <p:spPr>
            <a:xfrm>
              <a:off x="9909930" y="2830658"/>
              <a:ext cx="1628841" cy="664943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marR="0" defTabSz="914400" eaLnBrk="0" hangingPunct="0">
                <a:buClrTx/>
                <a:buSzTx/>
                <a:buFontTx/>
                <a:defRPr/>
              </a:pPr>
              <a:r>
                <a:rPr kumimoji="0" lang="zh-CN" altLang="en-US" sz="3730" b="1" kern="1200" cap="none" spc="0" normalizeH="0" baseline="0" noProof="0" dirty="0">
                  <a:solidFill>
                    <a:srgbClr val="FF0000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rPr>
                <a:t>找不着</a:t>
              </a:r>
              <a:endParaRPr kumimoji="0" lang="zh-CN" altLang="en-US" sz="3730" kern="1200" cap="none" spc="0" normalizeH="0" baseline="0" noProof="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endParaRPr>
            </a:p>
          </p:txBody>
        </p:sp>
      </p:grpSp>
      <p:sp>
        <p:nvSpPr>
          <p:cNvPr id="19" name="云形 18"/>
          <p:cNvSpPr/>
          <p:nvPr/>
        </p:nvSpPr>
        <p:spPr>
          <a:xfrm>
            <a:off x="1063625" y="5329238"/>
            <a:ext cx="4721225" cy="800100"/>
          </a:xfrm>
          <a:prstGeom prst="cloud">
            <a:avLst/>
          </a:prstGeom>
          <a:solidFill>
            <a:srgbClr val="2AAE3F"/>
          </a:solidFill>
        </p:spPr>
        <p:txBody>
          <a:bodyPr anchor="ctr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冬青黑体简体中文 W3" pitchFamily="34" charset="-122"/>
                <a:ea typeface="冬青黑体简体中文 W3" pitchFamily="34" charset="-122"/>
                <a:cs typeface="+mn-cs"/>
              </a:rPr>
              <a:t>“丢”字是什么意思？</a:t>
            </a:r>
            <a:endParaRPr kumimoji="0" lang="zh-CN" altLang="en-US" sz="24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冬青黑体简体中文 W3" pitchFamily="34" charset="-122"/>
              <a:ea typeface="冬青黑体简体中文 W3" pitchFamily="34" charset="-122"/>
              <a:cs typeface="+mn-cs"/>
            </a:endParaRPr>
          </a:p>
        </p:txBody>
      </p:sp>
      <p:sp>
        <p:nvSpPr>
          <p:cNvPr id="20" name="云形 19"/>
          <p:cNvSpPr/>
          <p:nvPr/>
        </p:nvSpPr>
        <p:spPr>
          <a:xfrm>
            <a:off x="1144588" y="5043488"/>
            <a:ext cx="5962650" cy="1531938"/>
          </a:xfrm>
          <a:prstGeom prst="cloud">
            <a:avLst/>
          </a:prstGeom>
          <a:solidFill>
            <a:srgbClr val="2AAE3F"/>
          </a:solidFill>
        </p:spPr>
        <p:txBody>
          <a:bodyPr anchor="ctr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冬青黑体简体中文 W3" pitchFamily="34" charset="-122"/>
                <a:ea typeface="冬青黑体简体中文 W3" pitchFamily="34" charset="-122"/>
                <a:cs typeface="+mn-cs"/>
              </a:rPr>
              <a:t>别着急，我们可以从下边这句话中找一个词。想一想。</a:t>
            </a:r>
            <a:endParaRPr kumimoji="0" lang="zh-CN" altLang="en-US" sz="24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冬青黑体简体中文 W3" pitchFamily="34" charset="-122"/>
              <a:ea typeface="冬青黑体简体中文 W3" pitchFamily="34" charset="-122"/>
              <a:cs typeface="+mn-cs"/>
            </a:endParaRPr>
          </a:p>
        </p:txBody>
      </p:sp>
      <p:sp>
        <p:nvSpPr>
          <p:cNvPr id="21" name="云形 20"/>
          <p:cNvSpPr/>
          <p:nvPr/>
        </p:nvSpPr>
        <p:spPr>
          <a:xfrm>
            <a:off x="1149350" y="4943475"/>
            <a:ext cx="5953125" cy="1731963"/>
          </a:xfrm>
          <a:prstGeom prst="cloud">
            <a:avLst/>
          </a:prstGeom>
          <a:solidFill>
            <a:srgbClr val="2AAE3F"/>
          </a:solidFill>
        </p:spPr>
        <p:txBody>
          <a:bodyPr anchor="ctr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冬青黑体简体中文 W3" pitchFamily="34" charset="-122"/>
                <a:ea typeface="冬青黑体简体中文 W3" pitchFamily="34" charset="-122"/>
                <a:cs typeface="+mn-cs"/>
              </a:rPr>
              <a:t>同学们，你们看呀，我们可以联系课文内容来解释词语的意思，这就是一种很好的方法。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冬青黑体简体中文 W3" pitchFamily="34" charset="-122"/>
              <a:ea typeface="冬青黑体简体中文 W3" pitchFamily="34" charset="-122"/>
              <a:cs typeface="+mn-cs"/>
            </a:endParaRPr>
          </a:p>
        </p:txBody>
      </p:sp>
      <p:pic>
        <p:nvPicPr>
          <p:cNvPr id="8213" name="图片 2" hidden="1"/>
          <p:cNvPicPr/>
          <p:nvPr/>
        </p:nvPicPr>
        <p:blipFill>
          <a:blip r:embed="rId3"/>
          <a:stretch>
            <a:fillRect/>
          </a:stretch>
        </p:blipFill>
        <p:spPr>
          <a:xfrm>
            <a:off x="4940300" y="2552700"/>
            <a:ext cx="2311400" cy="17526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3" name="矩形 22"/>
          <p:cNvSpPr/>
          <p:nvPr/>
        </p:nvSpPr>
        <p:spPr>
          <a:xfrm>
            <a:off x="10955338" y="6043613"/>
            <a:ext cx="685800" cy="677862"/>
          </a:xfrm>
          <a:prstGeom prst="rect">
            <a:avLst/>
          </a:prstGeom>
          <a:solidFill>
            <a:schemeClr val="bg1"/>
          </a:solidFill>
          <a:ln w="9525" cap="flat" cmpd="sng">
            <a:solidFill>
              <a:schemeClr val="bg1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>
            <a:spAutoFit/>
          </a:bodyPr>
          <a:p>
            <a:pPr algn="ctr" eaLnBrk="0" hangingPunct="0">
              <a:lnSpc>
                <a:spcPct val="130000"/>
              </a:lnSpc>
            </a:pPr>
            <a:endParaRPr lang="zh-CN" altLang="en-US" sz="4000" dirty="0">
              <a:solidFill>
                <a:srgbClr val="FFFFFF"/>
              </a:solidFill>
              <a:latin typeface="Century Gothic" panose="020B0502020202020204" pitchFamily="34" charset="0"/>
              <a:ea typeface="冬青黑体简体中文 W3"/>
            </a:endParaRPr>
          </a:p>
        </p:txBody>
      </p:sp>
      <p:cxnSp>
        <p:nvCxnSpPr>
          <p:cNvPr id="3" name="直接连接符 2"/>
          <p:cNvCxnSpPr/>
          <p:nvPr/>
        </p:nvCxnSpPr>
        <p:spPr>
          <a:xfrm flipV="1">
            <a:off x="806450" y="4575175"/>
            <a:ext cx="10277475" cy="39688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8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6" presetClass="entr" presetSubtype="16" fill="hold" grpId="0" nodeType="afterEffect">
                                  <p:stCondLst>
                                    <p:cond delay="37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8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6" presetClass="entr" presetSubtype="32" fill="hold" nodeType="withEffect">
                                  <p:stCondLst>
                                    <p:cond delay="37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21" dur="2000"/>
                                        <p:tgtEl>
                                          <p:spTgt spid="102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4" presetClass="exit" presetSubtype="32" fill="hold" grpId="1" nodeType="withEffect">
                                  <p:stCondLst>
                                    <p:cond delay="3800"/>
                                  </p:stCondLst>
                                  <p:childTnLst>
                                    <p:animEffect transition="out" filter="box(out)">
                                      <p:cBhvr>
                                        <p:cTn id="2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7700"/>
                            </p:stCondLst>
                            <p:childTnLst>
                              <p:par>
                                <p:cTn id="26" presetID="6" presetClass="entr" presetSubtype="16" fill="hold" grpId="0" nodeType="afterEffect">
                                  <p:stCondLst>
                                    <p:cond delay="28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8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nodeType="withEffect">
                                  <p:stCondLst>
                                    <p:cond delay="74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4" presetClass="exit" presetSubtype="32" fill="hold" grpId="1" nodeType="withEffect">
                                  <p:stCondLst>
                                    <p:cond delay="2900"/>
                                  </p:stCondLst>
                                  <p:childTnLst>
                                    <p:animEffect transition="out" filter="box(out)">
                                      <p:cBhvr>
                                        <p:cTn id="33" dur="9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8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2500"/>
                            </p:stCondLst>
                            <p:childTnLst>
                              <p:par>
                                <p:cTn id="36" presetID="6" presetClass="entr" presetSubtype="32" fill="hold" nodeType="afterEffect">
                                  <p:stCondLst>
                                    <p:cond delay="32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38" dur="2000"/>
                                        <p:tgtEl>
                                          <p:spTgt spid="102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7700"/>
                            </p:stCondLst>
                            <p:childTnLst>
                              <p:par>
                                <p:cTn id="40" presetID="22" presetClass="entr" presetSubtype="8" fill="hold" grpId="0" nodeType="afterEffect">
                                  <p:stCondLst>
                                    <p:cond delay="23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1000"/>
                            </p:stCondLst>
                            <p:childTnLst>
                              <p:par>
                                <p:cTn id="44" presetID="6" presetClass="entr" presetSubtype="16" fill="hold" grpId="0" nodeType="after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6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19" grpId="0" animBg="1"/>
      <p:bldP spid="19" grpId="1" animBg="1"/>
      <p:bldP spid="20" grpId="0" animBg="1"/>
      <p:bldP spid="21" grpId="0" animBg="1"/>
      <p:bldP spid="2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8" name="PA_圆角矩形 9"/>
          <p:cNvSpPr/>
          <p:nvPr>
            <p:custDataLst>
              <p:tags r:id="rId1"/>
            </p:custDataLst>
          </p:nvPr>
        </p:nvSpPr>
        <p:spPr>
          <a:xfrm>
            <a:off x="0" y="303213"/>
            <a:ext cx="487363" cy="500063"/>
          </a:xfrm>
          <a:prstGeom prst="roundRect">
            <a:avLst>
              <a:gd name="adj" fmla="val 0"/>
            </a:avLst>
          </a:prstGeom>
          <a:solidFill>
            <a:srgbClr val="36E0F5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218" name="文本框 68"/>
          <p:cNvSpPr txBox="1"/>
          <p:nvPr/>
        </p:nvSpPr>
        <p:spPr>
          <a:xfrm>
            <a:off x="566738" y="292100"/>
            <a:ext cx="1854200" cy="522288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en-US" sz="2800" dirty="0">
                <a:solidFill>
                  <a:srgbClr val="262626"/>
                </a:solidFill>
                <a:latin typeface="冬青黑体简体中文 W3"/>
                <a:ea typeface="冬青黑体简体中文 W3"/>
              </a:rPr>
              <a:t>知识讲解</a:t>
            </a:r>
            <a:endParaRPr lang="en-US" altLang="zh-CN" sz="2800" dirty="0">
              <a:solidFill>
                <a:srgbClr val="262626"/>
              </a:solidFill>
              <a:latin typeface="冬青黑体简体中文 W3"/>
              <a:ea typeface="冬青黑体简体中文 W3"/>
            </a:endParaRPr>
          </a:p>
        </p:txBody>
      </p:sp>
      <p:grpSp>
        <p:nvGrpSpPr>
          <p:cNvPr id="9219" name="组合 3"/>
          <p:cNvGrpSpPr/>
          <p:nvPr/>
        </p:nvGrpSpPr>
        <p:grpSpPr>
          <a:xfrm>
            <a:off x="566738" y="1477963"/>
            <a:ext cx="10936287" cy="2393950"/>
            <a:chOff x="885794" y="1747290"/>
            <a:chExt cx="8404283" cy="1795050"/>
          </a:xfrm>
        </p:grpSpPr>
        <p:grpSp>
          <p:nvGrpSpPr>
            <p:cNvPr id="9220" name="组合 9"/>
            <p:cNvGrpSpPr/>
            <p:nvPr/>
          </p:nvGrpSpPr>
          <p:grpSpPr>
            <a:xfrm>
              <a:off x="1052734" y="1747290"/>
              <a:ext cx="7324110" cy="892422"/>
              <a:chOff x="1052734" y="1747290"/>
              <a:chExt cx="7324110" cy="892422"/>
            </a:xfrm>
          </p:grpSpPr>
          <p:sp>
            <p:nvSpPr>
              <p:cNvPr id="9" name="TextBox 6"/>
              <p:cNvSpPr txBox="1">
                <a:spLocks noChangeArrowheads="1"/>
              </p:cNvSpPr>
              <p:nvPr/>
            </p:nvSpPr>
            <p:spPr bwMode="auto">
              <a:xfrm>
                <a:off x="1052928" y="2140106"/>
                <a:ext cx="7201407" cy="49994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zh-CN" altLang="en-US" sz="3735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rPr>
                  <a:t>铅笔，只  用 了一次，不知  丢 到 哪里去了。</a:t>
                </a:r>
                <a:endParaRPr kumimoji="0" lang="en-US" altLang="zh-CN" sz="3735" b="1" i="0" u="none" strike="noStrike" kern="1200" cap="none" spc="0" normalizeH="0" baseline="0" noProof="0" dirty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Calibri" panose="020F050202020403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9222" name="TextBox 7"/>
              <p:cNvSpPr txBox="1"/>
              <p:nvPr/>
            </p:nvSpPr>
            <p:spPr>
              <a:xfrm>
                <a:off x="1088307" y="1747290"/>
                <a:ext cx="7288023" cy="299969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anchor="t">
                <a:spAutoFit/>
              </a:bodyPr>
              <a:p>
                <a:pPr>
                  <a:buSzTx/>
                </a:pPr>
                <a:r>
                  <a:rPr lang="en-US" altLang="zh-CN" sz="2000" b="1" dirty="0">
                    <a:latin typeface="宋体" panose="02010600030101010101" pitchFamily="2" charset="-122"/>
                    <a:ea typeface="宋体" panose="02010600030101010101" pitchFamily="2" charset="-122"/>
                  </a:rPr>
                  <a:t>qiān</a:t>
                </a:r>
                <a:r>
                  <a:rPr lang="zh-CN" altLang="en-US" sz="2000" b="1" dirty="0">
                    <a:latin typeface="宋体" panose="02010600030101010101" pitchFamily="2" charset="-122"/>
                    <a:ea typeface="宋体" panose="02010600030101010101" pitchFamily="2" charset="-122"/>
                  </a:rPr>
                  <a:t> </a:t>
                </a:r>
                <a:r>
                  <a:rPr lang="en-US" altLang="zh-CN" sz="2000" b="1" dirty="0">
                    <a:latin typeface="宋体" panose="02010600030101010101" pitchFamily="2" charset="-122"/>
                    <a:ea typeface="宋体" panose="02010600030101010101" pitchFamily="2" charset="-122"/>
                  </a:rPr>
                  <a:t>bǐ </a:t>
                </a:r>
                <a:r>
                  <a:rPr lang="zh-CN" altLang="en-US" sz="2000" b="1" dirty="0">
                    <a:latin typeface="宋体" panose="02010600030101010101" pitchFamily="2" charset="-122"/>
                    <a:ea typeface="宋体" panose="02010600030101010101" pitchFamily="2" charset="-122"/>
                  </a:rPr>
                  <a:t>，  </a:t>
                </a:r>
                <a:r>
                  <a:rPr lang="en-US" altLang="zh-CN" sz="2000" b="1" dirty="0">
                    <a:latin typeface="宋体" panose="02010600030101010101" pitchFamily="2" charset="-122"/>
                    <a:ea typeface="宋体" panose="02010600030101010101" pitchFamily="2" charset="-122"/>
                  </a:rPr>
                  <a:t>zhǐ</a:t>
                </a:r>
                <a:r>
                  <a:rPr lang="zh-CN" altLang="en-US" sz="2000" b="1" dirty="0">
                    <a:latin typeface="宋体" panose="02010600030101010101" pitchFamily="2" charset="-122"/>
                    <a:ea typeface="宋体" panose="02010600030101010101" pitchFamily="2" charset="-122"/>
                  </a:rPr>
                  <a:t> </a:t>
                </a:r>
                <a:r>
                  <a:rPr lang="en-US" altLang="zh-CN" sz="2000" b="1" dirty="0">
                    <a:latin typeface="宋体" panose="02010600030101010101" pitchFamily="2" charset="-122"/>
                    <a:ea typeface="宋体" panose="02010600030101010101" pitchFamily="2" charset="-122"/>
                  </a:rPr>
                  <a:t>yònɡ</a:t>
                </a:r>
                <a:r>
                  <a:rPr lang="zh-CN" altLang="en-US" sz="2000" b="1" dirty="0">
                    <a:latin typeface="宋体" panose="02010600030101010101" pitchFamily="2" charset="-122"/>
                    <a:ea typeface="宋体" panose="02010600030101010101" pitchFamily="2" charset="-122"/>
                  </a:rPr>
                  <a:t>  </a:t>
                </a:r>
                <a:r>
                  <a:rPr lang="en-US" altLang="zh-CN" sz="2000" b="1" dirty="0">
                    <a:latin typeface="宋体" panose="02010600030101010101" pitchFamily="2" charset="-122"/>
                    <a:ea typeface="宋体" panose="02010600030101010101" pitchFamily="2" charset="-122"/>
                  </a:rPr>
                  <a:t>le </a:t>
                </a:r>
                <a:r>
                  <a:rPr lang="zh-CN" altLang="en-US" sz="2000" b="1" dirty="0">
                    <a:latin typeface="宋体" panose="02010600030101010101" pitchFamily="2" charset="-122"/>
                    <a:ea typeface="宋体" panose="02010600030101010101" pitchFamily="2" charset="-122"/>
                  </a:rPr>
                  <a:t> </a:t>
                </a:r>
                <a:r>
                  <a:rPr lang="en-US" altLang="zh-CN" sz="2000" b="1" dirty="0">
                    <a:latin typeface="宋体" panose="02010600030101010101" pitchFamily="2" charset="-122"/>
                    <a:ea typeface="宋体" panose="02010600030101010101" pitchFamily="2" charset="-122"/>
                  </a:rPr>
                  <a:t>yí</a:t>
                </a:r>
                <a:r>
                  <a:rPr lang="zh-CN" altLang="en-US" sz="2000" b="1" dirty="0">
                    <a:latin typeface="宋体" panose="02010600030101010101" pitchFamily="2" charset="-122"/>
                    <a:ea typeface="宋体" panose="02010600030101010101" pitchFamily="2" charset="-122"/>
                  </a:rPr>
                  <a:t> </a:t>
                </a:r>
                <a:r>
                  <a:rPr lang="en-US" altLang="zh-CN" sz="2000" b="1" dirty="0">
                    <a:latin typeface="宋体" panose="02010600030101010101" pitchFamily="2" charset="-122"/>
                    <a:ea typeface="宋体" panose="02010600030101010101" pitchFamily="2" charset="-122"/>
                  </a:rPr>
                  <a:t>cì </a:t>
                </a:r>
                <a:r>
                  <a:rPr lang="zh-CN" altLang="en-US" sz="2000" b="1" dirty="0">
                    <a:latin typeface="宋体" panose="02010600030101010101" pitchFamily="2" charset="-122"/>
                    <a:ea typeface="宋体" panose="02010600030101010101" pitchFamily="2" charset="-122"/>
                  </a:rPr>
                  <a:t>，   </a:t>
                </a:r>
                <a:r>
                  <a:rPr lang="en-US" altLang="zh-CN" sz="2000" b="1" dirty="0">
                    <a:latin typeface="宋体" panose="02010600030101010101" pitchFamily="2" charset="-122"/>
                    <a:ea typeface="宋体" panose="02010600030101010101" pitchFamily="2" charset="-122"/>
                  </a:rPr>
                  <a:t>bù</a:t>
                </a:r>
                <a:r>
                  <a:rPr lang="zh-CN" altLang="en-US" sz="2000" b="1" dirty="0">
                    <a:latin typeface="宋体" panose="02010600030101010101" pitchFamily="2" charset="-122"/>
                    <a:ea typeface="宋体" panose="02010600030101010101" pitchFamily="2" charset="-122"/>
                  </a:rPr>
                  <a:t> </a:t>
                </a:r>
                <a:r>
                  <a:rPr lang="en-US" altLang="zh-CN" sz="2000" b="1" dirty="0">
                    <a:latin typeface="宋体" panose="02010600030101010101" pitchFamily="2" charset="-122"/>
                    <a:ea typeface="宋体" panose="02010600030101010101" pitchFamily="2" charset="-122"/>
                  </a:rPr>
                  <a:t>zhī</a:t>
                </a:r>
                <a:r>
                  <a:rPr lang="zh-CN" altLang="en-US" sz="2000" b="1" dirty="0">
                    <a:latin typeface="宋体" panose="02010600030101010101" pitchFamily="2" charset="-122"/>
                    <a:ea typeface="宋体" panose="02010600030101010101" pitchFamily="2" charset="-122"/>
                  </a:rPr>
                  <a:t>  </a:t>
                </a:r>
                <a:r>
                  <a:rPr lang="en-US" altLang="zh-CN" sz="2000" b="1" dirty="0">
                    <a:latin typeface="宋体" panose="02010600030101010101" pitchFamily="2" charset="-122"/>
                    <a:ea typeface="宋体" panose="02010600030101010101" pitchFamily="2" charset="-122"/>
                  </a:rPr>
                  <a:t>diū </a:t>
                </a:r>
                <a:r>
                  <a:rPr lang="zh-CN" altLang="en-US" sz="2000" b="1" dirty="0">
                    <a:latin typeface="宋体" panose="02010600030101010101" pitchFamily="2" charset="-122"/>
                    <a:ea typeface="宋体" panose="02010600030101010101" pitchFamily="2" charset="-122"/>
                  </a:rPr>
                  <a:t> </a:t>
                </a:r>
                <a:r>
                  <a:rPr lang="en-US" altLang="zh-CN" sz="2000" b="1" dirty="0">
                    <a:latin typeface="宋体" panose="02010600030101010101" pitchFamily="2" charset="-122"/>
                    <a:ea typeface="宋体" panose="02010600030101010101" pitchFamily="2" charset="-122"/>
                  </a:rPr>
                  <a:t>dào</a:t>
                </a:r>
                <a:r>
                  <a:rPr lang="zh-CN" altLang="en-US" sz="2000" b="1" dirty="0">
                    <a:latin typeface="宋体" panose="02010600030101010101" pitchFamily="2" charset="-122"/>
                    <a:ea typeface="宋体" panose="02010600030101010101" pitchFamily="2" charset="-122"/>
                  </a:rPr>
                  <a:t>  </a:t>
                </a:r>
                <a:r>
                  <a:rPr lang="en-US" altLang="zh-CN" sz="2000" b="1" dirty="0">
                    <a:latin typeface="宋体" panose="02010600030101010101" pitchFamily="2" charset="-122"/>
                    <a:ea typeface="宋体" panose="02010600030101010101" pitchFamily="2" charset="-122"/>
                  </a:rPr>
                  <a:t>nǎ </a:t>
                </a:r>
                <a:r>
                  <a:rPr lang="zh-CN" altLang="en-US" sz="2000" b="1" dirty="0">
                    <a:latin typeface="宋体" panose="02010600030101010101" pitchFamily="2" charset="-122"/>
                    <a:ea typeface="宋体" panose="02010600030101010101" pitchFamily="2" charset="-122"/>
                  </a:rPr>
                  <a:t> </a:t>
                </a:r>
                <a:r>
                  <a:rPr lang="en-US" altLang="zh-CN" sz="2000" b="1" dirty="0">
                    <a:latin typeface="宋体" panose="02010600030101010101" pitchFamily="2" charset="-122"/>
                    <a:ea typeface="宋体" panose="02010600030101010101" pitchFamily="2" charset="-122"/>
                  </a:rPr>
                  <a:t>lǐ</a:t>
                </a:r>
                <a:r>
                  <a:rPr lang="zh-CN" altLang="en-US" sz="2000" b="1" dirty="0">
                    <a:latin typeface="宋体" panose="02010600030101010101" pitchFamily="2" charset="-122"/>
                    <a:ea typeface="宋体" panose="02010600030101010101" pitchFamily="2" charset="-122"/>
                  </a:rPr>
                  <a:t> </a:t>
                </a:r>
                <a:r>
                  <a:rPr lang="en-US" altLang="zh-CN" sz="2000" b="1" dirty="0">
                    <a:latin typeface="宋体" panose="02010600030101010101" pitchFamily="2" charset="-122"/>
                    <a:ea typeface="宋体" panose="02010600030101010101" pitchFamily="2" charset="-122"/>
                  </a:rPr>
                  <a:t>qù</a:t>
                </a:r>
                <a:r>
                  <a:rPr lang="zh-CN" altLang="en-US" sz="2000" b="1" dirty="0">
                    <a:latin typeface="宋体" panose="02010600030101010101" pitchFamily="2" charset="-122"/>
                    <a:ea typeface="宋体" panose="02010600030101010101" pitchFamily="2" charset="-122"/>
                  </a:rPr>
                  <a:t> </a:t>
                </a:r>
                <a:r>
                  <a:rPr lang="en-US" altLang="zh-CN" sz="2000" b="1" dirty="0">
                    <a:latin typeface="宋体" panose="02010600030101010101" pitchFamily="2" charset="-122"/>
                    <a:ea typeface="宋体" panose="02010600030101010101" pitchFamily="2" charset="-122"/>
                  </a:rPr>
                  <a:t>le</a:t>
                </a:r>
                <a:r>
                  <a:rPr lang="zh-CN" altLang="en-US" sz="2000" b="1" dirty="0">
                    <a:latin typeface="宋体" panose="02010600030101010101" pitchFamily="2" charset="-122"/>
                    <a:ea typeface="宋体" panose="02010600030101010101" pitchFamily="2" charset="-122"/>
                  </a:rPr>
                  <a:t>。</a:t>
                </a:r>
                <a:endParaRPr lang="zh-CN" altLang="en-US" sz="2000" b="1" dirty="0">
                  <a:latin typeface="宋体" panose="02010600030101010101" pitchFamily="2" charset="-122"/>
                  <a:ea typeface="宋体" panose="02010600030101010101" pitchFamily="2" charset="-122"/>
                </a:endParaRPr>
              </a:p>
            </p:txBody>
          </p:sp>
        </p:grpSp>
        <p:grpSp>
          <p:nvGrpSpPr>
            <p:cNvPr id="9223" name="组合 10"/>
            <p:cNvGrpSpPr/>
            <p:nvPr/>
          </p:nvGrpSpPr>
          <p:grpSpPr>
            <a:xfrm>
              <a:off x="885794" y="2673515"/>
              <a:ext cx="8404283" cy="868825"/>
              <a:chOff x="885794" y="2673515"/>
              <a:chExt cx="8404283" cy="868825"/>
            </a:xfrm>
          </p:grpSpPr>
          <p:sp>
            <p:nvSpPr>
              <p:cNvPr id="7" name="TextBox 31"/>
              <p:cNvSpPr txBox="1">
                <a:spLocks noChangeArrowheads="1"/>
              </p:cNvSpPr>
              <p:nvPr/>
            </p:nvSpPr>
            <p:spPr bwMode="auto">
              <a:xfrm>
                <a:off x="1037069" y="3042393"/>
                <a:ext cx="8253008" cy="49994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zh-CN" altLang="en-US" sz="3735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rPr>
                  <a:t>橡 皮，只  擦了一回，再   想  擦，就   找不着 了。</a:t>
                </a:r>
                <a:endParaRPr kumimoji="0" lang="en-US" altLang="zh-CN" sz="3735" b="1" i="0" u="none" strike="noStrike" kern="1200" cap="none" spc="0" normalizeH="0" baseline="0" noProof="0" dirty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Calibri" panose="020F050202020403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9225" name="TextBox 32"/>
              <p:cNvSpPr txBox="1"/>
              <p:nvPr/>
            </p:nvSpPr>
            <p:spPr>
              <a:xfrm>
                <a:off x="885794" y="2673384"/>
                <a:ext cx="8228609" cy="277351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none" anchor="t">
                <a:spAutoFit/>
              </a:bodyPr>
              <a:p>
                <a:pPr>
                  <a:buSzTx/>
                </a:pPr>
                <a:r>
                  <a:rPr lang="en-US" altLang="zh-CN" b="1" dirty="0">
                    <a:latin typeface="宋体" panose="02010600030101010101" pitchFamily="2" charset="-122"/>
                    <a:ea typeface="宋体" panose="02010600030101010101" pitchFamily="2" charset="-122"/>
                  </a:rPr>
                  <a:t>  xiànɡ</a:t>
                </a:r>
                <a:r>
                  <a:rPr lang="zh-CN" altLang="en-US" b="1" dirty="0">
                    <a:latin typeface="宋体" panose="02010600030101010101" pitchFamily="2" charset="-122"/>
                    <a:ea typeface="宋体" panose="02010600030101010101" pitchFamily="2" charset="-122"/>
                  </a:rPr>
                  <a:t> ｐ</a:t>
                </a:r>
                <a:r>
                  <a:rPr lang="en-US" altLang="zh-CN" b="1" dirty="0">
                    <a:latin typeface="宋体" panose="02010600030101010101" pitchFamily="2" charset="-122"/>
                    <a:ea typeface="宋体" panose="02010600030101010101" pitchFamily="2" charset="-122"/>
                  </a:rPr>
                  <a:t>í </a:t>
                </a:r>
                <a:r>
                  <a:rPr lang="zh-CN" altLang="en-US" b="1" dirty="0">
                    <a:latin typeface="宋体" panose="02010600030101010101" pitchFamily="2" charset="-122"/>
                    <a:ea typeface="宋体" panose="02010600030101010101" pitchFamily="2" charset="-122"/>
                  </a:rPr>
                  <a:t>，  </a:t>
                </a:r>
                <a:r>
                  <a:rPr lang="en-US" altLang="zh-CN" b="1" dirty="0">
                    <a:latin typeface="宋体" panose="02010600030101010101" pitchFamily="2" charset="-122"/>
                    <a:ea typeface="宋体" panose="02010600030101010101" pitchFamily="2" charset="-122"/>
                  </a:rPr>
                  <a:t>zhǐ </a:t>
                </a:r>
                <a:r>
                  <a:rPr lang="zh-CN" altLang="en-US" b="1" dirty="0">
                    <a:latin typeface="宋体" panose="02010600030101010101" pitchFamily="2" charset="-122"/>
                    <a:ea typeface="宋体" panose="02010600030101010101" pitchFamily="2" charset="-122"/>
                  </a:rPr>
                  <a:t> </a:t>
                </a:r>
                <a:r>
                  <a:rPr lang="en-US" altLang="zh-CN" b="1" dirty="0">
                    <a:latin typeface="宋体" panose="02010600030101010101" pitchFamily="2" charset="-122"/>
                    <a:ea typeface="宋体" panose="02010600030101010101" pitchFamily="2" charset="-122"/>
                  </a:rPr>
                  <a:t>cā</a:t>
                </a:r>
                <a:r>
                  <a:rPr lang="zh-CN" altLang="en-US" b="1" dirty="0">
                    <a:latin typeface="宋体" panose="02010600030101010101" pitchFamily="2" charset="-122"/>
                    <a:ea typeface="宋体" panose="02010600030101010101" pitchFamily="2" charset="-122"/>
                  </a:rPr>
                  <a:t>    </a:t>
                </a:r>
                <a:r>
                  <a:rPr lang="en-US" altLang="zh-CN" b="1" dirty="0">
                    <a:latin typeface="宋体" panose="02010600030101010101" pitchFamily="2" charset="-122"/>
                    <a:ea typeface="宋体" panose="02010600030101010101" pitchFamily="2" charset="-122"/>
                  </a:rPr>
                  <a:t>le </a:t>
                </a:r>
                <a:r>
                  <a:rPr lang="zh-CN" altLang="en-US" b="1" dirty="0">
                    <a:latin typeface="宋体" panose="02010600030101010101" pitchFamily="2" charset="-122"/>
                    <a:ea typeface="宋体" panose="02010600030101010101" pitchFamily="2" charset="-122"/>
                  </a:rPr>
                  <a:t> </a:t>
                </a:r>
                <a:r>
                  <a:rPr lang="en-US" altLang="zh-CN" b="1" dirty="0">
                    <a:latin typeface="宋体" panose="02010600030101010101" pitchFamily="2" charset="-122"/>
                    <a:ea typeface="宋体" panose="02010600030101010101" pitchFamily="2" charset="-122"/>
                  </a:rPr>
                  <a:t>yì</a:t>
                </a:r>
                <a:r>
                  <a:rPr lang="zh-CN" altLang="en-US" b="1" dirty="0">
                    <a:latin typeface="宋体" panose="02010600030101010101" pitchFamily="2" charset="-122"/>
                    <a:ea typeface="宋体" panose="02010600030101010101" pitchFamily="2" charset="-122"/>
                  </a:rPr>
                  <a:t>  </a:t>
                </a:r>
                <a:r>
                  <a:rPr lang="en-US" altLang="zh-CN" b="1" dirty="0">
                    <a:latin typeface="宋体" panose="02010600030101010101" pitchFamily="2" charset="-122"/>
                    <a:ea typeface="宋体" panose="02010600030101010101" pitchFamily="2" charset="-122"/>
                  </a:rPr>
                  <a:t>huí</a:t>
                </a:r>
                <a:r>
                  <a:rPr lang="zh-CN" altLang="en-US" b="1" dirty="0">
                    <a:latin typeface="宋体" panose="02010600030101010101" pitchFamily="2" charset="-122"/>
                    <a:ea typeface="宋体" panose="02010600030101010101" pitchFamily="2" charset="-122"/>
                  </a:rPr>
                  <a:t>，  </a:t>
                </a:r>
                <a:r>
                  <a:rPr lang="en-US" altLang="zh-CN" b="1" dirty="0">
                    <a:latin typeface="宋体" panose="02010600030101010101" pitchFamily="2" charset="-122"/>
                    <a:ea typeface="宋体" panose="02010600030101010101" pitchFamily="2" charset="-122"/>
                  </a:rPr>
                  <a:t>zài   </a:t>
                </a:r>
                <a:r>
                  <a:rPr lang="zh-CN" altLang="en-US" b="1" dirty="0">
                    <a:latin typeface="宋体" panose="02010600030101010101" pitchFamily="2" charset="-122"/>
                    <a:ea typeface="宋体" panose="02010600030101010101" pitchFamily="2" charset="-122"/>
                  </a:rPr>
                  <a:t> </a:t>
                </a:r>
                <a:r>
                  <a:rPr lang="en-US" altLang="zh-CN" b="1" dirty="0">
                    <a:latin typeface="宋体" panose="02010600030101010101" pitchFamily="2" charset="-122"/>
                    <a:ea typeface="宋体" panose="02010600030101010101" pitchFamily="2" charset="-122"/>
                  </a:rPr>
                  <a:t>xiǎnɡ</a:t>
                </a:r>
                <a:r>
                  <a:rPr lang="zh-CN" altLang="en-US" b="1" dirty="0">
                    <a:latin typeface="宋体" panose="02010600030101010101" pitchFamily="2" charset="-122"/>
                    <a:ea typeface="宋体" panose="02010600030101010101" pitchFamily="2" charset="-122"/>
                  </a:rPr>
                  <a:t> </a:t>
                </a:r>
                <a:r>
                  <a:rPr lang="en-US" altLang="zh-CN" b="1" dirty="0">
                    <a:latin typeface="宋体" panose="02010600030101010101" pitchFamily="2" charset="-122"/>
                    <a:ea typeface="宋体" panose="02010600030101010101" pitchFamily="2" charset="-122"/>
                  </a:rPr>
                  <a:t>cā </a:t>
                </a:r>
                <a:r>
                  <a:rPr lang="zh-CN" altLang="en-US" b="1" dirty="0">
                    <a:latin typeface="宋体" panose="02010600030101010101" pitchFamily="2" charset="-122"/>
                    <a:ea typeface="宋体" panose="02010600030101010101" pitchFamily="2" charset="-122"/>
                  </a:rPr>
                  <a:t>，   </a:t>
                </a:r>
                <a:r>
                  <a:rPr lang="en-US" altLang="zh-CN" b="1" dirty="0">
                    <a:latin typeface="宋体" panose="02010600030101010101" pitchFamily="2" charset="-122"/>
                    <a:ea typeface="宋体" panose="02010600030101010101" pitchFamily="2" charset="-122"/>
                  </a:rPr>
                  <a:t>jiù</a:t>
                </a:r>
                <a:r>
                  <a:rPr lang="zh-CN" altLang="en-US" b="1" dirty="0">
                    <a:latin typeface="宋体" panose="02010600030101010101" pitchFamily="2" charset="-122"/>
                    <a:ea typeface="宋体" panose="02010600030101010101" pitchFamily="2" charset="-122"/>
                  </a:rPr>
                  <a:t>    </a:t>
                </a:r>
                <a:r>
                  <a:rPr lang="en-US" altLang="zh-CN" b="1" dirty="0">
                    <a:latin typeface="宋体" panose="02010600030101010101" pitchFamily="2" charset="-122"/>
                    <a:ea typeface="宋体" panose="02010600030101010101" pitchFamily="2" charset="-122"/>
                  </a:rPr>
                  <a:t>zhǎo</a:t>
                </a:r>
                <a:r>
                  <a:rPr lang="zh-CN" altLang="en-US" b="1" dirty="0">
                    <a:latin typeface="宋体" panose="02010600030101010101" pitchFamily="2" charset="-122"/>
                    <a:ea typeface="宋体" panose="02010600030101010101" pitchFamily="2" charset="-122"/>
                  </a:rPr>
                  <a:t> </a:t>
                </a:r>
                <a:r>
                  <a:rPr lang="en-US" altLang="zh-CN" b="1" dirty="0">
                    <a:latin typeface="宋体" panose="02010600030101010101" pitchFamily="2" charset="-122"/>
                    <a:ea typeface="宋体" panose="02010600030101010101" pitchFamily="2" charset="-122"/>
                  </a:rPr>
                  <a:t>bù</a:t>
                </a:r>
                <a:r>
                  <a:rPr lang="zh-CN" altLang="en-US" b="1" dirty="0">
                    <a:latin typeface="宋体" panose="02010600030101010101" pitchFamily="2" charset="-122"/>
                    <a:ea typeface="宋体" panose="02010600030101010101" pitchFamily="2" charset="-122"/>
                  </a:rPr>
                  <a:t> </a:t>
                </a:r>
                <a:r>
                  <a:rPr lang="en-US" altLang="zh-CN" b="1" dirty="0">
                    <a:latin typeface="宋体" panose="02010600030101010101" pitchFamily="2" charset="-122"/>
                    <a:ea typeface="宋体" panose="02010600030101010101" pitchFamily="2" charset="-122"/>
                  </a:rPr>
                  <a:t>zháo  le</a:t>
                </a:r>
                <a:r>
                  <a:rPr lang="zh-CN" altLang="en-US" b="1" dirty="0">
                    <a:latin typeface="宋体" panose="02010600030101010101" pitchFamily="2" charset="-122"/>
                    <a:ea typeface="宋体" panose="02010600030101010101" pitchFamily="2" charset="-122"/>
                  </a:rPr>
                  <a:t>。</a:t>
                </a:r>
                <a:endParaRPr lang="zh-CN" altLang="en-US" b="1" dirty="0">
                  <a:latin typeface="宋体" panose="02010600030101010101" pitchFamily="2" charset="-122"/>
                  <a:ea typeface="宋体" panose="02010600030101010101" pitchFamily="2" charset="-122"/>
                </a:endParaRPr>
              </a:p>
            </p:txBody>
          </p:sp>
        </p:grpSp>
      </p:grpSp>
      <p:sp>
        <p:nvSpPr>
          <p:cNvPr id="14" name="文本框 13"/>
          <p:cNvSpPr txBox="1"/>
          <p:nvPr/>
        </p:nvSpPr>
        <p:spPr>
          <a:xfrm>
            <a:off x="2209800" y="1997075"/>
            <a:ext cx="2979738" cy="6667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R="0" defTabSz="914400" eaLnBrk="0" hangingPunct="0">
              <a:buClrTx/>
              <a:buSzTx/>
              <a:buFontTx/>
              <a:defRPr/>
            </a:pPr>
            <a:r>
              <a:rPr kumimoji="0" lang="zh-CN" altLang="en-US" sz="3735" b="1" kern="1200" cap="none" spc="0" normalizeH="0" baseline="0" noProof="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只  用 了一次</a:t>
            </a:r>
            <a:endParaRPr kumimoji="0" lang="zh-CN" altLang="en-US" sz="3735" b="1" kern="1200" cap="none" spc="0" normalizeH="0" baseline="0" noProof="0" dirty="0">
              <a:solidFill>
                <a:srgbClr val="FF0000"/>
              </a:solidFill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2300288" y="3205163"/>
            <a:ext cx="2908300" cy="6667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R="0" defTabSz="914400" eaLnBrk="0" hangingPunct="0">
              <a:buClrTx/>
              <a:buSzTx/>
              <a:buFontTx/>
              <a:defRPr/>
            </a:pPr>
            <a:r>
              <a:rPr kumimoji="0" lang="zh-CN" altLang="en-US" sz="3730" b="1" kern="1200" cap="none" spc="0" normalizeH="0" baseline="0" noProof="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只  </a:t>
            </a:r>
            <a:r>
              <a:rPr kumimoji="0" lang="zh-CN" altLang="en-US" sz="3735" b="1" kern="1200" cap="none" spc="0" normalizeH="0" baseline="0" noProof="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擦</a:t>
            </a:r>
            <a:r>
              <a:rPr kumimoji="0" lang="zh-CN" altLang="en-US" sz="3730" b="1" kern="1200" cap="none" spc="0" normalizeH="0" baseline="0" noProof="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了一回</a:t>
            </a:r>
            <a:endParaRPr kumimoji="0" lang="zh-CN" altLang="en-US" sz="3730" kern="1200" cap="none" spc="0" normalizeH="0" baseline="0" noProof="0" dirty="0">
              <a:solidFill>
                <a:srgbClr val="FF0000"/>
              </a:solidFill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11272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3550" y="5443538"/>
            <a:ext cx="685800" cy="120173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5" name="云形 14"/>
          <p:cNvSpPr/>
          <p:nvPr/>
        </p:nvSpPr>
        <p:spPr>
          <a:xfrm rot="21092900">
            <a:off x="1116013" y="4689475"/>
            <a:ext cx="5554663" cy="1530350"/>
          </a:xfrm>
          <a:prstGeom prst="cloud">
            <a:avLst/>
          </a:prstGeom>
          <a:solidFill>
            <a:srgbClr val="2AAE3F"/>
          </a:solidFill>
        </p:spPr>
        <p:txBody>
          <a:bodyPr anchor="ctr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冬青黑体简体中文 W3" pitchFamily="34" charset="-122"/>
                <a:ea typeface="冬青黑体简体中文 W3" pitchFamily="34" charset="-122"/>
                <a:cs typeface="+mn-cs"/>
              </a:rPr>
              <a:t>只用了一次，只擦了一回，就找不着了。真是可惜呀</a:t>
            </a:r>
            <a:endParaRPr kumimoji="0" lang="en-US" altLang="zh-CN" sz="24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冬青黑体简体中文 W3" pitchFamily="34" charset="-122"/>
              <a:ea typeface="冬青黑体简体中文 W3" pitchFamily="34" charset="-122"/>
              <a:cs typeface="+mn-cs"/>
            </a:endParaRPr>
          </a:p>
        </p:txBody>
      </p:sp>
      <p:sp>
        <p:nvSpPr>
          <p:cNvPr id="21" name="云形 20"/>
          <p:cNvSpPr/>
          <p:nvPr/>
        </p:nvSpPr>
        <p:spPr>
          <a:xfrm rot="20930814">
            <a:off x="1112838" y="4592638"/>
            <a:ext cx="5556250" cy="1530350"/>
          </a:xfrm>
          <a:prstGeom prst="cloud">
            <a:avLst/>
          </a:prstGeom>
          <a:solidFill>
            <a:srgbClr val="2AAE3F"/>
          </a:solidFill>
        </p:spPr>
        <p:txBody>
          <a:bodyPr anchor="ctr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冬青黑体简体中文 W3" pitchFamily="34" charset="-122"/>
                <a:ea typeface="冬青黑体简体中文 W3" pitchFamily="34" charset="-122"/>
                <a:cs typeface="+mn-cs"/>
              </a:rPr>
              <a:t>请同学们读出贝贝弄丢文具的可惜的心情。</a:t>
            </a:r>
            <a:endParaRPr kumimoji="0" lang="en-US" altLang="zh-CN" sz="24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冬青黑体简体中文 W3" pitchFamily="34" charset="-122"/>
              <a:ea typeface="冬青黑体简体中文 W3" pitchFamily="34" charset="-122"/>
              <a:cs typeface="+mn-cs"/>
            </a:endParaRPr>
          </a:p>
        </p:txBody>
      </p:sp>
      <p:sp>
        <p:nvSpPr>
          <p:cNvPr id="17" name="云形 16"/>
          <p:cNvSpPr/>
          <p:nvPr/>
        </p:nvSpPr>
        <p:spPr>
          <a:xfrm rot="21262850">
            <a:off x="1150938" y="4652963"/>
            <a:ext cx="7880350" cy="1603375"/>
          </a:xfrm>
          <a:prstGeom prst="cloud">
            <a:avLst/>
          </a:prstGeom>
          <a:solidFill>
            <a:srgbClr val="2AAE3F"/>
          </a:solidFill>
        </p:spPr>
        <p:txBody>
          <a:bodyPr anchor="ctr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冬青黑体简体中文 W3" pitchFamily="34" charset="-122"/>
                <a:ea typeface="冬青黑体简体中文 W3" pitchFamily="34" charset="-122"/>
                <a:cs typeface="+mn-cs"/>
              </a:rPr>
              <a:t>这是贝贝新买的学习用品，丢了真可惜！同学们你们说贝贝伤不伤心呀？</a:t>
            </a:r>
            <a:endParaRPr kumimoji="0" lang="en-US" altLang="zh-CN" sz="24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冬青黑体简体中文 W3" pitchFamily="34" charset="-122"/>
              <a:ea typeface="冬青黑体简体中文 W3" pitchFamily="34" charset="-122"/>
              <a:cs typeface="+mn-cs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9961563" y="5930900"/>
            <a:ext cx="1766887" cy="677863"/>
          </a:xfrm>
          <a:prstGeom prst="rect">
            <a:avLst/>
          </a:prstGeom>
          <a:solidFill>
            <a:schemeClr val="bg1"/>
          </a:solidFill>
          <a:ln w="9525" cap="flat" cmpd="sng">
            <a:solidFill>
              <a:schemeClr val="bg1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>
            <a:spAutoFit/>
          </a:bodyPr>
          <a:p>
            <a:pPr algn="ctr" eaLnBrk="0" hangingPunct="0">
              <a:lnSpc>
                <a:spcPct val="130000"/>
              </a:lnSpc>
            </a:pPr>
            <a:endParaRPr lang="zh-CN" altLang="en-US" sz="4000" dirty="0">
              <a:solidFill>
                <a:srgbClr val="FFFFFF"/>
              </a:solidFill>
              <a:latin typeface="Century Gothic" panose="020B0502020202020204" pitchFamily="34" charset="0"/>
              <a:ea typeface="冬青黑体简体中文 W3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4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44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16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500"/>
                            </p:stCondLst>
                            <p:childTnLst>
                              <p:par>
                                <p:cTn id="12" presetID="6" presetClass="entr" presetSubtype="16" fill="hold" nodeType="after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" dur="2000"/>
                                        <p:tgtEl>
                                          <p:spTgt spid="112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6" presetClass="entr" presetSubtype="32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7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6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8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xit" presetSubtype="2" fill="hold" grpId="1" nodeType="withEffect">
                                  <p:stCondLst>
                                    <p:cond delay="5300"/>
                                  </p:stCondLst>
                                  <p:childTnLst>
                                    <p:animEffect transition="out" filter="wipe(right)">
                                      <p:cBhvr>
                                        <p:cTn id="2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3" presetClass="exit" presetSubtype="10" fill="hold" grpId="1" nodeType="withEffect">
                                  <p:stCondLst>
                                    <p:cond delay="530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grpId="0" nodeType="withEffect">
                                  <p:stCondLst>
                                    <p:cond delay="53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6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8600"/>
                            </p:stCondLst>
                            <p:childTnLst>
                              <p:par>
                                <p:cTn id="32" presetID="6" presetClass="entr" presetSubtype="16" fill="hold" grpId="0" nodeType="after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4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6" grpId="0"/>
      <p:bldP spid="15" grpId="0" animBg="1"/>
      <p:bldP spid="15" grpId="1" animBg="1"/>
      <p:bldP spid="21" grpId="0" animBg="1"/>
      <p:bldP spid="17" grpId="0" animBg="1"/>
      <p:bldP spid="17" grpId="1" animBg="1"/>
      <p:bldP spid="1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8" name="PA_圆角矩形 9"/>
          <p:cNvSpPr/>
          <p:nvPr>
            <p:custDataLst>
              <p:tags r:id="rId1"/>
            </p:custDataLst>
          </p:nvPr>
        </p:nvSpPr>
        <p:spPr>
          <a:xfrm>
            <a:off x="0" y="303213"/>
            <a:ext cx="487363" cy="500063"/>
          </a:xfrm>
          <a:prstGeom prst="roundRect">
            <a:avLst>
              <a:gd name="adj" fmla="val 0"/>
            </a:avLst>
          </a:prstGeom>
          <a:solidFill>
            <a:srgbClr val="36E0F5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242" name="文本框 68"/>
          <p:cNvSpPr txBox="1"/>
          <p:nvPr/>
        </p:nvSpPr>
        <p:spPr>
          <a:xfrm>
            <a:off x="566738" y="292100"/>
            <a:ext cx="1854200" cy="522288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en-US" sz="2800" dirty="0">
                <a:solidFill>
                  <a:srgbClr val="262626"/>
                </a:solidFill>
                <a:latin typeface="冬青黑体简体中文 W3"/>
                <a:ea typeface="冬青黑体简体中文 W3"/>
              </a:rPr>
              <a:t>知识讲解</a:t>
            </a:r>
            <a:endParaRPr lang="en-US" altLang="zh-CN" sz="2800" dirty="0">
              <a:solidFill>
                <a:srgbClr val="262626"/>
              </a:solidFill>
              <a:latin typeface="冬青黑体简体中文 W3"/>
              <a:ea typeface="冬青黑体简体中文 W3"/>
            </a:endParaRPr>
          </a:p>
        </p:txBody>
      </p:sp>
      <p:grpSp>
        <p:nvGrpSpPr>
          <p:cNvPr id="10243" name="组合 3"/>
          <p:cNvGrpSpPr/>
          <p:nvPr/>
        </p:nvGrpSpPr>
        <p:grpSpPr>
          <a:xfrm>
            <a:off x="5303838" y="139700"/>
            <a:ext cx="1928812" cy="2447925"/>
            <a:chOff x="3702019" y="1414818"/>
            <a:chExt cx="1446245" cy="1835683"/>
          </a:xfrm>
        </p:grpSpPr>
        <p:pic>
          <p:nvPicPr>
            <p:cNvPr id="10244" name="Picture 8" descr="C:\Documents and Settings\Administrator\桌面\人一语大课堂（下）\人一语大课堂正文\续127.tif"/>
            <p:cNvPicPr>
              <a:picLocks noChangeAspect="1"/>
            </p:cNvPicPr>
            <p:nvPr/>
          </p:nvPicPr>
          <p:blipFill>
            <a:blip r:embed="rId2"/>
            <a:srcRect l="50819" r="19080"/>
            <a:stretch>
              <a:fillRect/>
            </a:stretch>
          </p:blipFill>
          <p:spPr>
            <a:xfrm>
              <a:off x="3702019" y="1414818"/>
              <a:ext cx="1446245" cy="1561390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6" name="TextBox 14"/>
            <p:cNvSpPr txBox="1">
              <a:spLocks noChangeArrowheads="1"/>
            </p:cNvSpPr>
            <p:nvPr/>
          </p:nvSpPr>
          <p:spPr bwMode="auto">
            <a:xfrm>
              <a:off x="3819861" y="2750510"/>
              <a:ext cx="1222465" cy="499991"/>
            </a:xfrm>
            <a:prstGeom prst="rect">
              <a:avLst/>
            </a:prstGeom>
            <a:noFill/>
            <a:ln>
              <a:noFill/>
            </a:ln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3735" b="1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Calibri" panose="020F0502020204030204" pitchFamily="34" charset="0"/>
                  <a:ea typeface="宋体" panose="02010600030101010101" pitchFamily="2" charset="-122"/>
                  <a:cs typeface="+mn-cs"/>
                </a:rPr>
                <a:t>转笔刀</a:t>
              </a:r>
              <a:endParaRPr kumimoji="0" lang="zh-CN" altLang="en-US" sz="3735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10246" name="组合 9"/>
          <p:cNvGrpSpPr/>
          <p:nvPr/>
        </p:nvGrpSpPr>
        <p:grpSpPr>
          <a:xfrm>
            <a:off x="7639050" y="139700"/>
            <a:ext cx="1598613" cy="2460625"/>
            <a:chOff x="7331465" y="534161"/>
            <a:chExt cx="2065321" cy="3806299"/>
          </a:xfrm>
        </p:grpSpPr>
        <p:pic>
          <p:nvPicPr>
            <p:cNvPr id="10247" name="PA-图片 7-8556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>
            <a:blip r:embed="rId4"/>
            <a:stretch>
              <a:fillRect/>
            </a:stretch>
          </p:blipFill>
          <p:spPr>
            <a:xfrm rot="-3789316">
              <a:off x="7012936" y="1693906"/>
              <a:ext cx="2935527" cy="616034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12" name="文本框 11"/>
            <p:cNvSpPr txBox="1"/>
            <p:nvPr/>
          </p:nvSpPr>
          <p:spPr>
            <a:xfrm>
              <a:off x="7331465" y="3449050"/>
              <a:ext cx="2065321" cy="891410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marR="0" defTabSz="914400">
                <a:buClrTx/>
                <a:buSzTx/>
                <a:buFontTx/>
                <a:defRPr/>
              </a:pPr>
              <a:r>
                <a:rPr kumimoji="0" lang="zh-CN" altLang="en-US" sz="3730" b="1" kern="1200" cap="none" spc="0" normalizeH="0" baseline="0" noProof="0" dirty="0">
                  <a:solidFill>
                    <a:srgbClr val="FF0000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rPr>
                <a:t>尺子</a:t>
              </a:r>
              <a:endParaRPr kumimoji="0" lang="zh-CN" altLang="en-US" sz="3730" b="1" kern="1200" cap="none" spc="0" normalizeH="0" baseline="0" noProof="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2686050" y="3373438"/>
            <a:ext cx="9517063" cy="1122362"/>
            <a:chOff x="1332580" y="4024696"/>
            <a:chExt cx="9517064" cy="1122032"/>
          </a:xfrm>
        </p:grpSpPr>
        <p:sp>
          <p:nvSpPr>
            <p:cNvPr id="15" name="文本框 14"/>
            <p:cNvSpPr txBox="1"/>
            <p:nvPr/>
          </p:nvSpPr>
          <p:spPr>
            <a:xfrm>
              <a:off x="1365918" y="4480174"/>
              <a:ext cx="9483726" cy="666554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marR="0" algn="just" defTabSz="914400" eaLnBrk="0" hangingPunct="0">
                <a:buClrTx/>
                <a:buSzTx/>
                <a:buFontTx/>
                <a:defRPr/>
              </a:pPr>
              <a:r>
                <a:rPr kumimoji="0" lang="zh-CN" altLang="en-US" sz="3735" b="1" kern="1200" cap="none" spc="0" normalizeH="0" baseline="0" noProof="0" dirty="0">
                  <a:solidFill>
                    <a:srgbClr val="0000FF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rPr>
                <a:t>转笔刀，只削了一次，不知丢到哪里去了。</a:t>
              </a:r>
              <a:endParaRPr kumimoji="0" lang="zh-CN" altLang="en-US" sz="3735" b="1" kern="1200" cap="none" spc="0" normalizeH="0" baseline="0" noProof="0" dirty="0">
                <a:solidFill>
                  <a:srgbClr val="0000FF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0251" name="Rectangle 1"/>
            <p:cNvSpPr/>
            <p:nvPr/>
          </p:nvSpPr>
          <p:spPr>
            <a:xfrm>
              <a:off x="1332580" y="4024696"/>
              <a:ext cx="9091863" cy="523220"/>
            </a:xfrm>
            <a:prstGeom prst="rect">
              <a:avLst/>
            </a:prstGeom>
            <a:noFill/>
            <a:ln w="9525">
              <a:noFill/>
            </a:ln>
            <a:effectLst>
              <a:prstShdw prst="shdw13" dist="53882" dir="13499999">
                <a:schemeClr val="bg2">
                  <a:alpha val="50000"/>
                </a:schemeClr>
              </a:prstShdw>
            </a:effectLst>
          </p:spPr>
          <p:txBody>
            <a:bodyPr anchor="ctr">
              <a:spAutoFit/>
            </a:bodyPr>
            <a:p>
              <a:r>
                <a:rPr lang="en-US" altLang="zh-CN" sz="2800" b="1" dirty="0">
                  <a:solidFill>
                    <a:srgbClr val="0000FF"/>
                  </a:solidFill>
                  <a:latin typeface="Calibri" panose="020F0502020204030204" pitchFamily="34" charset="0"/>
                  <a:ea typeface="宋体" panose="02010600030101010101" pitchFamily="2" charset="-122"/>
                </a:rPr>
                <a:t>zhuànbǐdāo</a:t>
              </a:r>
              <a:r>
                <a:rPr lang="zh-CN" altLang="en-US" sz="2800" b="1" dirty="0">
                  <a:solidFill>
                    <a:srgbClr val="0000FF"/>
                  </a:solidFill>
                  <a:latin typeface="Calibri" panose="020F0502020204030204" pitchFamily="34" charset="0"/>
                  <a:ea typeface="宋体" panose="02010600030101010101" pitchFamily="2" charset="-122"/>
                </a:rPr>
                <a:t>，</a:t>
              </a:r>
              <a:r>
                <a:rPr lang="en-US" altLang="zh-CN" sz="2800" b="1" dirty="0">
                  <a:solidFill>
                    <a:srgbClr val="0000FF"/>
                  </a:solidFill>
                  <a:latin typeface="Calibri" panose="020F0502020204030204" pitchFamily="34" charset="0"/>
                  <a:ea typeface="宋体" panose="02010600030101010101" pitchFamily="2" charset="-122"/>
                </a:rPr>
                <a:t>zhīxiāole  yí   c</a:t>
              </a:r>
              <a:r>
                <a:rPr lang="en-US" altLang="zh-CN" sz="2800" b="1" dirty="0">
                  <a:solidFill>
                    <a:srgbClr val="0000FF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ì</a:t>
              </a:r>
              <a:r>
                <a:rPr lang="zh-CN" altLang="en-US" sz="2800" b="1" dirty="0">
                  <a:solidFill>
                    <a:srgbClr val="0000FF"/>
                  </a:solidFill>
                  <a:latin typeface="Calibri" panose="020F0502020204030204" pitchFamily="34" charset="0"/>
                  <a:ea typeface="宋体" panose="02010600030101010101" pitchFamily="2" charset="-122"/>
                </a:rPr>
                <a:t>，  </a:t>
              </a:r>
              <a:r>
                <a:rPr lang="en-US" altLang="zh-CN" sz="2800" b="1" dirty="0">
                  <a:solidFill>
                    <a:srgbClr val="0000FF"/>
                  </a:solidFill>
                  <a:latin typeface="Calibri" panose="020F0502020204030204" pitchFamily="34" charset="0"/>
                  <a:ea typeface="宋体" panose="02010600030101010101" pitchFamily="2" charset="-122"/>
                </a:rPr>
                <a:t>b</a:t>
              </a:r>
              <a:r>
                <a:rPr lang="en-US" altLang="zh-CN" sz="2800" b="1" dirty="0">
                  <a:solidFill>
                    <a:srgbClr val="0000FF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ù</a:t>
              </a:r>
              <a:r>
                <a:rPr lang="en-US" altLang="zh-CN" sz="2800" b="1" dirty="0">
                  <a:solidFill>
                    <a:srgbClr val="0000FF"/>
                  </a:solidFill>
                  <a:latin typeface="Calibri" panose="020F0502020204030204" pitchFamily="34" charset="0"/>
                  <a:ea typeface="宋体" panose="02010600030101010101" pitchFamily="2" charset="-122"/>
                </a:rPr>
                <a:t>zhīdiū d</a:t>
              </a:r>
              <a:r>
                <a:rPr lang="en-US" altLang="zh-CN" sz="2800" b="1" dirty="0">
                  <a:solidFill>
                    <a:srgbClr val="0000FF"/>
                  </a:solidFill>
                  <a:latin typeface="宋体" panose="02010600030101010101" pitchFamily="2" charset="-122"/>
                  <a:ea typeface="Times New Roman" panose="02020603050405020304" pitchFamily="18" charset="0"/>
                </a:rPr>
                <a:t>à</a:t>
              </a:r>
              <a:r>
                <a:rPr lang="en-US" altLang="zh-CN" sz="2800" b="1" dirty="0">
                  <a:solidFill>
                    <a:srgbClr val="0000FF"/>
                  </a:solidFill>
                  <a:latin typeface="Calibri" panose="020F0502020204030204" pitchFamily="34" charset="0"/>
                  <a:ea typeface="宋体" panose="02010600030101010101" pitchFamily="2" charset="-122"/>
                </a:rPr>
                <a:t>o nǎ lǐ  q</a:t>
              </a:r>
              <a:r>
                <a:rPr lang="en-US" altLang="zh-CN" sz="2800" b="1" dirty="0">
                  <a:solidFill>
                    <a:srgbClr val="0000FF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ù </a:t>
              </a:r>
              <a:r>
                <a:rPr lang="en-US" altLang="zh-CN" sz="2800" b="1" dirty="0">
                  <a:solidFill>
                    <a:srgbClr val="0000FF"/>
                  </a:solidFill>
                  <a:latin typeface="Calibri" panose="020F0502020204030204" pitchFamily="34" charset="0"/>
                  <a:ea typeface="宋体" panose="02010600030101010101" pitchFamily="2" charset="-122"/>
                </a:rPr>
                <a:t>le</a:t>
              </a:r>
              <a:r>
                <a:rPr lang="zh-CN" altLang="en-US" sz="2800" b="1" dirty="0">
                  <a:solidFill>
                    <a:srgbClr val="0000FF"/>
                  </a:solidFill>
                  <a:latin typeface="Calibri" panose="020F0502020204030204" pitchFamily="34" charset="0"/>
                  <a:ea typeface="宋体" panose="02010600030101010101" pitchFamily="2" charset="-122"/>
                </a:rPr>
                <a:t>。</a:t>
              </a:r>
              <a:endParaRPr lang="zh-CN" altLang="en-US" sz="2800" dirty="0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2693988" y="5062538"/>
            <a:ext cx="8840787" cy="1190625"/>
            <a:chOff x="1405923" y="5774217"/>
            <a:chExt cx="8840787" cy="1189504"/>
          </a:xfrm>
        </p:grpSpPr>
        <p:sp>
          <p:nvSpPr>
            <p:cNvPr id="17" name="文本框 16"/>
            <p:cNvSpPr txBox="1"/>
            <p:nvPr/>
          </p:nvSpPr>
          <p:spPr>
            <a:xfrm>
              <a:off x="1405923" y="6297599"/>
              <a:ext cx="8840787" cy="666122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marR="0" defTabSz="914400" eaLnBrk="0" hangingPunct="0">
                <a:buClrTx/>
                <a:buSzTx/>
                <a:buFontTx/>
                <a:defRPr/>
              </a:pPr>
              <a:r>
                <a:rPr kumimoji="0" lang="zh-CN" altLang="en-US" sz="3735" b="1" kern="1200" cap="none" spc="0" normalizeH="0" baseline="0" noProof="0" dirty="0">
                  <a:solidFill>
                    <a:srgbClr val="0000FF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rPr>
                <a:t>尺子，只用了一回，就找不着了。</a:t>
              </a:r>
              <a:endParaRPr kumimoji="0" lang="zh-CN" altLang="en-US" sz="3735" b="1" kern="1200" cap="none" spc="0" normalizeH="0" baseline="0" noProof="0" dirty="0">
                <a:solidFill>
                  <a:srgbClr val="0000FF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0254" name="Rectangle 1"/>
            <p:cNvSpPr/>
            <p:nvPr/>
          </p:nvSpPr>
          <p:spPr>
            <a:xfrm>
              <a:off x="1476608" y="5774217"/>
              <a:ext cx="8770102" cy="523220"/>
            </a:xfrm>
            <a:prstGeom prst="rect">
              <a:avLst/>
            </a:prstGeom>
            <a:noFill/>
            <a:ln w="9525">
              <a:noFill/>
            </a:ln>
            <a:effectLst>
              <a:prstShdw prst="shdw13" dist="53882" dir="13499999">
                <a:schemeClr val="bg2">
                  <a:alpha val="50000"/>
                </a:schemeClr>
              </a:prstShdw>
            </a:effectLst>
          </p:spPr>
          <p:txBody>
            <a:bodyPr anchor="ctr">
              <a:spAutoFit/>
            </a:bodyPr>
            <a:p>
              <a:r>
                <a:rPr lang="en-US" altLang="zh-CN" sz="2800" b="1" dirty="0">
                  <a:solidFill>
                    <a:srgbClr val="0000FF"/>
                  </a:solidFill>
                  <a:latin typeface="Calibri" panose="020F0502020204030204" pitchFamily="34" charset="0"/>
                  <a:ea typeface="宋体" panose="02010600030101010101" pitchFamily="2" charset="-122"/>
                </a:rPr>
                <a:t>chǐ </a:t>
              </a:r>
              <a:r>
                <a:rPr lang="zh-CN" altLang="zh-CN" sz="2800" b="1" dirty="0">
                  <a:solidFill>
                    <a:srgbClr val="0000FF"/>
                  </a:solidFill>
                  <a:latin typeface="Calibri" panose="020F0502020204030204" pitchFamily="34" charset="0"/>
                  <a:ea typeface="宋体" panose="02010600030101010101" pitchFamily="2" charset="-122"/>
                </a:rPr>
                <a:t>zi</a:t>
              </a:r>
              <a:r>
                <a:rPr lang="en-US" altLang="zh-CN" sz="2800" b="1" dirty="0">
                  <a:solidFill>
                    <a:srgbClr val="0000FF"/>
                  </a:solidFill>
                  <a:latin typeface="Calibri" panose="020F0502020204030204" pitchFamily="34" charset="0"/>
                  <a:ea typeface="宋体" panose="02010600030101010101" pitchFamily="2" charset="-122"/>
                </a:rPr>
                <a:t>  </a:t>
              </a:r>
              <a:r>
                <a:rPr lang="zh-CN" altLang="zh-CN" sz="2800" b="1" dirty="0">
                  <a:solidFill>
                    <a:srgbClr val="0000FF"/>
                  </a:solidFill>
                  <a:latin typeface="Calibri" panose="020F0502020204030204" pitchFamily="34" charset="0"/>
                  <a:ea typeface="宋体" panose="02010600030101010101" pitchFamily="2" charset="-122"/>
                </a:rPr>
                <a:t>，</a:t>
              </a:r>
              <a:r>
                <a:rPr lang="en-US" altLang="zh-CN" sz="2800" b="1" dirty="0">
                  <a:solidFill>
                    <a:srgbClr val="0000FF"/>
                  </a:solidFill>
                  <a:latin typeface="Calibri" panose="020F0502020204030204" pitchFamily="34" charset="0"/>
                  <a:ea typeface="宋体" panose="02010600030101010101" pitchFamily="2" charset="-122"/>
                </a:rPr>
                <a:t>  </a:t>
              </a:r>
              <a:r>
                <a:rPr lang="zh-CN" altLang="zh-CN" sz="2800" b="1" dirty="0">
                  <a:solidFill>
                    <a:srgbClr val="0000FF"/>
                  </a:solidFill>
                  <a:latin typeface="Calibri" panose="020F0502020204030204" pitchFamily="34" charset="0"/>
                  <a:ea typeface="宋体" panose="02010600030101010101" pitchFamily="2" charset="-122"/>
                </a:rPr>
                <a:t>zhǐ</a:t>
              </a:r>
              <a:r>
                <a:rPr lang="en-US" altLang="zh-CN" sz="2800" b="1" dirty="0">
                  <a:solidFill>
                    <a:srgbClr val="0000FF"/>
                  </a:solidFill>
                  <a:latin typeface="Calibri" panose="020F0502020204030204" pitchFamily="34" charset="0"/>
                  <a:ea typeface="宋体" panose="02010600030101010101" pitchFamily="2" charset="-122"/>
                </a:rPr>
                <a:t> </a:t>
              </a:r>
              <a:r>
                <a:rPr lang="zh-CN" altLang="zh-CN" sz="2800" b="1" dirty="0">
                  <a:solidFill>
                    <a:srgbClr val="0000FF"/>
                  </a:solidFill>
                  <a:latin typeface="Calibri" panose="020F0502020204030204" pitchFamily="34" charset="0"/>
                  <a:ea typeface="宋体" panose="02010600030101010101" pitchFamily="2" charset="-122"/>
                </a:rPr>
                <a:t>yòngle</a:t>
              </a:r>
              <a:r>
                <a:rPr lang="en-US" altLang="zh-CN" sz="2800" b="1" dirty="0">
                  <a:solidFill>
                    <a:srgbClr val="0000FF"/>
                  </a:solidFill>
                  <a:latin typeface="Calibri" panose="020F0502020204030204" pitchFamily="34" charset="0"/>
                  <a:ea typeface="宋体" panose="02010600030101010101" pitchFamily="2" charset="-122"/>
                </a:rPr>
                <a:t> yì </a:t>
              </a:r>
              <a:r>
                <a:rPr lang="zh-CN" altLang="zh-CN" sz="2800" b="1" dirty="0">
                  <a:solidFill>
                    <a:srgbClr val="0000FF"/>
                  </a:solidFill>
                  <a:latin typeface="Calibri" panose="020F0502020204030204" pitchFamily="34" charset="0"/>
                  <a:ea typeface="宋体" panose="02010600030101010101" pitchFamily="2" charset="-122"/>
                </a:rPr>
                <a:t>huí，</a:t>
              </a:r>
              <a:r>
                <a:rPr lang="en-US" altLang="zh-CN" sz="2800" b="1" dirty="0">
                  <a:solidFill>
                    <a:srgbClr val="0000FF"/>
                  </a:solidFill>
                  <a:latin typeface="Calibri" panose="020F0502020204030204" pitchFamily="34" charset="0"/>
                  <a:ea typeface="宋体" panose="02010600030101010101" pitchFamily="2" charset="-122"/>
                </a:rPr>
                <a:t> </a:t>
              </a:r>
              <a:r>
                <a:rPr lang="zh-CN" altLang="zh-CN" sz="2800" b="1" dirty="0">
                  <a:solidFill>
                    <a:srgbClr val="0000FF"/>
                  </a:solidFill>
                  <a:latin typeface="Calibri" panose="020F0502020204030204" pitchFamily="34" charset="0"/>
                  <a:ea typeface="宋体" panose="02010600030101010101" pitchFamily="2" charset="-122"/>
                </a:rPr>
                <a:t>jiùzhǎobùzháole。</a:t>
              </a:r>
              <a:endParaRPr lang="zh-CN" altLang="zh-CN" sz="2800" b="1" dirty="0">
                <a:solidFill>
                  <a:srgbClr val="0000FF"/>
                </a:solidFill>
                <a:latin typeface="Calibri" panose="020F0502020204030204" pitchFamily="34" charset="0"/>
                <a:ea typeface="Times New Roman" panose="02020603050405020304" pitchFamily="18" charset="0"/>
              </a:endParaRPr>
            </a:p>
          </p:txBody>
        </p:sp>
      </p:grpSp>
      <p:pic>
        <p:nvPicPr>
          <p:cNvPr id="16" name="图片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7788" y="3014663"/>
            <a:ext cx="1468437" cy="25717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8" name="云形 17"/>
          <p:cNvSpPr/>
          <p:nvPr/>
        </p:nvSpPr>
        <p:spPr>
          <a:xfrm rot="20942999">
            <a:off x="912813" y="1381125"/>
            <a:ext cx="4894263" cy="1541463"/>
          </a:xfrm>
          <a:prstGeom prst="cloud">
            <a:avLst/>
          </a:prstGeom>
          <a:solidFill>
            <a:srgbClr val="2AAE3F"/>
          </a:solidFill>
        </p:spPr>
        <p:txBody>
          <a:bodyPr anchor="ctr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 pitchFamily="34" charset="0"/>
                <a:ea typeface="冬青黑体简体中文 W3" pitchFamily="34" charset="-122"/>
                <a:cs typeface="+mn-cs"/>
              </a:rPr>
              <a:t>请选用一件文具并用刚才的话试着说一说。</a:t>
            </a:r>
            <a:endParaRPr kumimoji="0" lang="zh-CN" altLang="zh-CN" sz="24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 panose="020F0502020204030204" pitchFamily="34" charset="0"/>
              <a:ea typeface="冬青黑体简体中文 W3" pitchFamily="34" charset="-122"/>
              <a:cs typeface="+mn-cs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10880725" y="5846763"/>
            <a:ext cx="898525" cy="677862"/>
          </a:xfrm>
          <a:prstGeom prst="rect">
            <a:avLst/>
          </a:prstGeom>
          <a:solidFill>
            <a:schemeClr val="bg1"/>
          </a:solidFill>
          <a:ln w="9525" cap="flat" cmpd="sng">
            <a:solidFill>
              <a:schemeClr val="bg1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>
            <a:spAutoFit/>
          </a:bodyPr>
          <a:p>
            <a:pPr algn="ctr" eaLnBrk="0" hangingPunct="0">
              <a:lnSpc>
                <a:spcPct val="130000"/>
              </a:lnSpc>
            </a:pPr>
            <a:endParaRPr lang="zh-CN" altLang="en-US" sz="4000" dirty="0">
              <a:solidFill>
                <a:srgbClr val="FFFFFF"/>
              </a:solidFill>
              <a:latin typeface="Century Gothic" panose="020B0502020202020204" pitchFamily="34" charset="0"/>
              <a:ea typeface="冬青黑体简体中文 W3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14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12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500"/>
                            </p:stCondLst>
                            <p:childTnLst>
                              <p:par>
                                <p:cTn id="12" presetID="22" presetClass="entr" presetSubtype="8" fill="hold" nodeType="afterEffect">
                                  <p:stCondLst>
                                    <p:cond delay="39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900"/>
                            </p:stCondLst>
                            <p:childTnLst>
                              <p:par>
                                <p:cTn id="16" presetID="22" presetClass="entr" presetSubtype="8" fill="hold" nodeType="afterEffect">
                                  <p:stCondLst>
                                    <p:cond delay="31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9500"/>
                            </p:stCondLst>
                            <p:childTnLst>
                              <p:par>
                                <p:cTn id="20" presetID="6" presetClass="entr" presetSubtype="16" fill="hold" grpId="0" nodeType="after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8" name="PA_圆角矩形 9"/>
          <p:cNvSpPr/>
          <p:nvPr>
            <p:custDataLst>
              <p:tags r:id="rId1"/>
            </p:custDataLst>
          </p:nvPr>
        </p:nvSpPr>
        <p:spPr>
          <a:xfrm>
            <a:off x="0" y="303213"/>
            <a:ext cx="487363" cy="500063"/>
          </a:xfrm>
          <a:prstGeom prst="roundRect">
            <a:avLst>
              <a:gd name="adj" fmla="val 0"/>
            </a:avLst>
          </a:prstGeom>
          <a:solidFill>
            <a:srgbClr val="36E0F5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266" name="文本框 68"/>
          <p:cNvSpPr txBox="1"/>
          <p:nvPr/>
        </p:nvSpPr>
        <p:spPr>
          <a:xfrm>
            <a:off x="566738" y="292100"/>
            <a:ext cx="1854200" cy="522288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en-US" sz="2800" dirty="0">
                <a:solidFill>
                  <a:srgbClr val="262626"/>
                </a:solidFill>
                <a:latin typeface="冬青黑体简体中文 W3"/>
                <a:ea typeface="冬青黑体简体中文 W3"/>
              </a:rPr>
              <a:t>知识讲解</a:t>
            </a:r>
            <a:endParaRPr lang="en-US" altLang="zh-CN" sz="2800" dirty="0">
              <a:solidFill>
                <a:srgbClr val="262626"/>
              </a:solidFill>
              <a:latin typeface="冬青黑体简体中文 W3"/>
              <a:ea typeface="冬青黑体简体中文 W3"/>
            </a:endParaRPr>
          </a:p>
        </p:txBody>
      </p:sp>
      <p:pic>
        <p:nvPicPr>
          <p:cNvPr id="5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5913" y="3730625"/>
            <a:ext cx="1670050" cy="29273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6" name="云形 5"/>
          <p:cNvSpPr/>
          <p:nvPr/>
        </p:nvSpPr>
        <p:spPr>
          <a:xfrm rot="21053946">
            <a:off x="2932113" y="3487738"/>
            <a:ext cx="6646863" cy="1541463"/>
          </a:xfrm>
          <a:prstGeom prst="cloud">
            <a:avLst/>
          </a:prstGeom>
          <a:solidFill>
            <a:srgbClr val="2AAE3F"/>
          </a:solidFill>
        </p:spPr>
        <p:txBody>
          <a:bodyPr anchor="ctr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 pitchFamily="34" charset="0"/>
                <a:ea typeface="冬青黑体简体中文 W3" pitchFamily="34" charset="-122"/>
                <a:cs typeface="+mn-cs"/>
              </a:rPr>
              <a:t>这些文具都丢啦，贝贝真粗心，没有了文具可怎么写作业呀？</a:t>
            </a:r>
            <a:endParaRPr kumimoji="0" lang="zh-CN" altLang="zh-CN" sz="24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 panose="020F0502020204030204" pitchFamily="34" charset="0"/>
              <a:ea typeface="冬青黑体简体中文 W3" pitchFamily="34" charset="-122"/>
              <a:cs typeface="+mn-cs"/>
            </a:endParaRPr>
          </a:p>
        </p:txBody>
      </p:sp>
      <p:grpSp>
        <p:nvGrpSpPr>
          <p:cNvPr id="11269" name="组合 1"/>
          <p:cNvGrpSpPr/>
          <p:nvPr/>
        </p:nvGrpSpPr>
        <p:grpSpPr>
          <a:xfrm>
            <a:off x="3684588" y="485775"/>
            <a:ext cx="5973762" cy="1593850"/>
            <a:chOff x="3010202" y="200234"/>
            <a:chExt cx="5974359" cy="1594025"/>
          </a:xfrm>
        </p:grpSpPr>
        <p:grpSp>
          <p:nvGrpSpPr>
            <p:cNvPr id="11270" name="组合 6"/>
            <p:cNvGrpSpPr/>
            <p:nvPr/>
          </p:nvGrpSpPr>
          <p:grpSpPr>
            <a:xfrm>
              <a:off x="3010202" y="200234"/>
              <a:ext cx="1146469" cy="1594025"/>
              <a:chOff x="1771825" y="1526990"/>
              <a:chExt cx="1037093" cy="2324323"/>
            </a:xfrm>
          </p:grpSpPr>
          <p:sp>
            <p:nvSpPr>
              <p:cNvPr id="11271" name="TextBox 1"/>
              <p:cNvSpPr txBox="1"/>
              <p:nvPr/>
            </p:nvSpPr>
            <p:spPr>
              <a:xfrm>
                <a:off x="1771825" y="3088381"/>
                <a:ext cx="819581" cy="762932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none" anchor="t">
                <a:spAutoFit/>
              </a:bodyPr>
              <a:p>
                <a:r>
                  <a:rPr lang="zh-CN" altLang="en-US" sz="2800" b="1" dirty="0">
                    <a:solidFill>
                      <a:srgbClr val="FF0000"/>
                    </a:solidFill>
                    <a:latin typeface="Calibri" panose="020F0502020204030204" pitchFamily="34" charset="0"/>
                    <a:ea typeface="宋体" panose="02010600030101010101" pitchFamily="2" charset="-122"/>
                  </a:rPr>
                  <a:t>铅笔</a:t>
                </a:r>
                <a:endParaRPr lang="zh-CN" altLang="en-US" sz="2800" b="1" dirty="0">
                  <a:solidFill>
                    <a:srgbClr val="FF0000"/>
                  </a:solidFill>
                  <a:latin typeface="Calibri" panose="020F0502020204030204" pitchFamily="34" charset="0"/>
                  <a:ea typeface="宋体" panose="02010600030101010101" pitchFamily="2" charset="-122"/>
                </a:endParaRPr>
              </a:p>
            </p:txBody>
          </p:sp>
          <p:pic>
            <p:nvPicPr>
              <p:cNvPr id="11272" name="Picture 8"/>
              <p:cNvPicPr>
                <a:picLocks noChangeAspect="1"/>
              </p:cNvPicPr>
              <p:nvPr/>
            </p:nvPicPr>
            <p:blipFill>
              <a:blip r:embed="rId3"/>
              <a:srcRect l="33282" r="46512"/>
              <a:stretch>
                <a:fillRect/>
              </a:stretch>
            </p:blipFill>
            <p:spPr>
              <a:xfrm>
                <a:off x="1838129" y="1526990"/>
                <a:ext cx="970789" cy="1561391"/>
              </a:xfrm>
              <a:prstGeom prst="rect">
                <a:avLst/>
              </a:prstGeom>
              <a:noFill/>
              <a:ln w="9525">
                <a:noFill/>
              </a:ln>
            </p:spPr>
          </p:pic>
        </p:grpSp>
        <p:grpSp>
          <p:nvGrpSpPr>
            <p:cNvPr id="11273" name="组合 9"/>
            <p:cNvGrpSpPr/>
            <p:nvPr/>
          </p:nvGrpSpPr>
          <p:grpSpPr>
            <a:xfrm>
              <a:off x="4589527" y="288341"/>
              <a:ext cx="906017" cy="1424997"/>
              <a:chOff x="5796136" y="1526993"/>
              <a:chExt cx="1020847" cy="2210402"/>
            </a:xfrm>
          </p:grpSpPr>
          <p:pic>
            <p:nvPicPr>
              <p:cNvPr id="11274" name="Picture 8"/>
              <p:cNvPicPr>
                <a:picLocks noChangeAspect="1"/>
              </p:cNvPicPr>
              <p:nvPr/>
            </p:nvPicPr>
            <p:blipFill>
              <a:blip r:embed="rId3"/>
              <a:srcRect l="87331" r="-2"/>
              <a:stretch>
                <a:fillRect/>
              </a:stretch>
            </p:blipFill>
            <p:spPr>
              <a:xfrm>
                <a:off x="5796136" y="1526993"/>
                <a:ext cx="792088" cy="1561391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sp>
            <p:nvSpPr>
              <p:cNvPr id="11275" name="TextBox 11"/>
              <p:cNvSpPr txBox="1"/>
              <p:nvPr/>
            </p:nvSpPr>
            <p:spPr>
              <a:xfrm>
                <a:off x="5796136" y="2925796"/>
                <a:ext cx="1020847" cy="811599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none" anchor="t">
                <a:spAutoFit/>
              </a:bodyPr>
              <a:p>
                <a:r>
                  <a:rPr lang="zh-CN" altLang="en-US" sz="2800" b="1" dirty="0">
                    <a:solidFill>
                      <a:srgbClr val="FF0000"/>
                    </a:solidFill>
                    <a:latin typeface="Calibri" panose="020F0502020204030204" pitchFamily="34" charset="0"/>
                    <a:ea typeface="宋体" panose="02010600030101010101" pitchFamily="2" charset="-122"/>
                  </a:rPr>
                  <a:t>橡皮</a:t>
                </a:r>
                <a:endParaRPr lang="zh-CN" altLang="en-US" sz="2800" b="1" dirty="0">
                  <a:solidFill>
                    <a:srgbClr val="FF0000"/>
                  </a:solidFill>
                  <a:latin typeface="Calibri" panose="020F0502020204030204" pitchFamily="34" charset="0"/>
                  <a:ea typeface="宋体" panose="02010600030101010101" pitchFamily="2" charset="-122"/>
                </a:endParaRPr>
              </a:p>
            </p:txBody>
          </p:sp>
        </p:grpSp>
        <p:grpSp>
          <p:nvGrpSpPr>
            <p:cNvPr id="11276" name="组合 12"/>
            <p:cNvGrpSpPr/>
            <p:nvPr/>
          </p:nvGrpSpPr>
          <p:grpSpPr>
            <a:xfrm>
              <a:off x="5987805" y="371701"/>
              <a:ext cx="1344569" cy="1356509"/>
              <a:chOff x="3702019" y="1414818"/>
              <a:chExt cx="2044872" cy="2174247"/>
            </a:xfrm>
          </p:grpSpPr>
          <p:pic>
            <p:nvPicPr>
              <p:cNvPr id="11277" name="Picture 8" descr="C:\Documents and Settings\Administrator\桌面\人一语大课堂（下）\人一语大课堂正文\续127.tif"/>
              <p:cNvPicPr>
                <a:picLocks noChangeAspect="1"/>
              </p:cNvPicPr>
              <p:nvPr/>
            </p:nvPicPr>
            <p:blipFill>
              <a:blip r:embed="rId3"/>
              <a:srcRect l="50819" r="19080"/>
              <a:stretch>
                <a:fillRect/>
              </a:stretch>
            </p:blipFill>
            <p:spPr>
              <a:xfrm>
                <a:off x="3702019" y="1414818"/>
                <a:ext cx="1446245" cy="1561390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sp>
            <p:nvSpPr>
              <p:cNvPr id="11278" name="TextBox 14"/>
              <p:cNvSpPr txBox="1"/>
              <p:nvPr/>
            </p:nvSpPr>
            <p:spPr>
              <a:xfrm>
                <a:off x="3820456" y="2750435"/>
                <a:ext cx="1926435" cy="838630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none" anchor="t">
                <a:spAutoFit/>
              </a:bodyPr>
              <a:p>
                <a:r>
                  <a:rPr lang="zh-CN" altLang="en-US" sz="2800" b="1" dirty="0">
                    <a:solidFill>
                      <a:srgbClr val="FF0000"/>
                    </a:solidFill>
                    <a:latin typeface="Calibri" panose="020F0502020204030204" pitchFamily="34" charset="0"/>
                    <a:ea typeface="宋体" panose="02010600030101010101" pitchFamily="2" charset="-122"/>
                  </a:rPr>
                  <a:t>转笔刀</a:t>
                </a:r>
                <a:endParaRPr lang="zh-CN" altLang="en-US" sz="2800" b="1" dirty="0">
                  <a:solidFill>
                    <a:srgbClr val="FF0000"/>
                  </a:solidFill>
                  <a:latin typeface="Calibri" panose="020F0502020204030204" pitchFamily="34" charset="0"/>
                  <a:ea typeface="宋体" panose="02010600030101010101" pitchFamily="2" charset="-122"/>
                </a:endParaRPr>
              </a:p>
            </p:txBody>
          </p:sp>
        </p:grpSp>
        <p:grpSp>
          <p:nvGrpSpPr>
            <p:cNvPr id="11279" name="组合 9"/>
            <p:cNvGrpSpPr/>
            <p:nvPr/>
          </p:nvGrpSpPr>
          <p:grpSpPr>
            <a:xfrm>
              <a:off x="7661330" y="371701"/>
              <a:ext cx="1323231" cy="1409908"/>
              <a:chOff x="7331465" y="534161"/>
              <a:chExt cx="2065321" cy="4636188"/>
            </a:xfrm>
          </p:grpSpPr>
          <p:pic>
            <p:nvPicPr>
              <p:cNvPr id="11280" name="PA-图片 7-8556"/>
              <p:cNvPicPr>
                <a:picLocks noChangeAspect="1"/>
              </p:cNvPicPr>
              <p:nvPr>
                <p:custDataLst>
                  <p:tags r:id="rId4"/>
                </p:custDataLst>
              </p:nvPr>
            </p:nvPicPr>
            <p:blipFill>
              <a:blip r:embed="rId5"/>
              <a:stretch>
                <a:fillRect/>
              </a:stretch>
            </p:blipFill>
            <p:spPr>
              <a:xfrm rot="-3789316">
                <a:off x="7012936" y="1693906"/>
                <a:ext cx="2935527" cy="616034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sp>
            <p:nvSpPr>
              <p:cNvPr id="11281" name="文本框 17"/>
              <p:cNvSpPr txBox="1"/>
              <p:nvPr/>
            </p:nvSpPr>
            <p:spPr>
              <a:xfrm>
                <a:off x="7331465" y="3449849"/>
                <a:ext cx="2065321" cy="1720500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anchor="t">
                <a:spAutoFit/>
              </a:bodyPr>
              <a:p>
                <a:r>
                  <a:rPr lang="zh-CN" altLang="en-US" sz="2800" b="1" dirty="0">
                    <a:solidFill>
                      <a:srgbClr val="FF0000"/>
                    </a:solidFill>
                    <a:latin typeface="Calibri" panose="020F0502020204030204" pitchFamily="34" charset="0"/>
                    <a:ea typeface="宋体" panose="02010600030101010101" pitchFamily="2" charset="-122"/>
                  </a:rPr>
                  <a:t>尺子</a:t>
                </a:r>
                <a:endParaRPr lang="zh-CN" altLang="en-US" sz="2800" b="1" dirty="0">
                  <a:solidFill>
                    <a:srgbClr val="FF0000"/>
                  </a:solidFill>
                  <a:latin typeface="Calibri" panose="020F0502020204030204" pitchFamily="34" charset="0"/>
                  <a:ea typeface="宋体" panose="02010600030101010101" pitchFamily="2" charset="-122"/>
                </a:endParaRPr>
              </a:p>
            </p:txBody>
          </p:sp>
        </p:grpSp>
      </p:grpSp>
      <p:sp>
        <p:nvSpPr>
          <p:cNvPr id="21" name="云形 20"/>
          <p:cNvSpPr/>
          <p:nvPr/>
        </p:nvSpPr>
        <p:spPr>
          <a:xfrm rot="21097633">
            <a:off x="2963863" y="3432175"/>
            <a:ext cx="6646863" cy="1541463"/>
          </a:xfrm>
          <a:prstGeom prst="cloud">
            <a:avLst/>
          </a:prstGeom>
          <a:solidFill>
            <a:srgbClr val="2AAE3F"/>
          </a:solidFill>
        </p:spPr>
        <p:txBody>
          <a:bodyPr anchor="ctr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 pitchFamily="34" charset="0"/>
                <a:ea typeface="冬青黑体简体中文 W3" pitchFamily="34" charset="-122"/>
                <a:cs typeface="+mn-cs"/>
              </a:rPr>
              <a:t>贝贝愁眉苦脸的回到家，他一回家就做了什么？请你读一读。</a:t>
            </a:r>
            <a:endParaRPr kumimoji="0" lang="zh-CN" altLang="en-US" sz="24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 panose="020F0502020204030204" pitchFamily="34" charset="0"/>
              <a:ea typeface="冬青黑体简体中文 W3" pitchFamily="34" charset="-122"/>
              <a:cs typeface="+mn-cs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8335963" y="6180138"/>
            <a:ext cx="1766887" cy="677862"/>
          </a:xfrm>
          <a:prstGeom prst="rect">
            <a:avLst/>
          </a:prstGeom>
          <a:solidFill>
            <a:schemeClr val="bg1"/>
          </a:solidFill>
          <a:ln w="9525" cap="flat" cmpd="sng">
            <a:solidFill>
              <a:schemeClr val="bg1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>
            <a:spAutoFit/>
          </a:bodyPr>
          <a:p>
            <a:pPr algn="ctr" eaLnBrk="0" hangingPunct="0">
              <a:lnSpc>
                <a:spcPct val="130000"/>
              </a:lnSpc>
            </a:pPr>
            <a:endParaRPr lang="zh-CN" altLang="en-US" sz="4000" dirty="0">
              <a:solidFill>
                <a:srgbClr val="FFFFFF"/>
              </a:solidFill>
              <a:latin typeface="Century Gothic" panose="020B0502020202020204" pitchFamily="34" charset="0"/>
              <a:ea typeface="冬青黑体简体中文 W3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14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12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xit" presetSubtype="2" fill="hold" grpId="1" nodeType="withEffect">
                                  <p:stCondLst>
                                    <p:cond delay="6800"/>
                                  </p:stCondLst>
                                  <p:childTnLst>
                                    <p:animEffect transition="out" filter="wipe(right)">
                                      <p:cBhvr>
                                        <p:cTn id="12" dur="1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22" presetClass="entr" presetSubtype="2" fill="hold" grpId="0" nodeType="withEffect">
                                  <p:stCondLst>
                                    <p:cond delay="74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6" presetClass="entr" presetSubtype="16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0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6" grpId="1" animBg="1"/>
      <p:bldP spid="21" grpId="0" animBg="1"/>
      <p:bldP spid="20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8" name="PA_圆角矩形 9"/>
          <p:cNvSpPr/>
          <p:nvPr>
            <p:custDataLst>
              <p:tags r:id="rId1"/>
            </p:custDataLst>
          </p:nvPr>
        </p:nvSpPr>
        <p:spPr>
          <a:xfrm>
            <a:off x="0" y="303213"/>
            <a:ext cx="487363" cy="500063"/>
          </a:xfrm>
          <a:prstGeom prst="roundRect">
            <a:avLst>
              <a:gd name="adj" fmla="val 0"/>
            </a:avLst>
          </a:prstGeom>
          <a:solidFill>
            <a:srgbClr val="36E0F5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290" name="文本框 68"/>
          <p:cNvSpPr txBox="1"/>
          <p:nvPr/>
        </p:nvSpPr>
        <p:spPr>
          <a:xfrm>
            <a:off x="566738" y="292100"/>
            <a:ext cx="1854200" cy="522288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en-US" sz="2800" dirty="0">
                <a:solidFill>
                  <a:srgbClr val="262626"/>
                </a:solidFill>
                <a:latin typeface="冬青黑体简体中文 W3"/>
                <a:ea typeface="冬青黑体简体中文 W3"/>
              </a:rPr>
              <a:t>知识讲解</a:t>
            </a:r>
            <a:endParaRPr lang="en-US" altLang="zh-CN" sz="2800" dirty="0">
              <a:solidFill>
                <a:srgbClr val="262626"/>
              </a:solidFill>
              <a:latin typeface="冬青黑体简体中文 W3"/>
              <a:ea typeface="冬青黑体简体中文 W3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566738" y="2500313"/>
            <a:ext cx="11176000" cy="6667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R="0" defTabSz="914400" eaLnBrk="0" hangingPunct="0">
              <a:buClrTx/>
              <a:buSzTx/>
              <a:buFontTx/>
              <a:defRPr/>
            </a:pPr>
            <a:r>
              <a:rPr kumimoji="0" lang="zh-CN" altLang="en-US" sz="3735" b="1" kern="1200" cap="none" spc="0" normalizeH="0" baseline="0" noProof="0" dirty="0">
                <a:solidFill>
                  <a:srgbClr val="0000FF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贝贝一回到家，就向 妈妈要新的铅笔，新的 橡皮。</a:t>
            </a:r>
            <a:endParaRPr kumimoji="0" lang="zh-CN" altLang="en-US" sz="3735" b="1" kern="1200" cap="none" spc="0" normalizeH="0" baseline="0" noProof="0" dirty="0">
              <a:solidFill>
                <a:srgbClr val="0000FF"/>
              </a:solidFill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704850" y="2132013"/>
            <a:ext cx="11326813" cy="3683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1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Bèibèi</a:t>
            </a:r>
            <a:r>
              <a:rPr kumimoji="0" lang="en-US" altLang="zh-CN" sz="1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  </a:t>
            </a:r>
            <a:r>
              <a:rPr kumimoji="0" lang="en-US" altLang="zh-CN" sz="1800" b="1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yì</a:t>
            </a: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   </a:t>
            </a:r>
            <a:r>
              <a:rPr kumimoji="0" lang="en-US" altLang="zh-CN" sz="1800" b="1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huídàojiā</a:t>
            </a:r>
            <a:r>
              <a:rPr kumimoji="0" lang="en-US" altLang="zh-CN" sz="1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  </a:t>
            </a: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，  </a:t>
            </a:r>
            <a:r>
              <a:rPr kumimoji="0" lang="en-US" altLang="zh-CN" sz="1800" b="1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jiù</a:t>
            </a:r>
            <a:r>
              <a:rPr kumimoji="0" lang="en-US" altLang="zh-CN" sz="1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 </a:t>
            </a:r>
            <a:r>
              <a:rPr kumimoji="0" lang="en-US" altLang="zh-CN" sz="1800" b="1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xiàng</a:t>
            </a:r>
            <a:r>
              <a:rPr kumimoji="0" lang="en-US" altLang="zh-CN" sz="1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 </a:t>
            </a:r>
            <a:r>
              <a:rPr kumimoji="0" lang="en-US" altLang="zh-CN" sz="1800" b="1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mā</a:t>
            </a:r>
            <a:r>
              <a:rPr kumimoji="0" lang="en-US" altLang="zh-CN" sz="1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  </a:t>
            </a:r>
            <a:r>
              <a:rPr kumimoji="0" lang="en-US" altLang="zh-CN" sz="1800" b="1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mā</a:t>
            </a:r>
            <a:r>
              <a:rPr kumimoji="0" lang="en-US" altLang="zh-CN" sz="1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  </a:t>
            </a:r>
            <a:r>
              <a:rPr kumimoji="0" lang="en-US" altLang="zh-CN" sz="1800" b="1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yào</a:t>
            </a:r>
            <a:r>
              <a:rPr kumimoji="0" lang="en-US" altLang="zh-CN" sz="1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 </a:t>
            </a:r>
            <a:r>
              <a:rPr kumimoji="0" lang="en-US" altLang="zh-CN" sz="1800" b="1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xīn</a:t>
            </a:r>
            <a:r>
              <a:rPr kumimoji="0" lang="en-US" altLang="zh-CN" sz="1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 </a:t>
            </a:r>
            <a:r>
              <a:rPr kumimoji="0" lang="en-US" altLang="zh-CN" sz="1800" b="1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deq</a:t>
            </a:r>
            <a:r>
              <a:rPr kumimoji="0" lang="en-US" altLang="zh-CN" sz="1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  </a:t>
            </a:r>
            <a:r>
              <a:rPr kumimoji="0" lang="en-US" altLang="zh-CN" sz="1800" b="1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iānbǐ</a:t>
            </a:r>
            <a:r>
              <a:rPr kumimoji="0" lang="en-US" altLang="zh-CN" sz="1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  </a:t>
            </a: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，  </a:t>
            </a:r>
            <a:r>
              <a:rPr kumimoji="0" lang="en-US" altLang="zh-CN" sz="1800" b="1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xīn</a:t>
            </a:r>
            <a:r>
              <a:rPr kumimoji="0" lang="en-US" altLang="zh-CN" sz="1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  de  </a:t>
            </a:r>
            <a:r>
              <a:rPr kumimoji="0" lang="en-US" altLang="zh-CN" sz="1800" b="1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xiàng</a:t>
            </a:r>
            <a:r>
              <a:rPr kumimoji="0" lang="en-US" altLang="zh-CN" sz="1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 </a:t>
            </a:r>
            <a:r>
              <a:rPr kumimoji="0" lang="en-US" altLang="zh-CN" sz="1800" b="1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pí</a:t>
            </a:r>
            <a:endParaRPr kumimoji="0" lang="zh-CN" altLang="en-US" sz="18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</p:txBody>
      </p:sp>
      <p:pic>
        <p:nvPicPr>
          <p:cNvPr id="9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4850" y="4330700"/>
            <a:ext cx="1395413" cy="24479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" name="云形 9"/>
          <p:cNvSpPr/>
          <p:nvPr/>
        </p:nvSpPr>
        <p:spPr>
          <a:xfrm rot="21064970">
            <a:off x="1870075" y="3790950"/>
            <a:ext cx="5448300" cy="1603375"/>
          </a:xfrm>
          <a:prstGeom prst="cloud">
            <a:avLst/>
          </a:prstGeom>
          <a:solidFill>
            <a:srgbClr val="2AAE3F"/>
          </a:solidFill>
        </p:spPr>
        <p:txBody>
          <a:bodyPr anchor="ctr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 pitchFamily="34" charset="0"/>
                <a:ea typeface="冬青黑体简体中文 W3" pitchFamily="34" charset="-122"/>
                <a:cs typeface="+mn-cs"/>
              </a:rPr>
              <a:t>文中的“一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 pitchFamily="34" charset="0"/>
                <a:ea typeface="冬青黑体简体中文 W3" pitchFamily="34" charset="-122"/>
                <a:cs typeface="+mn-cs"/>
              </a:rPr>
              <a:t>……</a:t>
            </a:r>
            <a:r>
              <a: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 pitchFamily="34" charset="0"/>
                <a:ea typeface="冬青黑体简体中文 W3" pitchFamily="34" charset="-122"/>
                <a:cs typeface="+mn-cs"/>
              </a:rPr>
              <a:t>就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 pitchFamily="34" charset="0"/>
                <a:ea typeface="冬青黑体简体中文 W3" pitchFamily="34" charset="-122"/>
                <a:cs typeface="+mn-cs"/>
              </a:rPr>
              <a:t>……”</a:t>
            </a:r>
            <a:r>
              <a: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 pitchFamily="34" charset="0"/>
                <a:ea typeface="冬青黑体简体中文 W3" pitchFamily="34" charset="-122"/>
                <a:cs typeface="+mn-cs"/>
              </a:rPr>
              <a:t>是什么意思？</a:t>
            </a:r>
            <a:endParaRPr kumimoji="0" lang="zh-CN" altLang="en-US" sz="24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 panose="020F0502020204030204" pitchFamily="34" charset="0"/>
              <a:ea typeface="冬青黑体简体中文 W3" pitchFamily="34" charset="-122"/>
              <a:cs typeface="+mn-cs"/>
            </a:endParaRPr>
          </a:p>
        </p:txBody>
      </p:sp>
      <p:sp>
        <p:nvSpPr>
          <p:cNvPr id="11" name="云形 10"/>
          <p:cNvSpPr/>
          <p:nvPr/>
        </p:nvSpPr>
        <p:spPr>
          <a:xfrm rot="21064970">
            <a:off x="1928813" y="4157663"/>
            <a:ext cx="4865688" cy="871538"/>
          </a:xfrm>
          <a:prstGeom prst="cloud">
            <a:avLst/>
          </a:prstGeom>
          <a:solidFill>
            <a:srgbClr val="2AAE3F"/>
          </a:solidFill>
        </p:spPr>
        <p:txBody>
          <a:bodyPr anchor="ctr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 pitchFamily="34" charset="0"/>
                <a:ea typeface="冬青黑体简体中文 W3" pitchFamily="34" charset="-122"/>
                <a:cs typeface="+mn-cs"/>
              </a:rPr>
              <a:t>是立刻，马上的意思</a:t>
            </a:r>
            <a:endParaRPr kumimoji="0" lang="zh-CN" altLang="en-US" sz="24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 panose="020F0502020204030204" pitchFamily="34" charset="0"/>
              <a:ea typeface="冬青黑体简体中文 W3" pitchFamily="34" charset="-122"/>
              <a:cs typeface="+mn-cs"/>
            </a:endParaRPr>
          </a:p>
        </p:txBody>
      </p:sp>
      <p:sp>
        <p:nvSpPr>
          <p:cNvPr id="12" name="云形 11"/>
          <p:cNvSpPr/>
          <p:nvPr/>
        </p:nvSpPr>
        <p:spPr>
          <a:xfrm rot="21064970">
            <a:off x="1855788" y="3798888"/>
            <a:ext cx="5530850" cy="1539875"/>
          </a:xfrm>
          <a:prstGeom prst="cloud">
            <a:avLst/>
          </a:prstGeom>
          <a:solidFill>
            <a:srgbClr val="2AAE3F"/>
          </a:solidFill>
        </p:spPr>
        <p:txBody>
          <a:bodyPr anchor="ctr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 pitchFamily="34" charset="0"/>
                <a:ea typeface="冬青黑体简体中文 W3" pitchFamily="34" charset="-122"/>
                <a:cs typeface="+mn-cs"/>
              </a:rPr>
              <a:t>你读了这句话，觉得贝贝此时是怎样的心情？</a:t>
            </a:r>
            <a:endParaRPr kumimoji="0" lang="zh-CN" altLang="en-US" sz="24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 panose="020F0502020204030204" pitchFamily="34" charset="0"/>
              <a:ea typeface="冬青黑体简体中文 W3" pitchFamily="34" charset="-122"/>
              <a:cs typeface="+mn-cs"/>
            </a:endParaRPr>
          </a:p>
        </p:txBody>
      </p:sp>
      <p:sp>
        <p:nvSpPr>
          <p:cNvPr id="13" name="云形 12"/>
          <p:cNvSpPr/>
          <p:nvPr/>
        </p:nvSpPr>
        <p:spPr>
          <a:xfrm rot="21064970">
            <a:off x="1900238" y="4279900"/>
            <a:ext cx="3062288" cy="871538"/>
          </a:xfrm>
          <a:prstGeom prst="cloud">
            <a:avLst/>
          </a:prstGeom>
          <a:solidFill>
            <a:srgbClr val="2AAE3F"/>
          </a:solidFill>
        </p:spPr>
        <p:txBody>
          <a:bodyPr anchor="ctr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 pitchFamily="34" charset="0"/>
                <a:ea typeface="冬青黑体简体中文 W3" pitchFamily="34" charset="-122"/>
                <a:cs typeface="+mn-cs"/>
              </a:rPr>
              <a:t>是呀，着急。</a:t>
            </a:r>
            <a:endParaRPr kumimoji="0" lang="zh-CN" altLang="en-US" sz="24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 panose="020F0502020204030204" pitchFamily="34" charset="0"/>
              <a:ea typeface="冬青黑体简体中文 W3" pitchFamily="34" charset="-122"/>
              <a:cs typeface="+mn-cs"/>
            </a:endParaRPr>
          </a:p>
        </p:txBody>
      </p:sp>
      <p:sp>
        <p:nvSpPr>
          <p:cNvPr id="14" name="云形 13"/>
          <p:cNvSpPr/>
          <p:nvPr/>
        </p:nvSpPr>
        <p:spPr>
          <a:xfrm rot="21064970">
            <a:off x="1838325" y="3808413"/>
            <a:ext cx="4905375" cy="1541463"/>
          </a:xfrm>
          <a:prstGeom prst="cloud">
            <a:avLst/>
          </a:prstGeom>
          <a:solidFill>
            <a:srgbClr val="2AAE3F"/>
          </a:solidFill>
        </p:spPr>
        <p:txBody>
          <a:bodyPr anchor="ctr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 pitchFamily="34" charset="0"/>
                <a:ea typeface="冬青黑体简体中文 W3" pitchFamily="34" charset="-122"/>
                <a:cs typeface="+mn-cs"/>
              </a:rPr>
              <a:t>孩子们，你们一回到家就会做什么呢？</a:t>
            </a:r>
            <a:endParaRPr kumimoji="0" lang="zh-CN" altLang="en-US" sz="24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 panose="020F0502020204030204" pitchFamily="34" charset="0"/>
              <a:ea typeface="冬青黑体简体中文 W3" pitchFamily="34" charset="-122"/>
              <a:cs typeface="+mn-cs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9075738" y="5989638"/>
            <a:ext cx="1766887" cy="677862"/>
          </a:xfrm>
          <a:prstGeom prst="rect">
            <a:avLst/>
          </a:prstGeom>
          <a:solidFill>
            <a:schemeClr val="bg1"/>
          </a:solidFill>
          <a:ln w="9525" cap="flat" cmpd="sng">
            <a:solidFill>
              <a:schemeClr val="bg1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>
            <a:spAutoFit/>
          </a:bodyPr>
          <a:p>
            <a:pPr algn="ctr" eaLnBrk="0" hangingPunct="0">
              <a:lnSpc>
                <a:spcPct val="130000"/>
              </a:lnSpc>
            </a:pPr>
            <a:endParaRPr lang="zh-CN" altLang="en-US" sz="4000" dirty="0">
              <a:solidFill>
                <a:srgbClr val="FFFFFF"/>
              </a:solidFill>
              <a:latin typeface="Century Gothic" panose="020B0502020202020204" pitchFamily="34" charset="0"/>
              <a:ea typeface="冬青黑体简体中文 W3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afterEffect">
                                  <p:stCondLst>
                                    <p:cond delay="48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14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grpId="0" nodeType="withEffect">
                                  <p:stCondLst>
                                    <p:cond delay="54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14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2" fill="hold" grpId="0" nodeType="withEffect">
                                  <p:stCondLst>
                                    <p:cond delay="101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xit" presetSubtype="4" fill="hold" grpId="1" nodeType="withEffect">
                                  <p:stCondLst>
                                    <p:cond delay="1010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22" presetClass="entr" presetSubtype="2" fill="hold" grpId="0" nodeType="withEffect">
                                  <p:stCondLst>
                                    <p:cond delay="157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xit" presetSubtype="4" fill="hold" grpId="1" nodeType="withEffect">
                                  <p:stCondLst>
                                    <p:cond delay="1570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22" presetClass="entr" presetSubtype="2" fill="hold" grpId="0" nodeType="withEffect">
                                  <p:stCondLst>
                                    <p:cond delay="208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xit" presetSubtype="4" fill="hold" grpId="1" nodeType="withEffect">
                                  <p:stCondLst>
                                    <p:cond delay="2080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22" presetClass="entr" presetSubtype="2" fill="hold" grpId="0" nodeType="withEffect">
                                  <p:stCondLst>
                                    <p:cond delay="254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6300"/>
                            </p:stCondLst>
                            <p:childTnLst>
                              <p:par>
                                <p:cTn id="33" presetID="6" presetClass="entr" presetSubtype="16" fill="hold" grpId="0" nodeType="after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5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0" grpId="1" animBg="1"/>
      <p:bldP spid="11" grpId="0" animBg="1"/>
      <p:bldP spid="11" grpId="1" animBg="1"/>
      <p:bldP spid="12" grpId="0" animBg="1"/>
      <p:bldP spid="12" grpId="1" animBg="1"/>
      <p:bldP spid="13" grpId="0" animBg="1"/>
      <p:bldP spid="14" grpId="0" animBg="1"/>
      <p:bldP spid="1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8" name="PA_圆角矩形 9"/>
          <p:cNvSpPr/>
          <p:nvPr>
            <p:custDataLst>
              <p:tags r:id="rId1"/>
            </p:custDataLst>
          </p:nvPr>
        </p:nvSpPr>
        <p:spPr>
          <a:xfrm>
            <a:off x="0" y="303213"/>
            <a:ext cx="487363" cy="500063"/>
          </a:xfrm>
          <a:prstGeom prst="roundRect">
            <a:avLst>
              <a:gd name="adj" fmla="val 0"/>
            </a:avLst>
          </a:prstGeom>
          <a:solidFill>
            <a:srgbClr val="36E0F5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圆角矩形标注 1"/>
          <p:cNvSpPr/>
          <p:nvPr/>
        </p:nvSpPr>
        <p:spPr>
          <a:xfrm>
            <a:off x="2941638" y="250825"/>
            <a:ext cx="5256213" cy="1462088"/>
          </a:xfrm>
          <a:prstGeom prst="wedgeRoundRectCallout">
            <a:avLst>
              <a:gd name="adj1" fmla="val 77421"/>
              <a:gd name="adj2" fmla="val 51606"/>
              <a:gd name="adj3" fmla="val 16667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730" b="1" i="0" u="none" strike="noStrike" kern="1200" cap="none" spc="0" normalizeH="0" baseline="0" noProof="0" dirty="0">
                <a:ln>
                  <a:noFill/>
                </a:ln>
                <a:solidFill>
                  <a:srgbClr val="6600FF"/>
                </a:solidFill>
                <a:effectLst/>
                <a:uLnTx/>
                <a:uFillTx/>
                <a:latin typeface="黑体" panose="02010609060101010101" charset="-122"/>
                <a:ea typeface="黑体" panose="02010609060101010101" charset="-122"/>
                <a:cs typeface="+mn-cs"/>
              </a:rPr>
              <a:t>用“一</a:t>
            </a:r>
            <a:r>
              <a:rPr kumimoji="0" lang="en-US" altLang="zh-CN" sz="3730" b="1" i="0" u="none" strike="noStrike" kern="1200" cap="none" spc="0" normalizeH="0" baseline="0" noProof="0" dirty="0">
                <a:ln>
                  <a:noFill/>
                </a:ln>
                <a:solidFill>
                  <a:srgbClr val="6600FF"/>
                </a:solidFill>
                <a:effectLst/>
                <a:uLnTx/>
                <a:uFillTx/>
                <a:latin typeface="黑体" panose="02010609060101010101" charset="-122"/>
                <a:ea typeface="黑体" panose="02010609060101010101" charset="-122"/>
                <a:cs typeface="+mn-cs"/>
              </a:rPr>
              <a:t>…</a:t>
            </a:r>
            <a:r>
              <a:rPr kumimoji="0" lang="zh-CN" altLang="en-US" sz="3730" b="1" i="0" u="none" strike="noStrike" kern="1200" cap="none" spc="0" normalizeH="0" baseline="0" noProof="0" dirty="0">
                <a:ln>
                  <a:noFill/>
                </a:ln>
                <a:solidFill>
                  <a:srgbClr val="6600FF"/>
                </a:solidFill>
                <a:effectLst/>
                <a:uLnTx/>
                <a:uFillTx/>
                <a:latin typeface="黑体" panose="02010609060101010101" charset="-122"/>
                <a:ea typeface="黑体" panose="02010609060101010101" charset="-122"/>
                <a:cs typeface="+mn-cs"/>
              </a:rPr>
              <a:t>就</a:t>
            </a:r>
            <a:r>
              <a:rPr kumimoji="0" lang="en-US" altLang="zh-CN" sz="3730" b="1" i="0" u="none" strike="noStrike" kern="1200" cap="none" spc="0" normalizeH="0" baseline="0" noProof="0" dirty="0">
                <a:ln>
                  <a:noFill/>
                </a:ln>
                <a:solidFill>
                  <a:srgbClr val="6600FF"/>
                </a:solidFill>
                <a:effectLst/>
                <a:uLnTx/>
                <a:uFillTx/>
                <a:latin typeface="黑体" panose="02010609060101010101" charset="-122"/>
                <a:ea typeface="黑体" panose="02010609060101010101" charset="-122"/>
                <a:cs typeface="+mn-cs"/>
              </a:rPr>
              <a:t>…”</a:t>
            </a:r>
            <a:r>
              <a:rPr kumimoji="0" lang="zh-CN" altLang="en-US" sz="3730" b="1" i="0" u="none" strike="noStrike" kern="1200" cap="none" spc="0" normalizeH="0" baseline="0" noProof="0" dirty="0">
                <a:ln>
                  <a:noFill/>
                </a:ln>
                <a:solidFill>
                  <a:srgbClr val="6600FF"/>
                </a:solidFill>
                <a:effectLst/>
                <a:uLnTx/>
                <a:uFillTx/>
                <a:latin typeface="黑体" panose="02010609060101010101" charset="-122"/>
                <a:ea typeface="黑体" panose="02010609060101010101" charset="-122"/>
                <a:cs typeface="+mn-cs"/>
              </a:rPr>
              <a:t>说句话</a:t>
            </a:r>
            <a:endParaRPr kumimoji="0" lang="zh-CN" altLang="en-US" sz="3730" b="1" i="0" u="none" strike="noStrike" kern="1200" cap="none" spc="0" normalizeH="0" baseline="0" noProof="0" dirty="0">
              <a:ln>
                <a:noFill/>
              </a:ln>
              <a:solidFill>
                <a:srgbClr val="6600FF"/>
              </a:solidFill>
              <a:effectLst/>
              <a:uLnTx/>
              <a:uFillTx/>
              <a:latin typeface="黑体" panose="02010609060101010101" charset="-122"/>
              <a:ea typeface="黑体" panose="02010609060101010101" charset="-122"/>
              <a:cs typeface="+mn-cs"/>
            </a:endParaRPr>
          </a:p>
        </p:txBody>
      </p:sp>
      <p:pic>
        <p:nvPicPr>
          <p:cNvPr id="13315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13900" y="803275"/>
            <a:ext cx="1366838" cy="203041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2" name="图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7363" y="4200525"/>
            <a:ext cx="1395412" cy="24479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3" name="云形 12"/>
          <p:cNvSpPr/>
          <p:nvPr/>
        </p:nvSpPr>
        <p:spPr>
          <a:xfrm rot="346847">
            <a:off x="1558925" y="4525963"/>
            <a:ext cx="4903788" cy="1539875"/>
          </a:xfrm>
          <a:prstGeom prst="cloud">
            <a:avLst/>
          </a:prstGeom>
          <a:solidFill>
            <a:srgbClr val="2AAE3F"/>
          </a:solidFill>
        </p:spPr>
        <p:txBody>
          <a:bodyPr anchor="ctr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 pitchFamily="34" charset="0"/>
                <a:ea typeface="冬青黑体简体中文 W3" pitchFamily="34" charset="-122"/>
                <a:cs typeface="+mn-cs"/>
              </a:rPr>
              <a:t>孩子们，上课铃一响，你们就会做什么呢？</a:t>
            </a:r>
            <a:endParaRPr kumimoji="0" lang="zh-CN" altLang="en-US" sz="24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 panose="020F0502020204030204" pitchFamily="34" charset="0"/>
              <a:ea typeface="冬青黑体简体中文 W3" pitchFamily="34" charset="-122"/>
              <a:cs typeface="+mn-cs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10780713" y="6308725"/>
            <a:ext cx="1089025" cy="441325"/>
          </a:xfrm>
          <a:prstGeom prst="rect">
            <a:avLst/>
          </a:prstGeom>
          <a:solidFill>
            <a:schemeClr val="bg1"/>
          </a:solidFill>
          <a:ln w="9525" cap="flat" cmpd="sng">
            <a:solidFill>
              <a:schemeClr val="bg1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>
            <a:spAutoFit/>
          </a:bodyPr>
          <a:p>
            <a:pPr algn="ctr" eaLnBrk="0" hangingPunct="0">
              <a:lnSpc>
                <a:spcPct val="130000"/>
              </a:lnSpc>
            </a:pPr>
            <a:endParaRPr lang="zh-CN" altLang="en-US" sz="4000" dirty="0">
              <a:solidFill>
                <a:srgbClr val="FFFFFF"/>
              </a:solidFill>
              <a:latin typeface="Century Gothic" panose="020B0502020202020204" pitchFamily="34" charset="0"/>
              <a:ea typeface="冬青黑体简体中文 W3"/>
            </a:endParaRPr>
          </a:p>
        </p:txBody>
      </p:sp>
      <p:sp>
        <p:nvSpPr>
          <p:cNvPr id="13319" name="文本框 1"/>
          <p:cNvSpPr txBox="1"/>
          <p:nvPr/>
        </p:nvSpPr>
        <p:spPr>
          <a:xfrm>
            <a:off x="566738" y="292100"/>
            <a:ext cx="1854200" cy="522288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en-US" sz="2800" dirty="0">
                <a:solidFill>
                  <a:srgbClr val="262626"/>
                </a:solidFill>
                <a:latin typeface="冬青黑体简体中文 W3"/>
                <a:ea typeface="冬青黑体简体中文 W3"/>
              </a:rPr>
              <a:t>课堂练习</a:t>
            </a:r>
            <a:endParaRPr lang="en-US" altLang="zh-CN" sz="2800" dirty="0">
              <a:solidFill>
                <a:srgbClr val="262626"/>
              </a:solidFill>
              <a:latin typeface="冬青黑体简体中文 W3"/>
              <a:ea typeface="冬青黑体简体中文 W3"/>
            </a:endParaRPr>
          </a:p>
        </p:txBody>
      </p:sp>
      <p:grpSp>
        <p:nvGrpSpPr>
          <p:cNvPr id="13320" name="组合 10"/>
          <p:cNvGrpSpPr/>
          <p:nvPr/>
        </p:nvGrpSpPr>
        <p:grpSpPr>
          <a:xfrm>
            <a:off x="2941638" y="2286000"/>
            <a:ext cx="7699375" cy="666750"/>
            <a:chOff x="2903537" y="2215278"/>
            <a:chExt cx="7699375" cy="666750"/>
          </a:xfrm>
        </p:grpSpPr>
        <p:sp>
          <p:nvSpPr>
            <p:cNvPr id="5" name="文本框 4"/>
            <p:cNvSpPr txBox="1"/>
            <p:nvPr/>
          </p:nvSpPr>
          <p:spPr>
            <a:xfrm>
              <a:off x="2903537" y="2215278"/>
              <a:ext cx="7699375" cy="666750"/>
            </a:xfrm>
            <a:prstGeom prst="rect">
              <a:avLst/>
            </a:prstGeom>
            <a:noFill/>
          </p:spPr>
          <p:txBody>
            <a:bodyPr>
              <a:spAutoFit/>
            </a:bodyPr>
            <a:lstStyle>
              <a:defPPr>
                <a:defRPr lang="zh-CN"/>
              </a:defPPr>
              <a:lvl1pPr>
                <a:defRPr sz="3730" b="1">
                  <a:solidFill>
                    <a:srgbClr val="1D1DFF"/>
                  </a:solidFill>
                </a:defRPr>
              </a:lvl1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3730" b="1" i="0" u="none" strike="noStrike" kern="1200" cap="none" spc="0" normalizeH="0" baseline="0" noProof="0" dirty="0">
                  <a:ln>
                    <a:noFill/>
                  </a:ln>
                  <a:solidFill>
                    <a:srgbClr val="1D1DFF"/>
                  </a:solidFill>
                  <a:effectLst/>
                  <a:uLnTx/>
                  <a:uFillTx/>
                  <a:latin typeface="Calibri" panose="020F0502020204030204" pitchFamily="34" charset="0"/>
                  <a:ea typeface="宋体" panose="02010600030101010101" pitchFamily="2" charset="-122"/>
                  <a:cs typeface="+mn-cs"/>
                </a:rPr>
                <a:t>我一回到家，就</a:t>
              </a:r>
              <a:r>
                <a:rPr kumimoji="0" lang="en-US" altLang="zh-CN" sz="3730" b="1" i="0" u="none" strike="noStrike" kern="1200" cap="none" spc="0" normalizeH="0" baseline="0" noProof="0" dirty="0">
                  <a:ln>
                    <a:noFill/>
                  </a:ln>
                  <a:solidFill>
                    <a:srgbClr val="1D1DFF"/>
                  </a:solidFill>
                  <a:effectLst/>
                  <a:uLnTx/>
                  <a:uFillTx/>
                  <a:latin typeface="Calibri" panose="020F0502020204030204" pitchFamily="34" charset="0"/>
                  <a:ea typeface="宋体" panose="02010600030101010101" pitchFamily="2" charset="-122"/>
                  <a:cs typeface="+mn-cs"/>
                </a:rPr>
                <a:t>(                            )</a:t>
              </a:r>
              <a:r>
                <a:rPr kumimoji="0" lang="zh-CN" altLang="en-US" sz="3730" b="1" i="0" u="none" strike="noStrike" kern="1200" cap="none" spc="0" normalizeH="0" baseline="0" noProof="0" dirty="0">
                  <a:ln>
                    <a:noFill/>
                  </a:ln>
                  <a:solidFill>
                    <a:srgbClr val="1D1DFF"/>
                  </a:solidFill>
                  <a:effectLst/>
                  <a:uLnTx/>
                  <a:uFillTx/>
                  <a:latin typeface="Calibri" panose="020F0502020204030204" pitchFamily="34" charset="0"/>
                  <a:ea typeface="宋体" panose="02010600030101010101" pitchFamily="2" charset="-122"/>
                  <a:cs typeface="+mn-cs"/>
                </a:rPr>
                <a:t>。</a:t>
              </a:r>
              <a:endParaRPr kumimoji="0" lang="zh-CN" altLang="en-US" sz="3730" b="1" i="0" u="none" strike="noStrike" kern="1200" cap="none" spc="0" normalizeH="0" baseline="0" noProof="0" dirty="0">
                <a:ln>
                  <a:noFill/>
                </a:ln>
                <a:solidFill>
                  <a:srgbClr val="1D1DFF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cxnSp>
          <p:nvCxnSpPr>
            <p:cNvPr id="8" name="直接连接符 7"/>
            <p:cNvCxnSpPr/>
            <p:nvPr/>
          </p:nvCxnSpPr>
          <p:spPr>
            <a:xfrm>
              <a:off x="6438899" y="2882028"/>
              <a:ext cx="3035300" cy="0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" name="组合 13"/>
          <p:cNvGrpSpPr/>
          <p:nvPr/>
        </p:nvGrpSpPr>
        <p:grpSpPr>
          <a:xfrm>
            <a:off x="2762250" y="3616325"/>
            <a:ext cx="7820025" cy="666750"/>
            <a:chOff x="2782887" y="3429000"/>
            <a:chExt cx="7820025" cy="666336"/>
          </a:xfrm>
        </p:grpSpPr>
        <p:sp>
          <p:nvSpPr>
            <p:cNvPr id="7" name="文本框 6"/>
            <p:cNvSpPr txBox="1"/>
            <p:nvPr/>
          </p:nvSpPr>
          <p:spPr>
            <a:xfrm>
              <a:off x="2782887" y="3429000"/>
              <a:ext cx="7820025" cy="666336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marR="0" defTabSz="914400" eaLnBrk="0" hangingPunct="0">
                <a:buClrTx/>
                <a:buSzTx/>
                <a:buFontTx/>
                <a:defRPr/>
              </a:pPr>
              <a:r>
                <a:rPr kumimoji="0" lang="zh-CN" altLang="en-US" sz="3730" b="1" kern="1200" cap="none" spc="0" normalizeH="0" baseline="0" noProof="0" dirty="0">
                  <a:solidFill>
                    <a:srgbClr val="1D1DFF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rPr>
                <a:t>上课铃一响，我们就</a:t>
              </a:r>
              <a:r>
                <a:rPr kumimoji="0" lang="en-US" altLang="zh-CN" sz="3730" b="1" kern="1200" cap="none" spc="0" normalizeH="0" baseline="0" noProof="0" dirty="0">
                  <a:solidFill>
                    <a:srgbClr val="1D1DFF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rPr>
                <a:t>(                     )</a:t>
              </a:r>
              <a:r>
                <a:rPr kumimoji="0" lang="zh-CN" altLang="en-US" sz="3730" b="1" kern="1200" cap="none" spc="0" normalizeH="0" baseline="0" noProof="0" dirty="0">
                  <a:solidFill>
                    <a:srgbClr val="1D1DFF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rPr>
                <a:t>。</a:t>
              </a:r>
              <a:endParaRPr kumimoji="0" lang="zh-CN" altLang="en-US" sz="3730" b="1" kern="1200" cap="none" spc="0" normalizeH="0" baseline="0" noProof="0" dirty="0">
                <a:solidFill>
                  <a:srgbClr val="1D1DFF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cxnSp>
          <p:nvCxnSpPr>
            <p:cNvPr id="15" name="直接连接符 14"/>
            <p:cNvCxnSpPr/>
            <p:nvPr/>
          </p:nvCxnSpPr>
          <p:spPr>
            <a:xfrm flipV="1">
              <a:off x="7199312" y="4084231"/>
              <a:ext cx="2590800" cy="11105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326" name="矩形 15"/>
          <p:cNvSpPr/>
          <p:nvPr/>
        </p:nvSpPr>
        <p:spPr>
          <a:xfrm>
            <a:off x="7653338" y="4594225"/>
            <a:ext cx="238125" cy="36830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en-US" altLang="zh-CN" dirty="0">
                <a:latin typeface="Calibri" panose="020F0502020204030204" pitchFamily="34" charset="0"/>
                <a:ea typeface="宋体" panose="02010600030101010101" pitchFamily="2" charset="-122"/>
              </a:rPr>
              <a:t> </a:t>
            </a:r>
            <a:endParaRPr lang="zh-CN" altLang="en-US" dirty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6672263" y="2278063"/>
            <a:ext cx="2917825" cy="665163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73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开始写作业</a:t>
            </a:r>
            <a:endParaRPr kumimoji="0" lang="zh-CN" altLang="en-US" sz="373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7407275" y="3616325"/>
            <a:ext cx="2108200" cy="6667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73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走进教室</a:t>
            </a:r>
            <a:endParaRPr kumimoji="0" lang="zh-CN" altLang="en-US" sz="373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475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28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grpId="0" nodeType="withEffect">
                                  <p:stCondLst>
                                    <p:cond delay="28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8" fill="hold" nodeType="withEffect">
                                  <p:stCondLst>
                                    <p:cond delay="48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grpId="0" nodeType="withEffect">
                                  <p:stCondLst>
                                    <p:cond delay="77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8100"/>
                            </p:stCondLst>
                            <p:childTnLst>
                              <p:par>
                                <p:cTn id="22" presetID="6" presetClass="entr" presetSubtype="16" fill="hold" grpId="0" nodeType="afterEffect">
                                  <p:stCondLst>
                                    <p:cond delay="57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4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0" grpId="0" animBg="1"/>
      <p:bldP spid="2" grpId="0"/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8" name="PA_圆角矩形 9"/>
          <p:cNvSpPr/>
          <p:nvPr>
            <p:custDataLst>
              <p:tags r:id="rId1"/>
            </p:custDataLst>
          </p:nvPr>
        </p:nvSpPr>
        <p:spPr>
          <a:xfrm>
            <a:off x="0" y="303213"/>
            <a:ext cx="487363" cy="500063"/>
          </a:xfrm>
          <a:prstGeom prst="roundRect">
            <a:avLst>
              <a:gd name="adj" fmla="val 0"/>
            </a:avLst>
          </a:prstGeom>
          <a:solidFill>
            <a:srgbClr val="36E0F5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4338" name="文本框 68"/>
          <p:cNvSpPr txBox="1"/>
          <p:nvPr/>
        </p:nvSpPr>
        <p:spPr>
          <a:xfrm>
            <a:off x="566738" y="292100"/>
            <a:ext cx="1854200" cy="522288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en-US" sz="2800" dirty="0">
                <a:solidFill>
                  <a:srgbClr val="262626"/>
                </a:solidFill>
                <a:latin typeface="冬青黑体简体中文 W3"/>
                <a:ea typeface="冬青黑体简体中文 W3"/>
              </a:rPr>
              <a:t>知识讲解</a:t>
            </a:r>
            <a:endParaRPr lang="en-US" altLang="zh-CN" sz="2800" dirty="0">
              <a:solidFill>
                <a:srgbClr val="262626"/>
              </a:solidFill>
              <a:latin typeface="冬青黑体简体中文 W3"/>
              <a:ea typeface="冬青黑体简体中文 W3"/>
            </a:endParaRPr>
          </a:p>
        </p:txBody>
      </p:sp>
      <p:pic>
        <p:nvPicPr>
          <p:cNvPr id="9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06613" y="1776413"/>
            <a:ext cx="2311400" cy="405288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" name="云形 9"/>
          <p:cNvSpPr/>
          <p:nvPr/>
        </p:nvSpPr>
        <p:spPr>
          <a:xfrm rot="20840765">
            <a:off x="4070350" y="1354138"/>
            <a:ext cx="5183188" cy="2270125"/>
          </a:xfrm>
          <a:prstGeom prst="cloud">
            <a:avLst/>
          </a:prstGeom>
          <a:solidFill>
            <a:srgbClr val="2AAE3F"/>
          </a:solidFill>
        </p:spPr>
        <p:txBody>
          <a:bodyPr anchor="ctr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 pitchFamily="34" charset="0"/>
                <a:ea typeface="冬青黑体简体中文 W3" pitchFamily="34" charset="-122"/>
                <a:cs typeface="+mn-cs"/>
              </a:rPr>
              <a:t>看着着急的贝贝，妈妈会怎么说呢，贝贝又会说什么呢？</a:t>
            </a:r>
            <a:endParaRPr kumimoji="0" lang="zh-CN" altLang="en-US" sz="24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 panose="020F0502020204030204" pitchFamily="34" charset="0"/>
              <a:ea typeface="冬青黑体简体中文 W3" pitchFamily="34" charset="-122"/>
              <a:cs typeface="+mn-cs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7732713" y="5854700"/>
            <a:ext cx="1765300" cy="676275"/>
          </a:xfrm>
          <a:prstGeom prst="rect">
            <a:avLst/>
          </a:prstGeom>
          <a:solidFill>
            <a:schemeClr val="bg1"/>
          </a:solidFill>
          <a:ln w="9525" cap="flat" cmpd="sng">
            <a:solidFill>
              <a:schemeClr val="bg1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>
            <a:spAutoFit/>
          </a:bodyPr>
          <a:p>
            <a:pPr algn="ctr" eaLnBrk="0" hangingPunct="0">
              <a:lnSpc>
                <a:spcPct val="130000"/>
              </a:lnSpc>
            </a:pPr>
            <a:endParaRPr lang="zh-CN" altLang="en-US" sz="4000" dirty="0">
              <a:solidFill>
                <a:srgbClr val="FFFFFF"/>
              </a:solidFill>
              <a:latin typeface="Century Gothic" panose="020B0502020202020204" pitchFamily="34" charset="0"/>
              <a:ea typeface="冬青黑体简体中文 W3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200"/>
                            </p:stCondLst>
                            <p:childTnLst>
                              <p:par>
                                <p:cTn id="12" presetID="6" presetClass="entr" presetSubtype="16" fill="hold" grpId="0" nodeType="after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6" grpId="0" animBg="1"/>
    </p:bldLst>
  </p:timing>
</p:sld>
</file>

<file path=ppt/tags/tag1.xml><?xml version="1.0" encoding="utf-8"?>
<p:tagLst xmlns:p="http://schemas.openxmlformats.org/presentationml/2006/main">
  <p:tag name="PA" val="v3.0.1"/>
</p:tagLst>
</file>

<file path=ppt/tags/tag10.xml><?xml version="1.0" encoding="utf-8"?>
<p:tagLst xmlns:p="http://schemas.openxmlformats.org/presentationml/2006/main">
  <p:tag name="PA" val="v3.0.1"/>
</p:tagLst>
</file>

<file path=ppt/tags/tag11.xml><?xml version="1.0" encoding="utf-8"?>
<p:tagLst xmlns:p="http://schemas.openxmlformats.org/presentationml/2006/main">
  <p:tag name="PA" val="v3.0.1"/>
</p:tagLst>
</file>

<file path=ppt/tags/tag12.xml><?xml version="1.0" encoding="utf-8"?>
<p:tagLst xmlns:p="http://schemas.openxmlformats.org/presentationml/2006/main">
  <p:tag name="PA" val="v3.0.1"/>
</p:tagLst>
</file>

<file path=ppt/tags/tag13.xml><?xml version="1.0" encoding="utf-8"?>
<p:tagLst xmlns:p="http://schemas.openxmlformats.org/presentationml/2006/main">
  <p:tag name="PA" val="v3.0.1"/>
</p:tagLst>
</file>

<file path=ppt/tags/tag14.xml><?xml version="1.0" encoding="utf-8"?>
<p:tagLst xmlns:p="http://schemas.openxmlformats.org/presentationml/2006/main">
  <p:tag name="PA" val="v3.0.1"/>
</p:tagLst>
</file>

<file path=ppt/tags/tag15.xml><?xml version="1.0" encoding="utf-8"?>
<p:tagLst xmlns:p="http://schemas.openxmlformats.org/presentationml/2006/main">
  <p:tag name="PA" val="v3.0.1"/>
</p:tagLst>
</file>

<file path=ppt/tags/tag16.xml><?xml version="1.0" encoding="utf-8"?>
<p:tagLst xmlns:p="http://schemas.openxmlformats.org/presentationml/2006/main">
  <p:tag name="PA" val="v3.0.1"/>
</p:tagLst>
</file>

<file path=ppt/tags/tag17.xml><?xml version="1.0" encoding="utf-8"?>
<p:tagLst xmlns:p="http://schemas.openxmlformats.org/presentationml/2006/main">
  <p:tag name="PA" val="v3.0.1"/>
</p:tagLst>
</file>

<file path=ppt/tags/tag18.xml><?xml version="1.0" encoding="utf-8"?>
<p:tagLst xmlns:p="http://schemas.openxmlformats.org/presentationml/2006/main">
  <p:tag name="PA" val="v3.0.1"/>
</p:tagLst>
</file>

<file path=ppt/tags/tag19.xml><?xml version="1.0" encoding="utf-8"?>
<p:tagLst xmlns:p="http://schemas.openxmlformats.org/presentationml/2006/main">
  <p:tag name="PA" val="v3.0.1"/>
</p:tagLst>
</file>

<file path=ppt/tags/tag2.xml><?xml version="1.0" encoding="utf-8"?>
<p:tagLst xmlns:p="http://schemas.openxmlformats.org/presentationml/2006/main">
  <p:tag name="PA" val="v5.2.10"/>
  <p:tag name="PAMAINTYPE" val="5"/>
  <p:tag name="PATYPE" val="182"/>
  <p:tag name="PASUBTYPE" val="185"/>
  <p:tag name="RESOURCELIBID_SHAPE" val="5776"/>
  <p:tag name="RESOURCELIB_SHAPETYPE" val="5"/>
</p:tagLst>
</file>

<file path=ppt/tags/tag20.xml><?xml version="1.0" encoding="utf-8"?>
<p:tagLst xmlns:p="http://schemas.openxmlformats.org/presentationml/2006/main">
  <p:tag name="PA" val="v3.0.1"/>
</p:tagLst>
</file>

<file path=ppt/tags/tag21.xml><?xml version="1.0" encoding="utf-8"?>
<p:tagLst xmlns:p="http://schemas.openxmlformats.org/presentationml/2006/main">
  <p:tag name="ISPRING_PRESENTATION_TITLE" val="8"/>
  <p:tag name="GUID" val="PPT3_20583926"/>
</p:tagLst>
</file>

<file path=ppt/tags/tag3.xml><?xml version="1.0" encoding="utf-8"?>
<p:tagLst xmlns:p="http://schemas.openxmlformats.org/presentationml/2006/main">
  <p:tag name="PA" val="v3.0.1"/>
</p:tagLst>
</file>

<file path=ppt/tags/tag4.xml><?xml version="1.0" encoding="utf-8"?>
<p:tagLst xmlns:p="http://schemas.openxmlformats.org/presentationml/2006/main">
  <p:tag name="PA" val="v3.0.1"/>
</p:tagLst>
</file>

<file path=ppt/tags/tag5.xml><?xml version="1.0" encoding="utf-8"?>
<p:tagLst xmlns:p="http://schemas.openxmlformats.org/presentationml/2006/main">
  <p:tag name="PA" val="v3.0.1"/>
</p:tagLst>
</file>

<file path=ppt/tags/tag6.xml><?xml version="1.0" encoding="utf-8"?>
<p:tagLst xmlns:p="http://schemas.openxmlformats.org/presentationml/2006/main">
  <p:tag name="PA" val="v5.2.10"/>
  <p:tag name="PAMAINTYPE" val="5"/>
  <p:tag name="PATYPE" val="193"/>
  <p:tag name="PASUBTYPE" val="195"/>
  <p:tag name="RESOURCELIBID_SHAPE" val="10714"/>
  <p:tag name="RESOURCELIB_SHAPETYPE" val="5"/>
</p:tagLst>
</file>

<file path=ppt/tags/tag7.xml><?xml version="1.0" encoding="utf-8"?>
<p:tagLst xmlns:p="http://schemas.openxmlformats.org/presentationml/2006/main">
  <p:tag name="PA" val="v3.0.1"/>
</p:tagLst>
</file>

<file path=ppt/tags/tag8.xml><?xml version="1.0" encoding="utf-8"?>
<p:tagLst xmlns:p="http://schemas.openxmlformats.org/presentationml/2006/main">
  <p:tag name="PA" val="v5.2.10"/>
  <p:tag name="PAMAINTYPE" val="5"/>
  <p:tag name="PATYPE" val="193"/>
  <p:tag name="PASUBTYPE" val="195"/>
  <p:tag name="RESOURCELIBID_SHAPE" val="10714"/>
  <p:tag name="RESOURCELIB_SHAPETYPE" val="5"/>
</p:tagLst>
</file>

<file path=ppt/tags/tag9.xml><?xml version="1.0" encoding="utf-8"?>
<p:tagLst xmlns:p="http://schemas.openxmlformats.org/presentationml/2006/main">
  <p:tag name="PA" val="v3.0.1"/>
</p:tagLst>
</file>

<file path=ppt/theme/theme1.xml><?xml version="1.0" encoding="utf-8"?>
<a:theme xmlns:a="http://schemas.openxmlformats.org/drawingml/2006/main" name="语文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rgbClr val="2AAE3F"/>
        </a:solidFill>
      </a:spPr>
      <a:bodyPr wrap="square" rtlCol="0" anchor="ctr">
        <a:spAutoFit/>
      </a:bodyPr>
      <a:lstStyle>
        <a:defPPr algn="ctr">
          <a:lnSpc>
            <a:spcPct val="130000"/>
          </a:lnSpc>
          <a:defRPr sz="4000" smtClean="0">
            <a:solidFill>
              <a:srgbClr val="FFFFFF"/>
            </a:solidFill>
            <a:latin typeface="Century Gothic" panose="020B0502020202020204" pitchFamily="34" charset="0"/>
            <a:ea typeface="冬青黑体简体中文 W3" pitchFamily="34" charset="-122"/>
          </a:defRPr>
        </a:defPPr>
      </a:lstStyle>
    </a:spDef>
    <a:txDef>
      <a:spPr>
        <a:noFill/>
      </a:spPr>
      <a:bodyPr wrap="square" rtlCol="0">
        <a:spAutoFit/>
      </a:bodyPr>
      <a:lstStyle>
        <a:defPPr>
          <a:defRPr smtClean="0">
            <a:solidFill>
              <a:schemeClr val="bg1"/>
            </a:solidFill>
            <a:latin typeface="冬青黑体简体中文 W3" pitchFamily="34" charset="-122"/>
            <a:ea typeface="冬青黑体简体中文 W3" pitchFamily="34" charset="-122"/>
          </a:defRPr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2437</Words>
  <Application>WPS 演示</Application>
  <PresentationFormat>宽屏</PresentationFormat>
  <Paragraphs>229</Paragraphs>
  <Slides>18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18</vt:i4>
      </vt:variant>
    </vt:vector>
  </HeadingPairs>
  <TitlesOfParts>
    <vt:vector size="32" baseType="lpstr">
      <vt:lpstr>Arial</vt:lpstr>
      <vt:lpstr>宋体</vt:lpstr>
      <vt:lpstr>Wingdings</vt:lpstr>
      <vt:lpstr>Calibri</vt:lpstr>
      <vt:lpstr>Calibri Light</vt:lpstr>
      <vt:lpstr>Century Gothic</vt:lpstr>
      <vt:lpstr>冬青黑体简体中文 W3</vt:lpstr>
      <vt:lpstr>黑体</vt:lpstr>
      <vt:lpstr>Times New Roman</vt:lpstr>
      <vt:lpstr>仿宋</vt:lpstr>
      <vt:lpstr>冬青黑体简体中文 W3</vt:lpstr>
      <vt:lpstr>微软雅黑</vt:lpstr>
      <vt:lpstr>Arial Unicode MS</vt:lpstr>
      <vt:lpstr>语文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lastModifiedBy>qwe</cp:lastModifiedBy>
  <cp:revision>1736</cp:revision>
  <dcterms:created xsi:type="dcterms:W3CDTF">2016-12-07T15:22:00Z</dcterms:created>
  <dcterms:modified xsi:type="dcterms:W3CDTF">2021-07-30T11:07:00Z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2052-11.1.0.10314</vt:lpwstr>
  </property>
</Properties>
</file>