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sldIdLst>
    <p:sldId id="257" r:id="rId4"/>
    <p:sldId id="268" r:id="rId6"/>
    <p:sldId id="258" r:id="rId7"/>
    <p:sldId id="285" r:id="rId8"/>
    <p:sldId id="287" r:id="rId9"/>
    <p:sldId id="288" r:id="rId10"/>
    <p:sldId id="286" r:id="rId11"/>
    <p:sldId id="289" r:id="rId12"/>
    <p:sldId id="290" r:id="rId13"/>
    <p:sldId id="259" r:id="rId14"/>
    <p:sldId id="262" r:id="rId15"/>
    <p:sldId id="293" r:id="rId16"/>
    <p:sldId id="295" r:id="rId17"/>
    <p:sldId id="296" r:id="rId18"/>
    <p:sldId id="297" r:id="rId19"/>
    <p:sldId id="298" r:id="rId20"/>
    <p:sldId id="299" r:id="rId21"/>
    <p:sldId id="300" r:id="rId22"/>
    <p:sldId id="301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 autoAdjust="0"/>
  </p:normalViewPr>
  <p:slideViewPr>
    <p:cSldViewPr>
      <p:cViewPr varScale="1">
        <p:scale>
          <a:sx n="72" d="100"/>
          <a:sy n="72" d="100"/>
        </p:scale>
        <p:origin x="1332" y="72"/>
      </p:cViewPr>
      <p:guideLst>
        <p:guide orient="horz" pos="2132"/>
        <p:guide pos="28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E88E795E-F9E8-4EE9-825C-CB5540480FA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17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4B25AB8-B1B5-4AD3-8719-72B77BC94B2D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27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3DCA503-D0B2-41DE-9CA0-E0C8C86659F7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59B1412-6E00-4FD3-85C8-9B83BE1C132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C2A0F18-B974-4D1D-B065-2BC39613D0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FCF5FBF-A73B-4BDC-A5F1-C3574051BFA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68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68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CB5FAF2-16D8-46AC-A056-63A1304B7F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D55D673-7417-4094-87D5-9FBADEFD41E9}" type="slidenum">
              <a:rPr lang="zh-CN" altLang="en-US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1767600" y="2152800"/>
            <a:ext cx="6868800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1767600" y="795600"/>
            <a:ext cx="6868800" cy="1317600"/>
          </a:xfrm>
        </p:spPr>
        <p:txBody>
          <a:bodyPr>
            <a:noAutofit/>
          </a:bodyPr>
          <a:lstStyle>
            <a:lvl1pPr algn="ctr">
              <a:defRPr sz="4200" baseline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C1B3F-CA8C-43D3-90C6-80AADCF1DA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28650" y="571502"/>
            <a:ext cx="7886701" cy="5649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9B2E60A-6DA4-45F9-8111-1FDAD941BD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1767600" y="2152800"/>
            <a:ext cx="6868800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1767600" y="795600"/>
            <a:ext cx="6868800" cy="1317600"/>
          </a:xfrm>
        </p:spPr>
        <p:txBody>
          <a:bodyPr>
            <a:noAutofit/>
          </a:bodyPr>
          <a:lstStyle>
            <a:lvl1pPr algn="ctr">
              <a:defRPr sz="4200" baseline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C8377-E04C-4E0A-A001-3B72EFD464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9098" y="1304693"/>
            <a:ext cx="8292045" cy="478750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A66DD-69C0-4BA8-894E-6F4759729DA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2051050" y="2906713"/>
            <a:ext cx="1042988" cy="1044575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  <a:rou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139950" y="2997200"/>
            <a:ext cx="865188" cy="863600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/>
        </p:spPr>
        <p:txBody>
          <a:bodyPr anchor="ctr">
            <a:normAutofit fontScale="80000" lnSpcReduction="1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kern="0" noProof="1">
                <a:solidFill>
                  <a:prstClr val="white"/>
                </a:solidFill>
                <a:ea typeface="黑体" panose="02010609060101010101" pitchFamily="49" charset="-122"/>
              </a:rPr>
              <a:t>1</a:t>
            </a:r>
            <a:endParaRPr lang="zh-CN" altLang="en-US" sz="4400" kern="0" noProof="1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cxnSp>
        <p:nvCxnSpPr>
          <p:cNvPr id="6" name="直接连接符 16"/>
          <p:cNvCxnSpPr>
            <a:cxnSpLocks noChangeShapeType="1"/>
          </p:cNvCxnSpPr>
          <p:nvPr/>
        </p:nvCxnSpPr>
        <p:spPr bwMode="auto">
          <a:xfrm>
            <a:off x="3094038" y="3429000"/>
            <a:ext cx="399891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3186000" y="2336400"/>
            <a:ext cx="3909600" cy="1090800"/>
          </a:xfrm>
        </p:spPr>
        <p:txBody>
          <a:bodyPr/>
          <a:lstStyle>
            <a:lvl1pPr algn="l">
              <a:defRPr sz="3600">
                <a:ln w="6350">
                  <a:solidFill>
                    <a:schemeClr val="bg1"/>
                  </a:solidFill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3186000" y="3430800"/>
            <a:ext cx="3909600" cy="39600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n>
                  <a:noFill/>
                </a:ln>
                <a:solidFill>
                  <a:srgbClr val="AFAFA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>
          <a:xfrm>
            <a:off x="3094038" y="6400800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B20F7-4EF0-4EA7-8BC7-05022BDFC0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419097" y="1282394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19097" y="3852875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C1055-B18A-460A-8C0B-1801F7E5D7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600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417600" y="2200274"/>
            <a:ext cx="3868340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3600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F7875-35E3-43A2-B757-712CDD52BC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0" y="3805238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0" y="4386263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0" y="454977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-788194" y="3574257"/>
            <a:ext cx="6840537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5400000">
            <a:off x="-583406" y="3574257"/>
            <a:ext cx="6840537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0" y="395922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657350" y="3827864"/>
            <a:ext cx="4800600" cy="699594"/>
          </a:xfrm>
        </p:spPr>
        <p:txBody>
          <a:bodyPr/>
          <a:lstStyle>
            <a:lvl1pPr>
              <a:defRPr sz="4400">
                <a:solidFill>
                  <a:srgbClr val="FF0000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9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8F882-D23C-4B24-BCD3-D545F16AFFA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2EF15-52D1-4B34-8E10-25F75454EF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6"/>
            <a:ext cx="4629150" cy="50009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/>
              <a:t>单击图标添加图片</a:t>
            </a:r>
            <a:endParaRPr lang="en-US" noProof="1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417600" y="987426"/>
            <a:ext cx="3473082" cy="500099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FF521-90A9-4475-9067-50F1533013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144374" y="365125"/>
            <a:ext cx="886883" cy="5811838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101288" y="365125"/>
            <a:ext cx="5949952" cy="5811838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FFD5F-CB46-4315-B8E1-610F68D932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9098" y="1304693"/>
            <a:ext cx="8292045" cy="478750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AA6FF-565D-4F89-9908-F548AF0BD8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28650" y="571502"/>
            <a:ext cx="7886701" cy="5649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9FB19E4-3A55-429A-B701-339CDF82B9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2051050" y="2906713"/>
            <a:ext cx="1042988" cy="1044575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  <a:rou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139950" y="2997200"/>
            <a:ext cx="865188" cy="863600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/>
        </p:spPr>
        <p:txBody>
          <a:bodyPr anchor="ctr">
            <a:normAutofit fontScale="80000" lnSpcReduction="1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kern="0" noProof="1">
                <a:solidFill>
                  <a:prstClr val="white"/>
                </a:solidFill>
                <a:ea typeface="黑体" panose="02010609060101010101" pitchFamily="49" charset="-122"/>
              </a:rPr>
              <a:t>1</a:t>
            </a:r>
            <a:endParaRPr lang="zh-CN" altLang="en-US" sz="4400" kern="0" noProof="1">
              <a:solidFill>
                <a:prstClr val="white"/>
              </a:solidFill>
              <a:ea typeface="黑体" panose="02010609060101010101" pitchFamily="49" charset="-122"/>
            </a:endParaRPr>
          </a:p>
        </p:txBody>
      </p:sp>
      <p:cxnSp>
        <p:nvCxnSpPr>
          <p:cNvPr id="6" name="直接连接符 16"/>
          <p:cNvCxnSpPr>
            <a:cxnSpLocks noChangeShapeType="1"/>
          </p:cNvCxnSpPr>
          <p:nvPr/>
        </p:nvCxnSpPr>
        <p:spPr bwMode="auto">
          <a:xfrm>
            <a:off x="3094038" y="3429000"/>
            <a:ext cx="399891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3186000" y="2336400"/>
            <a:ext cx="3909600" cy="1090800"/>
          </a:xfrm>
        </p:spPr>
        <p:txBody>
          <a:bodyPr/>
          <a:lstStyle>
            <a:lvl1pPr algn="l">
              <a:defRPr sz="3600">
                <a:ln w="6350">
                  <a:solidFill>
                    <a:schemeClr val="bg1"/>
                  </a:solidFill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3186000" y="3430800"/>
            <a:ext cx="3909600" cy="39600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n>
                  <a:noFill/>
                </a:ln>
                <a:solidFill>
                  <a:srgbClr val="AFAFA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>
          <a:xfrm>
            <a:off x="3094038" y="6400800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DEA99-1BFE-4693-BF10-66650DDA98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419097" y="1282394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19097" y="3852875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2871E-CB86-4D5F-8F09-0294C60996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600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417600" y="2200274"/>
            <a:ext cx="3868340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3600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6FB89-7A23-4660-8A0A-4FDBF2444A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0" y="3805238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0" y="4386263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0" y="454977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-788194" y="3574257"/>
            <a:ext cx="6840537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5400000">
            <a:off x="-583406" y="3574257"/>
            <a:ext cx="6840537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0" y="395922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657350" y="3827864"/>
            <a:ext cx="4800600" cy="699594"/>
          </a:xfrm>
        </p:spPr>
        <p:txBody>
          <a:bodyPr/>
          <a:lstStyle>
            <a:lvl1pPr>
              <a:defRPr sz="4400">
                <a:solidFill>
                  <a:srgbClr val="FF0000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9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FBDC7-EF43-4775-A78B-CE1D1F78BA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89A20-12DF-4311-BBB9-72E7154A12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6"/>
            <a:ext cx="4629150" cy="50009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/>
              <a:t>单击图标添加图片</a:t>
            </a:r>
            <a:endParaRPr lang="en-US" noProof="1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417600" y="987426"/>
            <a:ext cx="3473082" cy="500099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3976A-1AA5-4F5F-9643-84A9687277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144374" y="365125"/>
            <a:ext cx="886883" cy="5811838"/>
          </a:xfrm>
        </p:spPr>
        <p:txBody>
          <a:bodyPr anchor="t" anchorCtr="0"/>
          <a:lstStyle>
            <a:lvl1pPr algn="ctr"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101288" y="365125"/>
            <a:ext cx="5949952" cy="5811838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33991-5419-44CA-98A7-EDABD15E28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9100" y="161925"/>
            <a:ext cx="8291513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 typeface="Arial" panose="020B0604020202020204" pitchFamily="34" charset="0"/>
              <a:buNone/>
              <a:defRPr sz="12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panose="020B0604020202020204" pitchFamily="34" charset="0"/>
              <a:buNone/>
              <a:defRPr sz="12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9D9D9D"/>
                </a:solidFill>
                <a:ea typeface="黑体" panose="02010609060101010101" pitchFamily="49" charset="-122"/>
              </a:defRPr>
            </a:lvl1pPr>
          </a:lstStyle>
          <a:p>
            <a:fld id="{DE74FD72-4A3A-49B1-874C-F3831A2F970C}" type="slidenum">
              <a:rPr lang="zh-CN" altLang="en-US"/>
            </a:fld>
            <a:endParaRPr lang="zh-CN" altLang="en-US"/>
          </a:p>
        </p:txBody>
      </p:sp>
      <p:sp>
        <p:nvSpPr>
          <p:cNvPr id="1030" name="KSO_BC1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19100" y="1027113"/>
            <a:ext cx="8291513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 kern="1200">
          <a:ln w="6350">
            <a:solidFill>
              <a:schemeClr val="bg1"/>
            </a:solidFill>
          </a:ln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57505" indent="-357505" algn="just" rtl="0" eaLnBrk="1" fontAlgn="base" hangingPunct="1">
        <a:lnSpc>
          <a:spcPct val="110000"/>
        </a:lnSpc>
        <a:spcBef>
          <a:spcPts val="1800"/>
        </a:spcBef>
        <a:spcAft>
          <a:spcPct val="0"/>
        </a:spcAft>
        <a:buClr>
          <a:schemeClr val="accent2"/>
        </a:buClr>
        <a:buSzPct val="100000"/>
        <a:buFont typeface="Wingdings" panose="05000000000000000000" pitchFamily="2" charset="2"/>
        <a:buChar char="l"/>
        <a:defRPr sz="2400" kern="1200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1pPr>
      <a:lvl2pPr marL="576580" indent="-230505" algn="just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9100" y="161925"/>
            <a:ext cx="8291513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 typeface="Arial" panose="020B0604020202020204" pitchFamily="34" charset="0"/>
              <a:buNone/>
              <a:defRPr sz="12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panose="020B0604020202020204" pitchFamily="34" charset="0"/>
              <a:buNone/>
              <a:defRPr sz="12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9D9D9D"/>
                </a:solidFill>
                <a:ea typeface="黑体" panose="02010609060101010101" pitchFamily="49" charset="-122"/>
              </a:defRPr>
            </a:lvl1pPr>
          </a:lstStyle>
          <a:p>
            <a:fld id="{2C02457C-475D-4782-AF8A-24B72529149E}" type="slidenum">
              <a:rPr lang="zh-CN" altLang="en-US"/>
            </a:fld>
            <a:endParaRPr lang="zh-CN" altLang="en-US"/>
          </a:p>
        </p:txBody>
      </p:sp>
      <p:sp>
        <p:nvSpPr>
          <p:cNvPr id="2054" name="KSO_BC1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19100" y="1027113"/>
            <a:ext cx="8291513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kern="1200">
          <a:ln w="6350">
            <a:solidFill>
              <a:schemeClr val="bg1"/>
            </a:solidFill>
          </a:ln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57505" indent="-357505" algn="just" rtl="0" eaLnBrk="0" fontAlgn="base" hangingPunct="0">
        <a:lnSpc>
          <a:spcPct val="110000"/>
        </a:lnSpc>
        <a:spcBef>
          <a:spcPts val="1800"/>
        </a:spcBef>
        <a:spcAft>
          <a:spcPct val="0"/>
        </a:spcAft>
        <a:buClr>
          <a:schemeClr val="accent2"/>
        </a:buClr>
        <a:buSzPct val="100000"/>
        <a:buFont typeface="Wingdings" panose="05000000000000000000" pitchFamily="2" charset="2"/>
        <a:buChar char="l"/>
        <a:defRPr sz="2400" kern="1200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1pPr>
      <a:lvl2pPr marL="576580" indent="-230505" algn="just" rtl="0" eaLnBrk="0" fontAlgn="base" hangingPunct="0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25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26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1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1.xml"/><Relationship Id="rId3" Type="http://schemas.openxmlformats.org/officeDocument/2006/relationships/tags" Target="../tags/tag10.xml"/><Relationship Id="rId2" Type="http://schemas.openxmlformats.org/officeDocument/2006/relationships/image" Target="../media/image3.jpeg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1.xml"/><Relationship Id="rId3" Type="http://schemas.openxmlformats.org/officeDocument/2006/relationships/tags" Target="../tags/tag12.xml"/><Relationship Id="rId2" Type="http://schemas.openxmlformats.org/officeDocument/2006/relationships/image" Target="../media/image4.jpeg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4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tags" Target="../tags/tag15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666750" y="3097213"/>
            <a:ext cx="5329238" cy="635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06770" y="1786199"/>
            <a:ext cx="6868799" cy="1317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i="0" kern="1200" baseline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j-cs"/>
              </a:defRPr>
            </a:lvl1pPr>
          </a:lstStyle>
          <a:p>
            <a:pPr>
              <a:defRPr/>
            </a:pPr>
            <a:r>
              <a:rPr lang="zh-CN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语文园地七</a:t>
            </a:r>
            <a:endParaRPr lang="zh-CN" altLang="zh-CN" sz="6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57188" y="428625"/>
            <a:ext cx="6553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统编语文教材小学一年级下册第七单元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99"/>
          <p:cNvSpPr txBox="1">
            <a:spLocks noChangeArrowheads="1"/>
          </p:cNvSpPr>
          <p:nvPr/>
        </p:nvSpPr>
        <p:spPr bwMode="auto">
          <a:xfrm>
            <a:off x="814388" y="1370013"/>
            <a:ext cx="8628062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午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头平平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长角。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己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平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已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半要看清。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刀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头平平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出头。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字撇长捺稍短；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字撇短捺更长。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文本框 4"/>
          <p:cNvSpPr txBox="1">
            <a:spLocks noChangeArrowheads="1"/>
          </p:cNvSpPr>
          <p:nvPr/>
        </p:nvSpPr>
        <p:spPr bwMode="auto">
          <a:xfrm>
            <a:off x="236538" y="539750"/>
            <a:ext cx="23256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读一读：</a:t>
            </a:r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99"/>
          <p:cNvSpPr txBox="1">
            <a:spLocks noChangeArrowheads="1"/>
          </p:cNvSpPr>
          <p:nvPr/>
        </p:nvSpPr>
        <p:spPr bwMode="auto">
          <a:xfrm>
            <a:off x="1016000" y="1900238"/>
            <a:ext cx="79486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36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9459" name="文本框 4"/>
          <p:cNvSpPr txBox="1">
            <a:spLocks noChangeArrowheads="1"/>
          </p:cNvSpPr>
          <p:nvPr/>
        </p:nvSpPr>
        <p:spPr bwMode="auto">
          <a:xfrm>
            <a:off x="236538" y="539750"/>
            <a:ext cx="23256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460" name="图片 1" descr="240374-13091Q149474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488" y="17463"/>
            <a:ext cx="9691688" cy="696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文本框 2"/>
          <p:cNvSpPr txBox="1">
            <a:spLocks noChangeArrowheads="1"/>
          </p:cNvSpPr>
          <p:nvPr/>
        </p:nvSpPr>
        <p:spPr bwMode="auto">
          <a:xfrm>
            <a:off x="336550" y="244475"/>
            <a:ext cx="27368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词语休闲岛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2" name="文本框 3"/>
          <p:cNvSpPr txBox="1">
            <a:spLocks noChangeArrowheads="1"/>
          </p:cNvSpPr>
          <p:nvPr/>
        </p:nvSpPr>
        <p:spPr bwMode="auto">
          <a:xfrm>
            <a:off x="2562225" y="1727200"/>
            <a:ext cx="5892800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>
                <a:solidFill>
                  <a:srgbClr val="FF0000"/>
                </a:solidFill>
                <a:ea typeface="微软雅黑" panose="020B0503020204020204" pitchFamily="34" charset="-122"/>
              </a:rPr>
              <a:t>花朵  笑声   阳光  草地 </a:t>
            </a:r>
            <a:endParaRPr lang="zh-CN" altLang="en-US" sz="4400">
              <a:solidFill>
                <a:srgbClr val="FF00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4400">
                <a:solidFill>
                  <a:srgbClr val="FF0000"/>
                </a:solidFill>
                <a:ea typeface="微软雅黑" panose="020B0503020204020204" pitchFamily="34" charset="-122"/>
              </a:rPr>
              <a:t> 告诉  歌声  跑步   喜欢</a:t>
            </a:r>
            <a:endParaRPr lang="zh-CN" altLang="en-US" sz="44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666750" y="3097213"/>
            <a:ext cx="5329238" cy="635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07010" y="1988185"/>
            <a:ext cx="6868794" cy="234696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i="0" kern="1200" baseline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j-cs"/>
              </a:defRPr>
            </a:lvl1pPr>
          </a:lstStyle>
          <a:p>
            <a:pPr>
              <a:defRPr/>
            </a:pPr>
            <a:r>
              <a:rPr lang="zh-CN" altLang="zh-CN" sz="4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语文园地七</a:t>
            </a:r>
            <a:endParaRPr lang="zh-CN" altLang="zh-CN" sz="4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endParaRPr lang="zh-CN" altLang="zh-CN" sz="4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zh-CN" sz="4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第二课时</a:t>
            </a:r>
            <a:endParaRPr lang="zh-CN" altLang="zh-CN" sz="4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4288" y="57150"/>
            <a:ext cx="6553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部编本语文一年级下册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66888" y="795338"/>
            <a:ext cx="6869112" cy="1317625"/>
          </a:xfrm>
        </p:spPr>
        <p:txBody>
          <a:bodyPr/>
          <a:lstStyle/>
          <a:p>
            <a:pPr>
              <a:defRPr/>
            </a:pPr>
            <a:endParaRPr lang="zh-CN" altLang="en-US" noProof="1"/>
          </a:p>
        </p:txBody>
      </p:sp>
      <p:sp>
        <p:nvSpPr>
          <p:cNvPr id="22532" name="文本框 4"/>
          <p:cNvSpPr txBox="1">
            <a:spLocks noChangeArrowheads="1"/>
          </p:cNvSpPr>
          <p:nvPr/>
        </p:nvSpPr>
        <p:spPr bwMode="auto">
          <a:xfrm>
            <a:off x="1898650" y="3783013"/>
            <a:ext cx="4500563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6000">
                <a:solidFill>
                  <a:srgbClr val="FF0000"/>
                </a:solidFill>
                <a:ea typeface="微软雅黑" panose="020B0503020204020204" pitchFamily="34" charset="-122"/>
              </a:rPr>
              <a:t>床  左  居  包</a:t>
            </a:r>
            <a:endParaRPr lang="zh-CN" altLang="en-US" sz="60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流程图: 顺序访问存储器 3"/>
          <p:cNvSpPr/>
          <p:nvPr/>
        </p:nvSpPr>
        <p:spPr>
          <a:xfrm>
            <a:off x="330200" y="1528763"/>
            <a:ext cx="3889375" cy="2119312"/>
          </a:xfrm>
          <a:prstGeom prst="flowChartMagnetic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noProof="1"/>
              <a:t>笔顺规则：左上包围和右上包围的字先外后内</a:t>
            </a:r>
            <a:endParaRPr lang="zh-CN" altLang="en-US" sz="2800" noProof="1"/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37680" y="4389699"/>
            <a:ext cx="6868799" cy="1317600"/>
          </a:xfrm>
        </p:spPr>
        <p:txBody>
          <a:bodyPr/>
          <a:lstStyle/>
          <a:p>
            <a:pPr algn="l">
              <a:defRPr/>
            </a:pPr>
            <a:r>
              <a:rPr lang="zh-CN" altLang="en-US" noProof="1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读一读，记一记</a:t>
            </a:r>
            <a:br>
              <a:rPr lang="zh-CN" altLang="en-US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br>
              <a:rPr lang="zh-CN" altLang="en-US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要想把字写得好，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笔顺规则要记牢。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半包围结构字娃娃，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从上到下、从外到内。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关键笔画看清楚，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写出字来才漂亮。</a:t>
            </a:r>
            <a:endParaRPr lang="zh-CN" altLang="en-US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57175" y="-880110"/>
            <a:ext cx="8874760" cy="5215889"/>
          </a:xfrm>
        </p:spPr>
        <p:txBody>
          <a:bodyPr/>
          <a:lstStyle/>
          <a:p>
            <a:pPr algn="l">
              <a:defRPr/>
            </a:pPr>
            <a:r>
              <a:rPr lang="zh-CN" altLang="en-US" sz="5400" noProof="1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日积月累</a:t>
            </a:r>
            <a:br>
              <a:rPr lang="zh-CN" altLang="en-US" sz="5400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br>
              <a:rPr lang="zh-CN" altLang="en-US" sz="5400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敏而好学，不耻下问。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《论语》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不知则问，不能而学。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《荀子》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读书百遍，其义自现。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董遇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读万卷书，行万里路。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董其昌</a:t>
            </a:r>
            <a:endParaRPr lang="zh-CN" altLang="en-US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137680" y="2441520"/>
            <a:ext cx="6868799" cy="1317600"/>
          </a:xfrm>
        </p:spPr>
        <p:txBody>
          <a:bodyPr/>
          <a:lstStyle/>
          <a:p>
            <a:pPr>
              <a:defRPr/>
            </a:pPr>
            <a:r>
              <a:rPr lang="zh-CN" altLang="en-US" noProof="1">
                <a:latin typeface="楷体" panose="02010609060101010101" pitchFamily="49" charset="-122"/>
                <a:ea typeface="楷体" panose="02010609060101010101" pitchFamily="49" charset="-122"/>
              </a:rPr>
              <a:t>听故事：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《董遇读书》</a:t>
            </a:r>
            <a:endParaRPr lang="zh-CN" altLang="en-US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79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87338" y="479425"/>
            <a:ext cx="2557462" cy="2519363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36319" y="-750572"/>
            <a:ext cx="8874760" cy="5215891"/>
          </a:xfrm>
        </p:spPr>
        <p:txBody>
          <a:bodyPr/>
          <a:lstStyle/>
          <a:p>
            <a:pPr algn="l">
              <a:defRPr/>
            </a:pPr>
            <a:r>
              <a:rPr lang="zh-CN" altLang="en-US" sz="5400" noProof="1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记一记</a:t>
            </a:r>
            <a:br>
              <a:rPr lang="zh-CN" altLang="en-US" sz="5400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br>
              <a:rPr lang="zh-CN" altLang="en-US" sz="5400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敏而好学，（      ）。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不知则问，（      ）。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读书百遍，（      ）。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读万卷书，（      ）。</a:t>
            </a:r>
            <a:endParaRPr lang="zh-CN" altLang="en-US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"/>
          <p:cNvSpPr txBox="1">
            <a:spLocks noChangeArrowheads="1"/>
          </p:cNvSpPr>
          <p:nvPr/>
        </p:nvSpPr>
        <p:spPr bwMode="auto">
          <a:xfrm>
            <a:off x="774700" y="447675"/>
            <a:ext cx="49657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孙悟空打妖怪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唐僧骑马咚那个咚，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后面跟着个孙悟空。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孙悟空，跑得快，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后面跟着个猪八戒。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猪八戒，鼻子长，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后面跟着个沙和尚。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沙和尚，挑箩筐，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36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后面跟着个老妖婆。</a:t>
            </a:r>
            <a:endParaRPr lang="zh-CN" altLang="zh-CN" sz="36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1" name="文本框 3"/>
          <p:cNvSpPr txBox="1">
            <a:spLocks noChangeArrowheads="1"/>
          </p:cNvSpPr>
          <p:nvPr/>
        </p:nvSpPr>
        <p:spPr bwMode="auto">
          <a:xfrm>
            <a:off x="111125" y="-73025"/>
            <a:ext cx="25765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>
                <a:ea typeface="微软雅黑" panose="020B0503020204020204" pitchFamily="34" charset="-122"/>
              </a:rPr>
              <a:t>和大人一起读</a:t>
            </a:r>
            <a:endParaRPr lang="zh-CN" altLang="en-US" sz="2800"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27600" y="2049780"/>
            <a:ext cx="3893820" cy="4754245"/>
          </a:xfrm>
          <a:prstGeom prst="rect">
            <a:avLst/>
          </a:prstGeom>
          <a:effectLst>
            <a:softEdge rad="317500"/>
          </a:effectLst>
        </p:spPr>
      </p:pic>
    </p:spTree>
    <p:custDataLst>
      <p:tags r:id="rId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601664" y="5146992"/>
            <a:ext cx="6869114" cy="1317625"/>
          </a:xfrm>
        </p:spPr>
        <p:txBody>
          <a:bodyPr/>
          <a:lstStyle/>
          <a:p>
            <a:pPr>
              <a:defRPr/>
            </a:pP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老妖婆，真正坏，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骗了唐僧和八戒。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唐僧八戒真糊涂，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是人是妖分不清。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分不清，上了当，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多亏悟空眼睛亮。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眼睛亮，冒金光，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高高举起金箍棒。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金箍棒，有力量，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36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妖魔鬼怪消灭光。</a:t>
            </a:r>
            <a:br>
              <a:rPr lang="zh-CN" altLang="zh-CN" sz="36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zh-CN" sz="3600" noProof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6" name="文本框 1"/>
          <p:cNvSpPr txBox="1">
            <a:spLocks noChangeArrowheads="1"/>
          </p:cNvSpPr>
          <p:nvPr/>
        </p:nvSpPr>
        <p:spPr bwMode="auto">
          <a:xfrm>
            <a:off x="471488" y="142875"/>
            <a:ext cx="257651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>
                <a:ea typeface="微软雅黑" panose="020B0503020204020204" pitchFamily="34" charset="-122"/>
              </a:rPr>
              <a:t>和大人一起读</a:t>
            </a:r>
            <a:endParaRPr lang="zh-CN" altLang="en-US" sz="2800"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598670" y="2152015"/>
            <a:ext cx="4498340" cy="46139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10000"/>
              </a:prstClr>
            </a:outerShdw>
            <a:softEdge rad="317500"/>
          </a:effectLst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666750" y="3097213"/>
            <a:ext cx="5329238" cy="635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07010" y="1988185"/>
            <a:ext cx="6868794" cy="234696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1" i="0" kern="1200" baseline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  <a:cs typeface="+mj-cs"/>
              </a:defRPr>
            </a:lvl1pPr>
          </a:lstStyle>
          <a:p>
            <a:pPr>
              <a:defRPr/>
            </a:pPr>
            <a:r>
              <a:rPr lang="zh-CN" altLang="zh-CN" sz="4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语文园地七</a:t>
            </a:r>
            <a:endParaRPr lang="zh-CN" altLang="zh-CN" sz="4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endParaRPr lang="zh-CN" altLang="zh-CN" sz="4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zh-CN" sz="4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第一课时</a:t>
            </a:r>
            <a:endParaRPr lang="zh-CN" altLang="zh-CN" sz="4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4288" y="57150"/>
            <a:ext cx="65532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部编本语文一年级下册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01065" y="1510665"/>
            <a:ext cx="7591424" cy="3640455"/>
          </a:xfrm>
        </p:spPr>
        <p:txBody>
          <a:bodyPr anchor="ctr">
            <a:normAutofit/>
          </a:bodyPr>
          <a:lstStyle/>
          <a:p>
            <a:pPr algn="l" eaLnBrk="1" fontAlgn="auto" hangingPunct="1">
              <a:lnSpc>
                <a:spcPct val="120000"/>
              </a:lnSpc>
              <a:defRPr/>
            </a:pPr>
            <a:r>
              <a:rPr lang="zh-CN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吵  月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胖</a:t>
            </a:r>
            <a:b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夕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岁  王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</a:t>
            </a:r>
            <a:endParaRPr lang="zh-CN" altLang="en-US" sz="6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文本框 99"/>
          <p:cNvSpPr txBox="1">
            <a:spLocks noChangeArrowheads="1"/>
          </p:cNvSpPr>
          <p:nvPr/>
        </p:nvSpPr>
        <p:spPr bwMode="auto">
          <a:xfrm>
            <a:off x="236538" y="539750"/>
            <a:ext cx="3870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识字加油站</a:t>
            </a:r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01065" y="1510665"/>
            <a:ext cx="7591425" cy="3640455"/>
          </a:xfrm>
        </p:spPr>
        <p:txBody>
          <a:bodyPr anchor="ctr">
            <a:normAutofit/>
          </a:bodyPr>
          <a:lstStyle/>
          <a:p>
            <a:pPr algn="l" eaLnBrk="1" fontAlgn="auto" hangingPunct="1">
              <a:lnSpc>
                <a:spcPct val="120000"/>
              </a:lnSpc>
              <a:defRPr/>
            </a:pP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票  校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</a:t>
            </a:r>
            <a:b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  甜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舌</a:t>
            </a:r>
            <a:r>
              <a:rPr lang="en-US" altLang="zh-CN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6000" noProof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甘</a:t>
            </a:r>
            <a:endParaRPr lang="zh-CN" altLang="en-US" sz="6000" noProof="1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文本框 99"/>
          <p:cNvSpPr txBox="1">
            <a:spLocks noChangeArrowheads="1"/>
          </p:cNvSpPr>
          <p:nvPr/>
        </p:nvSpPr>
        <p:spPr bwMode="auto">
          <a:xfrm>
            <a:off x="236538" y="539750"/>
            <a:ext cx="3870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识字加油站</a:t>
            </a:r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901065" y="1510665"/>
            <a:ext cx="7591425" cy="3640455"/>
          </a:xfrm>
        </p:spPr>
        <p:txBody>
          <a:bodyPr anchor="ctr">
            <a:normAutofit/>
          </a:bodyPr>
          <a:lstStyle/>
          <a:p>
            <a:pPr algn="l" eaLnBrk="1" fontAlgn="auto" hangingPunct="1">
              <a:lnSpc>
                <a:spcPct val="120000"/>
              </a:lnSpc>
              <a:defRPr/>
            </a:pPr>
            <a:r>
              <a:rPr lang="zh-CN" altLang="en-US" sz="80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</a:t>
            </a:r>
            <a:endParaRPr lang="zh-CN" altLang="en-US" sz="800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文本框 99"/>
          <p:cNvSpPr txBox="1">
            <a:spLocks noChangeArrowheads="1"/>
          </p:cNvSpPr>
          <p:nvPr/>
        </p:nvSpPr>
        <p:spPr bwMode="auto">
          <a:xfrm>
            <a:off x="236538" y="539750"/>
            <a:ext cx="3870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识字加油站</a:t>
            </a:r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6" name="图片 2" descr="t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1511300"/>
            <a:ext cx="5659438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36854" y="52069"/>
            <a:ext cx="7591425" cy="2543175"/>
          </a:xfrm>
        </p:spPr>
        <p:txBody>
          <a:bodyPr anchor="ctr">
            <a:normAutofit/>
          </a:bodyPr>
          <a:lstStyle/>
          <a:p>
            <a:pPr algn="l" eaLnBrk="1" fontAlgn="auto" hangingPunct="1">
              <a:lnSpc>
                <a:spcPct val="120000"/>
              </a:lnSpc>
              <a:defRPr/>
            </a:pPr>
            <a:r>
              <a:rPr lang="en-US" altLang="zh-CN" sz="80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80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杯弓蛇影</a:t>
            </a:r>
            <a:endParaRPr lang="zh-CN" altLang="en-US" sz="800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9" name="图片 3" descr="ti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114550"/>
            <a:ext cx="7980362" cy="440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44450" y="5097779"/>
            <a:ext cx="9407525" cy="1317625"/>
          </a:xfrm>
        </p:spPr>
        <p:txBody>
          <a:bodyPr/>
          <a:lstStyle/>
          <a:p>
            <a:pPr algn="l">
              <a:defRPr/>
            </a:pPr>
            <a:r>
              <a:rPr lang="zh-CN" altLang="en-US" sz="5400" noProof="1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比一比，填一填</a:t>
            </a:r>
            <a:br>
              <a:rPr lang="zh-CN" altLang="en-US" sz="5400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br>
              <a:rPr lang="zh-CN" altLang="en-US" sz="5400">
                <a:solidFill>
                  <a:srgbClr val="020202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午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牛       己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已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刀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力       人</a:t>
            </a:r>
            <a:r>
              <a:rPr lang="en-US" altLang="zh-CN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</a:t>
            </a: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入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中（  ） （ ）经  （ ）气 （ ）们</a:t>
            </a: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br>
              <a:rPr lang="zh-CN" altLang="en-US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水（  ） 自（ ）  （ ）片  出（ ）</a:t>
            </a:r>
            <a:endParaRPr lang="zh-CN" altLang="en-US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66888" y="795338"/>
            <a:ext cx="6869112" cy="1317625"/>
          </a:xfrm>
        </p:spPr>
        <p:txBody>
          <a:bodyPr/>
          <a:lstStyle/>
          <a:p>
            <a:pPr>
              <a:defRPr/>
            </a:pPr>
            <a:endParaRPr lang="zh-CN" altLang="en-US" noProof="1"/>
          </a:p>
        </p:txBody>
      </p:sp>
      <p:pic>
        <p:nvPicPr>
          <p:cNvPr id="16388" name="图片 3" descr="WW8(85@6NEU0J30T%LW$EM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784225"/>
            <a:ext cx="60483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文本框 4"/>
          <p:cNvSpPr txBox="1">
            <a:spLocks noChangeArrowheads="1"/>
          </p:cNvSpPr>
          <p:nvPr/>
        </p:nvSpPr>
        <p:spPr bwMode="auto">
          <a:xfrm>
            <a:off x="558800" y="879475"/>
            <a:ext cx="8683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刀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副标题 1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2152650"/>
            <a:ext cx="6869112" cy="466725"/>
          </a:xfrm>
        </p:spPr>
        <p:txBody>
          <a:bodyPr/>
          <a:lstStyle/>
          <a:p>
            <a:endParaRPr lang="zh-CN" altLang="en-US">
              <a:solidFill>
                <a:srgbClr val="979797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66888" y="795338"/>
            <a:ext cx="6869112" cy="1317625"/>
          </a:xfrm>
        </p:spPr>
        <p:txBody>
          <a:bodyPr/>
          <a:lstStyle/>
          <a:p>
            <a:pPr>
              <a:defRPr/>
            </a:pPr>
            <a:endParaRPr lang="zh-CN" altLang="en-US" noProof="1"/>
          </a:p>
        </p:txBody>
      </p:sp>
      <p:pic>
        <p:nvPicPr>
          <p:cNvPr id="17412" name="图片 3" descr="WW8(85@6NEU0J30T%LW$EM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784225"/>
            <a:ext cx="60483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文本框 4"/>
          <p:cNvSpPr txBox="1">
            <a:spLocks noChangeArrowheads="1"/>
          </p:cNvSpPr>
          <p:nvPr/>
        </p:nvSpPr>
        <p:spPr bwMode="auto">
          <a:xfrm>
            <a:off x="558800" y="879475"/>
            <a:ext cx="86836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刀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4" name="文本框 6"/>
          <p:cNvSpPr txBox="1">
            <a:spLocks noChangeArrowheads="1"/>
          </p:cNvSpPr>
          <p:nvPr/>
        </p:nvSpPr>
        <p:spPr bwMode="auto">
          <a:xfrm>
            <a:off x="685800" y="1006475"/>
            <a:ext cx="7429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5" name="文本框 7"/>
          <p:cNvSpPr txBox="1">
            <a:spLocks noChangeArrowheads="1"/>
          </p:cNvSpPr>
          <p:nvPr/>
        </p:nvSpPr>
        <p:spPr bwMode="auto">
          <a:xfrm>
            <a:off x="622300" y="3479800"/>
            <a:ext cx="8699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5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endParaRPr lang="zh-CN" altLang="en-US" sz="5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6" name="图片 8" descr="F@2XIZEMGZ@40HHFX$G]52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3609975"/>
            <a:ext cx="6048375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70"/>
  <p:tag name="KSO_WM_UNIT_ID" val="custom170_1*a*1"/>
  <p:tag name="KSO_WM_UNIT_TYPE" val="a"/>
  <p:tag name="KSO_WM_UNIT_INDEX" val="1"/>
  <p:tag name="KSO_WM_UNIT_CLEAR" val="1"/>
  <p:tag name="KSO_WM_UNIT_LAYERLEVEL" val="1"/>
  <p:tag name="KSO_WM_UNIT_VALUE" val="5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0.xml><?xml version="1.0" encoding="utf-8"?>
<p:tagLst xmlns:p="http://schemas.openxmlformats.org/presentationml/2006/main">
  <p:tag name="KSO_WM_TEMPLATE_THUMBS_INDEX" val="1、4、8、12、15、16、21、25"/>
  <p:tag name="KSO_WM_TEMPLATE_CATEGORY" val="custom"/>
  <p:tag name="KSO_WM_TEMPLATE_INDEX" val="170"/>
  <p:tag name="KSO_WM_TAG_VERSION" val="1.0"/>
  <p:tag name="KSO_WM_SLIDE_ID" val="custom170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70"/>
  <p:tag name="KSO_WM_UNIT_ID" val="custom170_1*a*1"/>
  <p:tag name="KSO_WM_UNIT_TYPE" val="a"/>
  <p:tag name="KSO_WM_UNIT_INDEX" val="1"/>
  <p:tag name="KSO_WM_UNIT_CLEAR" val="1"/>
  <p:tag name="KSO_WM_UNIT_LAYERLEVEL" val="1"/>
  <p:tag name="KSO_WM_UNIT_VALUE" val="5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.xml><?xml version="1.0" encoding="utf-8"?>
<p:tagLst xmlns:p="http://schemas.openxmlformats.org/presentationml/2006/main">
  <p:tag name="KSO_WM_TEMPLATE_THUMBS_INDEX" val="1、4、8、12、15、16、21、25"/>
  <p:tag name="KSO_WM_TEMPLATE_CATEGORY" val="custom"/>
  <p:tag name="KSO_WM_TEMPLATE_INDEX" val="170"/>
  <p:tag name="KSO_WM_TAG_VERSION" val="1.0"/>
  <p:tag name="KSO_WM_SLIDE_ID" val="custom170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70"/>
  <p:tag name="KSO_WM_UNIT_ID" val="custom170_1*a*1"/>
  <p:tag name="KSO_WM_UNIT_TYPE" val="a"/>
  <p:tag name="KSO_WM_UNIT_INDEX" val="1"/>
  <p:tag name="KSO_WM_UNIT_CLEAR" val="1"/>
  <p:tag name="KSO_WM_UNIT_LAYERLEVEL" val="1"/>
  <p:tag name="KSO_WM_UNIT_VALUE" val="5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9.xml><?xml version="1.0" encoding="utf-8"?>
<p:tagLst xmlns:p="http://schemas.openxmlformats.org/presentationml/2006/main">
  <p:tag name="KSO_WM_TEMPLATE_CATEGORY" val="custom"/>
  <p:tag name="KSO_WM_TEMPLATE_INDEX" val="170"/>
  <p:tag name="KSO_WM_TAG_VERSION" val="1.0"/>
  <p:tag name="KSO_WM_SLIDE_ID" val="basetag20164682_18"/>
  <p:tag name="KSO_WM_SLIDE_INDEX" val="18"/>
  <p:tag name="KSO_WM_SLIDE_ITEM_CNT" val="0"/>
  <p:tag name="KSO_WM_SLIDE_TYPE" val="text"/>
  <p:tag name="KSO_WM_BEAUTIFY_FLAG" val="#wm#"/>
  <p:tag name="KSO_WM_SLIDE_POSITION" val="66*144"/>
  <p:tag name="KSO_WM_SLIDE_SIZE" val="828*343"/>
</p:tagLst>
</file>

<file path=ppt/tags/tag2.xml><?xml version="1.0" encoding="utf-8"?>
<p:tagLst xmlns:p="http://schemas.openxmlformats.org/presentationml/2006/main">
  <p:tag name="KSO_WM_TEMPLATE_CATEGORY" val="custom"/>
  <p:tag name="KSO_WM_TEMPLATE_INDEX" val="170"/>
  <p:tag name="KSO_WM_TAG_VERSION" val="1.0"/>
  <p:tag name="KSO_WM_SLIDE_ID" val="basetag20164682_18"/>
  <p:tag name="KSO_WM_SLIDE_INDEX" val="18"/>
  <p:tag name="KSO_WM_SLIDE_ITEM_CNT" val="0"/>
  <p:tag name="KSO_WM_SLIDE_TYPE" val="text"/>
  <p:tag name="KSO_WM_BEAUTIFY_FLAG" val="#wm#"/>
  <p:tag name="KSO_WM_SLIDE_POSITION" val="66*144"/>
  <p:tag name="KSO_WM_SLIDE_SIZE" val="828*343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26.xml><?xml version="1.0" encoding="utf-8"?>
<p:tagLst xmlns:p="http://schemas.openxmlformats.org/presentationml/2006/main">
  <p:tag name="KSO_WM_BEAUTIFY_FLAG" val="#wm#"/>
  <p:tag name="KSO_WM_TEMPLATE_CATEGORY" val="custom"/>
  <p:tag name="KSO_WM_TEMPLATE_INDEX" val="170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70"/>
  <p:tag name="KSO_WM_UNIT_ID" val="custom170_1*a*1"/>
  <p:tag name="KSO_WM_UNIT_TYPE" val="a"/>
  <p:tag name="KSO_WM_UNIT_INDEX" val="1"/>
  <p:tag name="KSO_WM_UNIT_CLEAR" val="1"/>
  <p:tag name="KSO_WM_UNIT_LAYERLEVEL" val="1"/>
  <p:tag name="KSO_WM_UNIT_VALUE" val="5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p="http://schemas.openxmlformats.org/presentationml/2006/main">
  <p:tag name="KSO_WM_TEMPLATE_CATEGORY" val="custom"/>
  <p:tag name="KSO_WM_TEMPLATE_INDEX" val="170"/>
  <p:tag name="KSO_WM_TAG_VERSION" val="1.0"/>
  <p:tag name="KSO_WM_SLIDE_ID" val="basetag20164682_18"/>
  <p:tag name="KSO_WM_SLIDE_INDEX" val="18"/>
  <p:tag name="KSO_WM_SLIDE_ITEM_CNT" val="0"/>
  <p:tag name="KSO_WM_SLIDE_TYPE" val="text"/>
  <p:tag name="KSO_WM_BEAUTIFY_FLAG" val="#wm#"/>
  <p:tag name="KSO_WM_SLIDE_POSITION" val="66*144"/>
  <p:tag name="KSO_WM_SLIDE_SIZE" val="828*343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70"/>
  <p:tag name="KSO_WM_UNIT_ID" val="custom170_1*a*1"/>
  <p:tag name="KSO_WM_UNIT_TYPE" val="a"/>
  <p:tag name="KSO_WM_UNIT_INDEX" val="1"/>
  <p:tag name="KSO_WM_UNIT_CLEAR" val="1"/>
  <p:tag name="KSO_WM_UNIT_LAYERLEVEL" val="1"/>
  <p:tag name="KSO_WM_UNIT_VALUE" val="5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.xml><?xml version="1.0" encoding="utf-8"?>
<p:tagLst xmlns:p="http://schemas.openxmlformats.org/presentationml/2006/main">
  <p:tag name="KSO_WM_TEMPLATE_THUMBS_INDEX" val="1、4、8、12、15、16、21、25"/>
  <p:tag name="KSO_WM_TEMPLATE_CATEGORY" val="custom"/>
  <p:tag name="KSO_WM_TEMPLATE_INDEX" val="170"/>
  <p:tag name="KSO_WM_TAG_VERSION" val="1.0"/>
  <p:tag name="KSO_WM_SLIDE_ID" val="custom170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70"/>
  <p:tag name="KSO_WM_UNIT_ID" val="custom170_1*a*1"/>
  <p:tag name="KSO_WM_UNIT_TYPE" val="a"/>
  <p:tag name="KSO_WM_UNIT_INDEX" val="1"/>
  <p:tag name="KSO_WM_UNIT_CLEAR" val="1"/>
  <p:tag name="KSO_WM_UNIT_LAYERLEVEL" val="1"/>
  <p:tag name="KSO_WM_UNIT_VALUE" val="5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8.xml><?xml version="1.0" encoding="utf-8"?>
<p:tagLst xmlns:p="http://schemas.openxmlformats.org/presentationml/2006/main">
  <p:tag name="KSO_WM_TEMPLATE_THUMBS_INDEX" val="1、4、8、12、15、16、21、25"/>
  <p:tag name="KSO_WM_TEMPLATE_CATEGORY" val="custom"/>
  <p:tag name="KSO_WM_TEMPLATE_INDEX" val="170"/>
  <p:tag name="KSO_WM_TAG_VERSION" val="1.0"/>
  <p:tag name="KSO_WM_SLIDE_ID" val="custom170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70"/>
  <p:tag name="KSO_WM_UNIT_ID" val="custom170_1*a*1"/>
  <p:tag name="KSO_WM_UNIT_TYPE" val="a"/>
  <p:tag name="KSO_WM_UNIT_INDEX" val="1"/>
  <p:tag name="KSO_WM_UNIT_CLEAR" val="1"/>
  <p:tag name="KSO_WM_UNIT_LAYERLEVEL" val="1"/>
  <p:tag name="KSO_WM_UNIT_VALUE" val="54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heme/theme1.xml><?xml version="1.0" encoding="utf-8"?>
<a:theme xmlns:a="http://schemas.openxmlformats.org/drawingml/2006/main" name="A000120140530A99PPBG">
  <a:themeElements>
    <a:clrScheme name="自定义 153">
      <a:dk1>
        <a:srgbClr val="5F5F5F"/>
      </a:dk1>
      <a:lt1>
        <a:sysClr val="window" lastClr="FFFFFF"/>
      </a:lt1>
      <a:dk2>
        <a:srgbClr val="4D4D4D"/>
      </a:dk2>
      <a:lt2>
        <a:srgbClr val="FFFFFF"/>
      </a:lt2>
      <a:accent1>
        <a:srgbClr val="FFC000"/>
      </a:accent1>
      <a:accent2>
        <a:srgbClr val="F2800E"/>
      </a:accent2>
      <a:accent3>
        <a:srgbClr val="B06058"/>
      </a:accent3>
      <a:accent4>
        <a:srgbClr val="BB71A1"/>
      </a:accent4>
      <a:accent5>
        <a:srgbClr val="00B0F0"/>
      </a:accent5>
      <a:accent6>
        <a:srgbClr val="879169"/>
      </a:accent6>
      <a:hlink>
        <a:srgbClr val="3F6AC1"/>
      </a:hlink>
      <a:folHlink>
        <a:srgbClr val="D850BE"/>
      </a:folHlink>
    </a:clrScheme>
    <a:fontScheme name="自定义 6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000120140530A99PPBG">
  <a:themeElements>
    <a:clrScheme name="自定义 153">
      <a:dk1>
        <a:srgbClr val="5F5F5F"/>
      </a:dk1>
      <a:lt1>
        <a:sysClr val="window" lastClr="FFFFFF"/>
      </a:lt1>
      <a:dk2>
        <a:srgbClr val="4D4D4D"/>
      </a:dk2>
      <a:lt2>
        <a:srgbClr val="FFFFFF"/>
      </a:lt2>
      <a:accent1>
        <a:srgbClr val="FFC000"/>
      </a:accent1>
      <a:accent2>
        <a:srgbClr val="F2800E"/>
      </a:accent2>
      <a:accent3>
        <a:srgbClr val="B06058"/>
      </a:accent3>
      <a:accent4>
        <a:srgbClr val="BB71A1"/>
      </a:accent4>
      <a:accent5>
        <a:srgbClr val="00B0F0"/>
      </a:accent5>
      <a:accent6>
        <a:srgbClr val="879169"/>
      </a:accent6>
      <a:hlink>
        <a:srgbClr val="3F6AC1"/>
      </a:hlink>
      <a:folHlink>
        <a:srgbClr val="D850BE"/>
      </a:folHlink>
    </a:clrScheme>
    <a:fontScheme name="自定义 6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语文园地七</Template>
  <TotalTime>0</TotalTime>
  <Words>739</Words>
  <Application>WPS 演示</Application>
  <PresentationFormat>全屏显示(4:3)</PresentationFormat>
  <Paragraphs>79</Paragraphs>
  <Slides>19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黑体</vt:lpstr>
      <vt:lpstr>楷体</vt:lpstr>
      <vt:lpstr>Calibri</vt:lpstr>
      <vt:lpstr>Arial Unicode MS</vt:lpstr>
      <vt:lpstr>A000120140530A99PPBG</vt:lpstr>
      <vt:lpstr>1_A000120140530A99PPBG</vt:lpstr>
      <vt:lpstr>PowerPoint 演示文稿</vt:lpstr>
      <vt:lpstr>PowerPoint 演示文稿</vt:lpstr>
      <vt:lpstr>口+少=吵  月+半=胖 山+夕=岁  王+见=现</vt:lpstr>
      <vt:lpstr>飘-风=票  校-木=交 张-长=弓  甜-舌=甘</vt:lpstr>
      <vt:lpstr>弓</vt:lpstr>
      <vt:lpstr>    杯弓蛇影</vt:lpstr>
      <vt:lpstr>比一比，填一填  午—牛       己—已     刀—力       人—入  中（  ） （ ）经  （ ）气 （ ）们  水（  ） 自（ ）  （ ）片  出（ 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读一读，记一记    要想把字写得好， 笔顺规则要记牢。 半包围结构字娃娃， 从上到下、从外到内。 关键笔画看清楚， 写出字来才漂亮。</vt:lpstr>
      <vt:lpstr>日积月累  敏而好学，不耻下问。——《论语》 不知则问，不能而学。——《荀子》 读书百遍，其义自现。——董遇 读万卷书，行万里路。——董其昌</vt:lpstr>
      <vt:lpstr>听故事：《董遇读书》</vt:lpstr>
      <vt:lpstr>记一记  敏而好学，（      ）。 不知则问，（      ）。 读书百遍，（      ）。 读万卷书，（      ）。</vt:lpstr>
      <vt:lpstr>PowerPoint 演示文稿</vt:lpstr>
      <vt:lpstr>老妖婆，真正坏， 骗了唐僧和八戒。 唐僧八戒真糊涂， 是人是妖分不清。 分不清，上了当， 多亏悟空眼睛亮。 眼睛亮，冒金光， 高高举起金箍棒。 金箍棒，有力量， 妖魔鬼怪消灭光。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2</cp:revision>
  <dcterms:created xsi:type="dcterms:W3CDTF">2019-12-17T09:01:00Z</dcterms:created>
  <dcterms:modified xsi:type="dcterms:W3CDTF">2021-07-30T12:23:55Z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