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4"/>
  </p:handoutMasterIdLst>
  <p:sldIdLst>
    <p:sldId id="269" r:id="rId3"/>
    <p:sldId id="271" r:id="rId5"/>
    <p:sldId id="256" r:id="rId6"/>
    <p:sldId id="270" r:id="rId7"/>
    <p:sldId id="259" r:id="rId8"/>
    <p:sldId id="278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76" r:id="rId19"/>
    <p:sldId id="273" r:id="rId20"/>
    <p:sldId id="275" r:id="rId21"/>
    <p:sldId id="274" r:id="rId22"/>
    <p:sldId id="280" r:id="rId23"/>
  </p:sldIdLst>
  <p:sldSz cx="9144000" cy="6858000" type="screen4x3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1650" y="90"/>
      </p:cViewPr>
      <p:guideLst>
        <p:guide orient="horz" pos="2160"/>
        <p:guide pos="284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gs" Target="tags/tag40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D25E088D-9C17-49C2-88D3-BCF7FA72DA94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20</a:t>
            </a:r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3560400"/>
            <a:ext cx="7349400" cy="14724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1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单击此处编辑副标题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585A806-B920-4169-9948-3A1BB95599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2941DA3-238A-4FDC-AF76-63654ADA4A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2484000"/>
            <a:ext cx="7349400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150"/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0323266-0BC6-455B-814F-7924F1BBFC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CB3359D-4817-4C9C-B655-9AA3191C2F14}" type="slidenum">
              <a:rPr lang="en-US" altLang="zh-CN" smtClean="0"/>
            </a:fld>
            <a:endParaRPr lang="en-US" altLang="zh-CN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667020"/>
            <a:ext cx="51816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FBB8CF7-99C6-40E5-ABC4-7B1D21A988B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4615200"/>
            <a:ext cx="5826600" cy="8676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83B51CE-9151-4FA9-A06D-F1520021169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F0D02E7-4CD5-42DF-B125-55CCF769CF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421729"/>
            <a:ext cx="4006800" cy="381600"/>
          </a:xfrm>
        </p:spPr>
        <p:txBody>
          <a:bodyPr lIns="101600" tIns="38100" rIns="76200" bIns="38100" rtlCol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noProof="1">
                <a:sym typeface="+mn-ea"/>
              </a:rPr>
              <a:t>单击此处编辑文本</a:t>
            </a:r>
            <a:endParaRPr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771D504-B965-4471-BA46-3272DE0F41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9006F60-7A29-40D0-957C-8F9FA42B57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34C4E7E-D3FC-46CF-8920-359DCAF551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 noProof="1">
                <a:sym typeface="+mn-ea"/>
              </a:rPr>
              <a:t>单击图标添加图片</a:t>
            </a:r>
            <a:endParaRPr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CC720CA-B888-44DA-B34C-D25726B58F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rIns="46800"/>
          <a:lstStyle>
            <a:lvl1pPr marL="171450" indent="-171450">
              <a:spcAft>
                <a:spcPts val="750"/>
              </a:spcAft>
              <a:defRPr spc="225"/>
            </a:lvl1pPr>
            <a:lvl2pPr marL="514350" indent="-171450">
              <a:defRPr spc="225"/>
            </a:lvl2pPr>
            <a:lvl3pPr marL="857250" indent="-171450">
              <a:defRPr spc="225"/>
            </a:lvl3pPr>
            <a:lvl4pPr marL="1200150" indent="-171450">
              <a:defRPr spc="225"/>
            </a:lvl4pPr>
            <a:lvl5pPr marL="1543050" indent="-171450">
              <a:defRPr spc="225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49D17FD-B36E-43BB-A677-5BBEE04D341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39.xml"/><Relationship Id="rId17" Type="http://schemas.openxmlformats.org/officeDocument/2006/relationships/tags" Target="../tags/tag38.xml"/><Relationship Id="rId16" Type="http://schemas.openxmlformats.org/officeDocument/2006/relationships/tags" Target="../tags/tag37.xml"/><Relationship Id="rId15" Type="http://schemas.openxmlformats.org/officeDocument/2006/relationships/tags" Target="../tags/tag36.xml"/><Relationship Id="rId14" Type="http://schemas.openxmlformats.org/officeDocument/2006/relationships/tags" Target="../tags/tag35.xml"/><Relationship Id="rId13" Type="http://schemas.openxmlformats.org/officeDocument/2006/relationships/tags" Target="../tags/tag34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3"/>
            </p:custDataLst>
          </p:nvPr>
        </p:nvSpPr>
        <p:spPr bwMode="auto">
          <a:xfrm>
            <a:off x="456010" y="608014"/>
            <a:ext cx="8227219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5"/>
            <p:custDataLst>
              <p:tags r:id="rId14"/>
            </p:custDataLst>
          </p:nvPr>
        </p:nvSpPr>
        <p:spPr bwMode="auto">
          <a:xfrm>
            <a:off x="456010" y="1490664"/>
            <a:ext cx="8227219" cy="475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459581" y="6315076"/>
            <a:ext cx="2024063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defRPr sz="75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87291" y="6315076"/>
            <a:ext cx="2969419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defRPr sz="75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657975" y="6315076"/>
            <a:ext cx="2025254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r">
              <a:defRPr sz="750">
                <a:solidFill>
                  <a:srgbClr val="898989"/>
                </a:solidFill>
              </a:defRPr>
            </a:lvl1pPr>
          </a:lstStyle>
          <a:p>
            <a:fld id="{0C529221-19FB-48AC-BCF8-B27EC78058BE}" type="slidenum">
              <a:rPr lang="zh-CN" altLang="en-US" smtClean="0"/>
            </a:fld>
            <a:endParaRPr lang="zh-CN" altLang="en-US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checker dir="vert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700" b="1" kern="1200" spc="225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rtl="0" eaLnBrk="1" fontAlgn="base" hangingPunct="1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●"/>
        <a:defRPr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rtl="0" eaLnBrk="1" fontAlgn="base" hangingPunct="1">
        <a:lnSpc>
          <a:spcPct val="120000"/>
        </a:lnSpc>
        <a:spcBef>
          <a:spcPct val="0"/>
        </a:spcBef>
        <a:spcAft>
          <a:spcPts val="450"/>
        </a:spcAft>
        <a:buFont typeface="Arial" panose="020B0604020202020204" pitchFamily="34" charset="0"/>
        <a:buChar char="●"/>
        <a:tabLst>
          <a:tab pos="1207135" algn="l"/>
        </a:tabLst>
        <a:defRPr sz="120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rtl="0" eaLnBrk="1" fontAlgn="base" hangingPunct="1">
        <a:lnSpc>
          <a:spcPct val="120000"/>
        </a:lnSpc>
        <a:spcBef>
          <a:spcPct val="0"/>
        </a:spcBef>
        <a:spcAft>
          <a:spcPts val="450"/>
        </a:spcAft>
        <a:buFont typeface="Arial" panose="020B0604020202020204" pitchFamily="34" charset="0"/>
        <a:buChar char="●"/>
        <a:tabLst>
          <a:tab pos="1207135" algn="l"/>
        </a:tabLst>
        <a:defRPr sz="120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rtl="0" eaLnBrk="1" fontAlgn="base" hangingPunct="1">
        <a:lnSpc>
          <a:spcPct val="120000"/>
        </a:lnSpc>
        <a:spcBef>
          <a:spcPct val="0"/>
        </a:spcBef>
        <a:spcAft>
          <a:spcPts val="225"/>
        </a:spcAft>
        <a:buFont typeface="Wingdings" panose="05000000000000000000" pitchFamily="2" charset="2"/>
        <a:buChar char=""/>
        <a:tabLst>
          <a:tab pos="1207135" algn="l"/>
        </a:tabLst>
        <a:defRPr sz="105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rtl="0" eaLnBrk="1" fontAlgn="base" hangingPunct="1">
        <a:lnSpc>
          <a:spcPct val="120000"/>
        </a:lnSpc>
        <a:spcBef>
          <a:spcPct val="0"/>
        </a:spcBef>
        <a:spcAft>
          <a:spcPts val="225"/>
        </a:spcAft>
        <a:buFont typeface="Arial" panose="020B0604020202020204" pitchFamily="34" charset="0"/>
        <a:buChar char="•"/>
        <a:tabLst>
          <a:tab pos="1207135" algn="l"/>
        </a:tabLst>
        <a:defRPr sz="105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6.pn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3.jpeg"/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image" Target="../media/image20.GIF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5.png"/><Relationship Id="rId1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GIF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1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1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12.jpeg"/><Relationship Id="rId1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31570" y="1354455"/>
            <a:ext cx="6881495" cy="37490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60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cs typeface="+mn-ea"/>
              </a:rPr>
              <a:t>小树长桃多又大，桃儿裂了开白花。结的籽儿能榨油，采下花儿能纺纱。</a:t>
            </a:r>
            <a:endParaRPr lang="zh-CN" altLang="en-US" sz="60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checke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qingwa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6265863" y="4005263"/>
            <a:ext cx="2843212" cy="285273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pic>
        <p:nvPicPr>
          <p:cNvPr id="25603" name="Picture 3" descr="zhuomuniao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132138" y="4006850"/>
            <a:ext cx="2808287" cy="285115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pic>
        <p:nvPicPr>
          <p:cNvPr id="25604" name="Picture 4" descr="yanzi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4005263"/>
            <a:ext cx="2843213" cy="285273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pic>
        <p:nvPicPr>
          <p:cNvPr id="13318" name="Picture 5" descr="思考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8CFBDC"/>
              </a:clrFrom>
              <a:clrTo>
                <a:srgbClr val="8CFBD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64388" y="0"/>
            <a:ext cx="1979612" cy="197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3348038" y="400050"/>
            <a:ext cx="3671887" cy="3168650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buFontTx/>
              <a:buNone/>
              <a:defRPr/>
            </a:pPr>
            <a:r>
              <a:rPr kumimoji="1" lang="zh-CN" altLang="en-US" sz="28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　　燕子、啄木鸟和青蛙为什么眼睁睁地看着棉花姑娘生病，不帮忙啊？</a:t>
            </a:r>
            <a:endParaRPr kumimoji="1" lang="zh-CN" altLang="en-US" sz="2800" b="1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buFontTx/>
              <a:buNone/>
              <a:defRPr/>
            </a:pPr>
            <a:r>
              <a:rPr kumimoji="1" lang="zh-CN" altLang="en-US" sz="28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    在小组里分角色读一读它们的对话。 </a:t>
            </a:r>
            <a:endParaRPr kumimoji="1" lang="zh-CN" altLang="en-US" sz="2800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pic>
        <p:nvPicPr>
          <p:cNvPr id="25607" name="Picture 7" descr="Snap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2843213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222">
            <a:hlinkClick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48148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0" y="5070475"/>
            <a:ext cx="9466053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2400" b="1">
                <a:solidFill>
                  <a:srgbClr val="0066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 忽然，一群圆圆的小虫飞来了，很快就把蚜虫吃光了。棉花姑</a:t>
            </a:r>
            <a:endParaRPr lang="zh-CN" altLang="en-US" sz="2400" b="1">
              <a:solidFill>
                <a:srgbClr val="0066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1" hangingPunct="1">
              <a:spcBef>
                <a:spcPct val="20000"/>
              </a:spcBef>
            </a:pPr>
            <a:r>
              <a:rPr lang="zh-CN" altLang="en-US" sz="2400" b="1">
                <a:solidFill>
                  <a:srgbClr val="0066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娘惊奇地问：“你们是谁呀？”小虫说：“我们身上有七个斑点，就</a:t>
            </a:r>
            <a:endParaRPr lang="zh-CN" altLang="en-US" sz="2400" b="1">
              <a:solidFill>
                <a:srgbClr val="0066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1" hangingPunct="1">
              <a:spcBef>
                <a:spcPct val="20000"/>
              </a:spcBef>
            </a:pPr>
            <a:r>
              <a:rPr lang="zh-CN" altLang="en-US" sz="2400" b="1">
                <a:solidFill>
                  <a:srgbClr val="0066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像七颗星星，大家都叫我们七星瓢虫。”</a:t>
            </a:r>
            <a:endParaRPr lang="zh-CN" altLang="en-US" sz="2400" b="1">
              <a:solidFill>
                <a:srgbClr val="0066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1" hangingPunct="1"/>
            <a:endParaRPr lang="en-US" altLang="zh-CN" sz="2400">
              <a:solidFill>
                <a:srgbClr val="0066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28" name="Oval 4"/>
          <p:cNvSpPr>
            <a:spLocks noChangeArrowheads="1"/>
          </p:cNvSpPr>
          <p:nvPr/>
        </p:nvSpPr>
        <p:spPr bwMode="auto">
          <a:xfrm>
            <a:off x="5105400" y="5486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6629" name="Oval 5"/>
          <p:cNvSpPr>
            <a:spLocks noChangeArrowheads="1"/>
          </p:cNvSpPr>
          <p:nvPr/>
        </p:nvSpPr>
        <p:spPr bwMode="auto">
          <a:xfrm>
            <a:off x="5410200" y="5486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26630" name="Oval 6"/>
          <p:cNvSpPr>
            <a:spLocks noChangeArrowheads="1"/>
          </p:cNvSpPr>
          <p:nvPr/>
        </p:nvSpPr>
        <p:spPr bwMode="auto">
          <a:xfrm>
            <a:off x="457200" y="5867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6631" name="Oval 7"/>
          <p:cNvSpPr>
            <a:spLocks noChangeArrowheads="1"/>
          </p:cNvSpPr>
          <p:nvPr/>
        </p:nvSpPr>
        <p:spPr bwMode="auto">
          <a:xfrm>
            <a:off x="762000" y="5867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  <p:bldP spid="26628" grpId="0"/>
      <p:bldP spid="26629" grpId="0"/>
      <p:bldP spid="26630" grpId="0"/>
      <p:bldP spid="266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aq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905000"/>
            <a:ext cx="9144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304800" y="376238"/>
            <a:ext cx="9020175" cy="153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3200" b="1">
                <a:solidFill>
                  <a:srgbClr val="0066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不久，棉花姑娘的病好了，长出了碧绿碧绿的</a:t>
            </a:r>
            <a:endParaRPr lang="zh-CN" altLang="en-US" sz="3200" b="1">
              <a:solidFill>
                <a:srgbClr val="0066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1" hangingPunct="1">
              <a:spcBef>
                <a:spcPct val="20000"/>
              </a:spcBef>
            </a:pPr>
            <a:r>
              <a:rPr lang="zh-CN" altLang="en-US" sz="3200" b="1">
                <a:solidFill>
                  <a:srgbClr val="0066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叶子，吐出了雪白雪白的棉花。她咧开嘴笑啦！</a:t>
            </a:r>
            <a:endParaRPr lang="zh-CN" altLang="en-US" sz="3200" b="1">
              <a:solidFill>
                <a:srgbClr val="0066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1" hangingPunct="1"/>
            <a:endParaRPr lang="en-US" altLang="zh-CN" sz="240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>
            <a:off x="6553200" y="990600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tu 1002 copy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1FEF6"/>
              </a:clrFrom>
              <a:clrTo>
                <a:srgbClr val="F1FE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800" y="381000"/>
            <a:ext cx="182880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304800" y="2971800"/>
            <a:ext cx="5538696" cy="272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3200" b="1">
                <a:solidFill>
                  <a:srgbClr val="0066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碧绿碧绿的叶子    碧绿碧绿的</a:t>
            </a:r>
            <a:endParaRPr lang="zh-CN" altLang="en-US" sz="3200" b="1">
              <a:solidFill>
                <a:srgbClr val="0066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1" hangingPunct="1">
              <a:spcBef>
                <a:spcPct val="20000"/>
              </a:spcBef>
            </a:pPr>
            <a:endParaRPr lang="zh-CN" altLang="en-US" sz="3200" b="1">
              <a:solidFill>
                <a:srgbClr val="0066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1" hangingPunct="1">
              <a:spcBef>
                <a:spcPct val="20000"/>
              </a:spcBef>
            </a:pPr>
            <a:r>
              <a:rPr lang="zh-CN" altLang="en-US" sz="3200" b="1">
                <a:solidFill>
                  <a:srgbClr val="0066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雪白雪白的棉花    雪白雪白的</a:t>
            </a:r>
            <a:endParaRPr lang="zh-CN" altLang="en-US" sz="3200" b="1">
              <a:solidFill>
                <a:srgbClr val="0066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1" hangingPunct="1">
              <a:spcBef>
                <a:spcPct val="20000"/>
              </a:spcBef>
            </a:pPr>
            <a:endParaRPr lang="zh-CN" altLang="en-US" sz="3200" b="1">
              <a:solidFill>
                <a:srgbClr val="0066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1" hangingPunct="1"/>
            <a:endParaRPr lang="en-US" altLang="zh-CN" sz="240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5791200" y="3429000"/>
            <a:ext cx="16764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>
            <a:off x="5791200" y="4572000"/>
            <a:ext cx="16764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checke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A3_028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79650" y="1295400"/>
            <a:ext cx="80803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3" descr="A3_0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4400" y="1295400"/>
            <a:ext cx="19812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4" descr="A2_17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0200" y="4038600"/>
            <a:ext cx="1622425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图片 7" descr="0130000024027312444723321130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87500" y="3879850"/>
            <a:ext cx="2857500" cy="1590675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2"/>
          <p:cNvSpPr>
            <a:spLocks noChangeArrowheads="1" noChangeShapeType="1" noTextEdit="1"/>
          </p:cNvSpPr>
          <p:nvPr/>
        </p:nvSpPr>
        <p:spPr bwMode="auto">
          <a:xfrm>
            <a:off x="971550" y="2781300"/>
            <a:ext cx="7315200" cy="1147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小朋友们，你们还知道哪些益虫呢？</a:t>
            </a:r>
            <a:endParaRPr lang="zh-CN" altLang="en-US" sz="3600" kern="1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pic>
        <p:nvPicPr>
          <p:cNvPr id="18435" name="Picture 3" descr="图片1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450" y="476250"/>
            <a:ext cx="133350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772900" y="120650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>
    <p:checke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3"/>
          <p:cNvGrpSpPr/>
          <p:nvPr/>
        </p:nvGrpSpPr>
        <p:grpSpPr>
          <a:xfrm>
            <a:off x="6705600" y="5791200"/>
            <a:ext cx="2286000" cy="838200"/>
            <a:chOff x="4224" y="3648"/>
            <a:chExt cx="1440" cy="528"/>
          </a:xfrm>
        </p:grpSpPr>
        <p:grpSp>
          <p:nvGrpSpPr>
            <p:cNvPr id="19491" name="Group 4"/>
            <p:cNvGrpSpPr/>
            <p:nvPr/>
          </p:nvGrpSpPr>
          <p:grpSpPr>
            <a:xfrm>
              <a:off x="4224" y="3648"/>
              <a:ext cx="1440" cy="528"/>
              <a:chOff x="4224" y="3648"/>
              <a:chExt cx="1440" cy="528"/>
            </a:xfrm>
          </p:grpSpPr>
          <p:pic>
            <p:nvPicPr>
              <p:cNvPr id="19493" name="Picture 5" descr="ham_next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4272" y="3724"/>
                <a:ext cx="1392" cy="4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494" name="Rectangle 6"/>
              <p:cNvSpPr>
                <a:spLocks noChangeArrowheads="1"/>
              </p:cNvSpPr>
              <p:nvPr/>
            </p:nvSpPr>
            <p:spPr bwMode="auto">
              <a:xfrm>
                <a:off x="4224" y="3648"/>
                <a:ext cx="1008" cy="336"/>
              </a:xfrm>
              <a:prstGeom prst="rect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19492" name="Text Box 7"/>
            <p:cNvSpPr txBox="1">
              <a:spLocks noChangeArrowheads="1"/>
            </p:cNvSpPr>
            <p:nvPr/>
          </p:nvSpPr>
          <p:spPr bwMode="auto">
            <a:xfrm>
              <a:off x="4320" y="3648"/>
              <a:ext cx="86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幼圆" panose="02010509060101010101" pitchFamily="49" charset="-122"/>
                </a:rPr>
                <a:t>我会认</a:t>
              </a:r>
              <a:endPara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幼圆" panose="02010509060101010101" pitchFamily="49" charset="-122"/>
              </a:endParaRPr>
            </a:p>
          </p:txBody>
        </p:sp>
      </p:grpSp>
      <p:sp>
        <p:nvSpPr>
          <p:cNvPr id="19459" name="Rectangle 8"/>
          <p:cNvSpPr>
            <a:spLocks noChangeArrowheads="1"/>
          </p:cNvSpPr>
          <p:nvPr/>
        </p:nvSpPr>
        <p:spPr bwMode="auto">
          <a:xfrm>
            <a:off x="4357688" y="571500"/>
            <a:ext cx="990600" cy="533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zhì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60" name="Rectangle 9"/>
          <p:cNvSpPr>
            <a:spLocks noChangeArrowheads="1"/>
          </p:cNvSpPr>
          <p:nvPr/>
        </p:nvSpPr>
        <p:spPr bwMode="auto">
          <a:xfrm>
            <a:off x="7086600" y="533400"/>
            <a:ext cx="990600" cy="533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19461" name="Rectangle 10"/>
          <p:cNvSpPr>
            <a:spLocks noChangeArrowheads="1"/>
          </p:cNvSpPr>
          <p:nvPr/>
        </p:nvSpPr>
        <p:spPr bwMode="auto">
          <a:xfrm>
            <a:off x="1214438" y="4572000"/>
            <a:ext cx="990600" cy="533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19462" name="Rectangle 11"/>
          <p:cNvSpPr>
            <a:spLocks noChangeArrowheads="1"/>
          </p:cNvSpPr>
          <p:nvPr/>
        </p:nvSpPr>
        <p:spPr bwMode="auto">
          <a:xfrm>
            <a:off x="2714625" y="4572000"/>
            <a:ext cx="990600" cy="533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19463" name="Rectangle 12"/>
          <p:cNvSpPr>
            <a:spLocks noChangeArrowheads="1"/>
          </p:cNvSpPr>
          <p:nvPr/>
        </p:nvSpPr>
        <p:spPr bwMode="auto">
          <a:xfrm>
            <a:off x="1295400" y="533400"/>
            <a:ext cx="990600" cy="533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19464" name="Text Box 13"/>
          <p:cNvSpPr txBox="1">
            <a:spLocks noChangeArrowheads="1"/>
          </p:cNvSpPr>
          <p:nvPr/>
        </p:nvSpPr>
        <p:spPr bwMode="auto">
          <a:xfrm>
            <a:off x="1285875" y="500063"/>
            <a:ext cx="1428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mián</a:t>
            </a:r>
            <a:endParaRPr lang="en-US" altLang="zh-CN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465" name="Rectangle 14"/>
          <p:cNvSpPr>
            <a:spLocks noChangeArrowheads="1"/>
          </p:cNvSpPr>
          <p:nvPr/>
        </p:nvSpPr>
        <p:spPr bwMode="auto">
          <a:xfrm>
            <a:off x="2786063" y="500063"/>
            <a:ext cx="1143000" cy="533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19466" name="Oval 18"/>
          <p:cNvSpPr>
            <a:spLocks noChangeArrowheads="1"/>
          </p:cNvSpPr>
          <p:nvPr/>
        </p:nvSpPr>
        <p:spPr bwMode="auto">
          <a:xfrm>
            <a:off x="4214813" y="1071563"/>
            <a:ext cx="1143000" cy="126682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0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治</a:t>
            </a:r>
            <a:endParaRPr lang="zh-CN" altLang="en-US" sz="6000" b="1">
              <a:solidFill>
                <a:schemeClr val="accent2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467" name="Oval 19"/>
          <p:cNvSpPr>
            <a:spLocks noChangeArrowheads="1"/>
          </p:cNvSpPr>
          <p:nvPr/>
        </p:nvSpPr>
        <p:spPr bwMode="auto">
          <a:xfrm>
            <a:off x="7010400" y="1095375"/>
            <a:ext cx="1143000" cy="126682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0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盼</a:t>
            </a:r>
            <a:endParaRPr lang="zh-CN" altLang="en-US" sz="6000" b="1">
              <a:solidFill>
                <a:schemeClr val="accent2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468" name="Oval 20"/>
          <p:cNvSpPr>
            <a:spLocks noChangeArrowheads="1"/>
          </p:cNvSpPr>
          <p:nvPr/>
        </p:nvSpPr>
        <p:spPr bwMode="auto">
          <a:xfrm>
            <a:off x="1143000" y="5072063"/>
            <a:ext cx="1143000" cy="126682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0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碧</a:t>
            </a:r>
            <a:endParaRPr lang="zh-CN" altLang="en-US" sz="6000" b="1">
              <a:solidFill>
                <a:schemeClr val="accent2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469" name="Oval 21"/>
          <p:cNvSpPr>
            <a:spLocks noChangeArrowheads="1"/>
          </p:cNvSpPr>
          <p:nvPr/>
        </p:nvSpPr>
        <p:spPr bwMode="auto">
          <a:xfrm>
            <a:off x="2571750" y="5143500"/>
            <a:ext cx="1143000" cy="126682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0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吐</a:t>
            </a:r>
            <a:endParaRPr lang="zh-CN" altLang="en-US" sz="6000" b="1">
              <a:solidFill>
                <a:schemeClr val="accent2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470" name="Oval 17"/>
          <p:cNvSpPr>
            <a:spLocks noChangeArrowheads="1"/>
          </p:cNvSpPr>
          <p:nvPr/>
        </p:nvSpPr>
        <p:spPr bwMode="auto">
          <a:xfrm>
            <a:off x="2714625" y="1071563"/>
            <a:ext cx="1143000" cy="126682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0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娘</a:t>
            </a:r>
            <a:endParaRPr lang="zh-CN" altLang="en-US" sz="6000" b="1">
              <a:solidFill>
                <a:schemeClr val="accent2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471" name="Text Box 22"/>
          <p:cNvSpPr txBox="1">
            <a:spLocks noChangeArrowheads="1"/>
          </p:cNvSpPr>
          <p:nvPr/>
        </p:nvSpPr>
        <p:spPr bwMode="auto">
          <a:xfrm>
            <a:off x="2786063" y="500063"/>
            <a:ext cx="12954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niáng</a:t>
            </a:r>
            <a:endParaRPr lang="en-US" altLang="zh-CN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472" name="Text Box 24"/>
          <p:cNvSpPr txBox="1">
            <a:spLocks noChangeArrowheads="1"/>
          </p:cNvSpPr>
          <p:nvPr/>
        </p:nvSpPr>
        <p:spPr bwMode="auto">
          <a:xfrm>
            <a:off x="7162800" y="457200"/>
            <a:ext cx="1143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bié</a:t>
            </a:r>
            <a:endParaRPr lang="en-US" altLang="zh-CN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473" name="Text Box 25"/>
          <p:cNvSpPr txBox="1">
            <a:spLocks noChangeArrowheads="1"/>
          </p:cNvSpPr>
          <p:nvPr/>
        </p:nvSpPr>
        <p:spPr bwMode="auto">
          <a:xfrm>
            <a:off x="1357313" y="4500563"/>
            <a:ext cx="9144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bì</a:t>
            </a:r>
            <a:endParaRPr lang="en-US" altLang="zh-CN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474" name="Text Box 26"/>
          <p:cNvSpPr txBox="1">
            <a:spLocks noChangeArrowheads="1"/>
          </p:cNvSpPr>
          <p:nvPr/>
        </p:nvSpPr>
        <p:spPr bwMode="auto">
          <a:xfrm>
            <a:off x="2714625" y="4572000"/>
            <a:ext cx="1143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tǔ</a:t>
            </a:r>
            <a:endParaRPr lang="en-US" altLang="zh-CN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475" name="Rectangle 31"/>
          <p:cNvSpPr>
            <a:spLocks noChangeArrowheads="1"/>
          </p:cNvSpPr>
          <p:nvPr/>
        </p:nvSpPr>
        <p:spPr bwMode="auto">
          <a:xfrm>
            <a:off x="4000500" y="4572000"/>
            <a:ext cx="1143000" cy="533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19476" name="Text Box 32"/>
          <p:cNvSpPr txBox="1">
            <a:spLocks noChangeArrowheads="1"/>
          </p:cNvSpPr>
          <p:nvPr/>
        </p:nvSpPr>
        <p:spPr bwMode="auto">
          <a:xfrm>
            <a:off x="4000500" y="4572000"/>
            <a:ext cx="1143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la</a:t>
            </a:r>
            <a:endParaRPr lang="en-US" altLang="zh-CN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477" name="Oval 35"/>
          <p:cNvSpPr>
            <a:spLocks noChangeArrowheads="1"/>
          </p:cNvSpPr>
          <p:nvPr/>
        </p:nvSpPr>
        <p:spPr bwMode="auto">
          <a:xfrm>
            <a:off x="3929063" y="5143500"/>
            <a:ext cx="1143000" cy="126682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0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啦</a:t>
            </a:r>
            <a:endParaRPr lang="zh-CN" altLang="en-US" sz="6000" b="1">
              <a:solidFill>
                <a:schemeClr val="accent2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478" name="Oval 53"/>
          <p:cNvSpPr>
            <a:spLocks noChangeArrowheads="1"/>
          </p:cNvSpPr>
          <p:nvPr/>
        </p:nvSpPr>
        <p:spPr bwMode="auto">
          <a:xfrm>
            <a:off x="1219200" y="1066800"/>
            <a:ext cx="1143000" cy="126682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0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棉</a:t>
            </a:r>
            <a:endParaRPr lang="zh-CN" altLang="en-US" sz="6000" b="1">
              <a:solidFill>
                <a:schemeClr val="accent2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479" name="Oval 20"/>
          <p:cNvSpPr>
            <a:spLocks noChangeArrowheads="1"/>
          </p:cNvSpPr>
          <p:nvPr/>
        </p:nvSpPr>
        <p:spPr bwMode="auto">
          <a:xfrm>
            <a:off x="1214438" y="3071813"/>
            <a:ext cx="1143000" cy="126682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0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干</a:t>
            </a:r>
            <a:endParaRPr lang="zh-CN" altLang="en-US" sz="6000" b="1">
              <a:solidFill>
                <a:schemeClr val="accent2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480" name="Rectangle 10"/>
          <p:cNvSpPr>
            <a:spLocks noChangeArrowheads="1"/>
          </p:cNvSpPr>
          <p:nvPr/>
        </p:nvSpPr>
        <p:spPr bwMode="auto">
          <a:xfrm>
            <a:off x="1285875" y="2428875"/>
            <a:ext cx="990600" cy="533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gān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81" name="Oval 20"/>
          <p:cNvSpPr>
            <a:spLocks noChangeArrowheads="1"/>
          </p:cNvSpPr>
          <p:nvPr/>
        </p:nvSpPr>
        <p:spPr bwMode="auto">
          <a:xfrm>
            <a:off x="5572125" y="1071563"/>
            <a:ext cx="1143000" cy="126682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0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燕</a:t>
            </a:r>
            <a:endParaRPr lang="zh-CN" altLang="en-US" sz="6000" b="1">
              <a:solidFill>
                <a:schemeClr val="accent2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482" name="Rectangle 10"/>
          <p:cNvSpPr>
            <a:spLocks noChangeArrowheads="1"/>
          </p:cNvSpPr>
          <p:nvPr/>
        </p:nvSpPr>
        <p:spPr bwMode="auto">
          <a:xfrm>
            <a:off x="5643563" y="571500"/>
            <a:ext cx="990600" cy="533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yàn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83" name="Rectangle 10"/>
          <p:cNvSpPr>
            <a:spLocks noChangeArrowheads="1"/>
          </p:cNvSpPr>
          <p:nvPr/>
        </p:nvSpPr>
        <p:spPr bwMode="auto">
          <a:xfrm>
            <a:off x="2786063" y="2428875"/>
            <a:ext cx="990600" cy="533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rán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84" name="Rectangle 10"/>
          <p:cNvSpPr>
            <a:spLocks noChangeArrowheads="1"/>
          </p:cNvSpPr>
          <p:nvPr/>
        </p:nvSpPr>
        <p:spPr bwMode="auto">
          <a:xfrm>
            <a:off x="4214813" y="2428875"/>
            <a:ext cx="990600" cy="533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qí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85" name="Rectangle 10"/>
          <p:cNvSpPr>
            <a:spLocks noChangeArrowheads="1"/>
          </p:cNvSpPr>
          <p:nvPr/>
        </p:nvSpPr>
        <p:spPr bwMode="auto">
          <a:xfrm>
            <a:off x="5715000" y="2428875"/>
            <a:ext cx="990600" cy="533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kē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86" name="Rectangle 10"/>
          <p:cNvSpPr>
            <a:spLocks noChangeArrowheads="1"/>
          </p:cNvSpPr>
          <p:nvPr/>
        </p:nvSpPr>
        <p:spPr bwMode="auto">
          <a:xfrm>
            <a:off x="7143750" y="2428875"/>
            <a:ext cx="990600" cy="533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piáo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87" name="Oval 20"/>
          <p:cNvSpPr>
            <a:spLocks noChangeArrowheads="1"/>
          </p:cNvSpPr>
          <p:nvPr/>
        </p:nvSpPr>
        <p:spPr bwMode="auto">
          <a:xfrm>
            <a:off x="2714625" y="3000375"/>
            <a:ext cx="1143000" cy="126682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0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然</a:t>
            </a:r>
            <a:endParaRPr lang="zh-CN" altLang="en-US" sz="6000" b="1">
              <a:solidFill>
                <a:schemeClr val="accent2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488" name="Oval 20"/>
          <p:cNvSpPr>
            <a:spLocks noChangeArrowheads="1"/>
          </p:cNvSpPr>
          <p:nvPr/>
        </p:nvSpPr>
        <p:spPr bwMode="auto">
          <a:xfrm>
            <a:off x="4214813" y="3000375"/>
            <a:ext cx="1143000" cy="126682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0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奇</a:t>
            </a:r>
            <a:endParaRPr lang="zh-CN" altLang="en-US" sz="6000" b="1">
              <a:solidFill>
                <a:schemeClr val="accent2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489" name="Oval 20"/>
          <p:cNvSpPr>
            <a:spLocks noChangeArrowheads="1"/>
          </p:cNvSpPr>
          <p:nvPr/>
        </p:nvSpPr>
        <p:spPr bwMode="auto">
          <a:xfrm>
            <a:off x="5643563" y="3000375"/>
            <a:ext cx="1143000" cy="126682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0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颗</a:t>
            </a:r>
            <a:endParaRPr lang="zh-CN" altLang="en-US" sz="6000" b="1">
              <a:solidFill>
                <a:schemeClr val="accent2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490" name="Oval 20"/>
          <p:cNvSpPr>
            <a:spLocks noChangeArrowheads="1"/>
          </p:cNvSpPr>
          <p:nvPr/>
        </p:nvSpPr>
        <p:spPr bwMode="auto">
          <a:xfrm>
            <a:off x="7072313" y="3000375"/>
            <a:ext cx="1143000" cy="126682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0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瓢</a:t>
            </a:r>
            <a:endParaRPr lang="zh-CN" altLang="en-US" sz="6000" b="1">
              <a:solidFill>
                <a:schemeClr val="accent2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11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2050" y="333375"/>
            <a:ext cx="1833563" cy="177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 descr="11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23063" y="398463"/>
            <a:ext cx="1803400" cy="177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 descr="11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7338" y="4305300"/>
            <a:ext cx="1741487" cy="200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 descr="11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87538" y="4432300"/>
            <a:ext cx="1689100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6" descr="11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45325" y="4305300"/>
            <a:ext cx="1679575" cy="200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7" descr="11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900" y="333375"/>
            <a:ext cx="1811338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2568575" y="1131888"/>
            <a:ext cx="1836738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200" b="1">
                <a:solidFill>
                  <a:srgbClr val="FF33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姑娘</a:t>
            </a:r>
            <a:endParaRPr lang="zh-CN" altLang="en-US" sz="5200" b="1">
              <a:solidFill>
                <a:srgbClr val="FF33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287338" y="1131888"/>
            <a:ext cx="1944687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200" b="1">
                <a:solidFill>
                  <a:srgbClr val="FF33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棉花</a:t>
            </a:r>
            <a:endParaRPr lang="zh-CN" altLang="en-US" sz="5200" b="1">
              <a:solidFill>
                <a:srgbClr val="FF33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452438" y="5273675"/>
            <a:ext cx="183515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200" b="1">
                <a:solidFill>
                  <a:srgbClr val="FF33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七颗</a:t>
            </a:r>
            <a:endParaRPr lang="zh-CN" altLang="en-US" sz="5200" b="1">
              <a:solidFill>
                <a:srgbClr val="FF33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2062163" y="5273675"/>
            <a:ext cx="17272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200" b="1">
                <a:solidFill>
                  <a:srgbClr val="FF33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瓢虫</a:t>
            </a:r>
            <a:endParaRPr lang="zh-CN" altLang="en-US" sz="5200" b="1">
              <a:solidFill>
                <a:srgbClr val="FF33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7045325" y="5364163"/>
            <a:ext cx="1784350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200" b="1">
                <a:solidFill>
                  <a:srgbClr val="FF33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笑啦</a:t>
            </a:r>
            <a:endParaRPr lang="zh-CN" altLang="en-US" sz="5200" b="1">
              <a:solidFill>
                <a:srgbClr val="FF33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Picture 2" descr="11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38663" y="398463"/>
            <a:ext cx="1833562" cy="177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4778375" y="1131888"/>
            <a:ext cx="1944688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200" b="1">
                <a:solidFill>
                  <a:srgbClr val="FF33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治病</a:t>
            </a:r>
            <a:endParaRPr lang="zh-CN" altLang="en-US" sz="5200" b="1">
              <a:solidFill>
                <a:srgbClr val="FF33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pic>
        <p:nvPicPr>
          <p:cNvPr id="20495" name="Picture 4" descr="11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48425" y="2430463"/>
            <a:ext cx="1952625" cy="200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6" name="Picture 4" descr="11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06900" y="2428875"/>
            <a:ext cx="1846263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7" name="Picture 4" descr="11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19350" y="2428875"/>
            <a:ext cx="1846263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8" name="Picture 4" descr="11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900" y="2430463"/>
            <a:ext cx="1846263" cy="200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9" name="Picture 5" descr="11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6638" y="4432300"/>
            <a:ext cx="1771650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0" name="Picture 5" descr="11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48288" y="4432300"/>
            <a:ext cx="1697037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997700" y="1131888"/>
            <a:ext cx="1727200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200" b="1">
                <a:solidFill>
                  <a:srgbClr val="FF33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燕子</a:t>
            </a:r>
            <a:endParaRPr lang="zh-CN" altLang="en-US" sz="5200" b="1">
              <a:solidFill>
                <a:srgbClr val="FF33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3789363" y="5364163"/>
            <a:ext cx="1727200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200" b="1">
                <a:solidFill>
                  <a:srgbClr val="FF33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碧绿</a:t>
            </a:r>
            <a:endParaRPr lang="zh-CN" altLang="en-US" sz="5200" b="1">
              <a:solidFill>
                <a:srgbClr val="FF33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334963" y="3421063"/>
            <a:ext cx="1727200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200" b="1">
                <a:solidFill>
                  <a:srgbClr val="FF33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盼望</a:t>
            </a:r>
            <a:endParaRPr lang="zh-CN" altLang="en-US" sz="5200" b="1">
              <a:solidFill>
                <a:srgbClr val="FF33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2479675" y="3419475"/>
            <a:ext cx="17272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200" b="1">
                <a:solidFill>
                  <a:srgbClr val="FF33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树干</a:t>
            </a:r>
            <a:endParaRPr lang="zh-CN" altLang="en-US" sz="5200" b="1">
              <a:solidFill>
                <a:srgbClr val="FF33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4645025" y="3421063"/>
            <a:ext cx="1727200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200" b="1">
                <a:solidFill>
                  <a:srgbClr val="FF33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突然</a:t>
            </a:r>
            <a:endParaRPr lang="zh-CN" altLang="en-US" sz="5200" b="1">
              <a:solidFill>
                <a:srgbClr val="FF33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6673850" y="3419475"/>
            <a:ext cx="17272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200" b="1">
                <a:solidFill>
                  <a:srgbClr val="FF33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惊奇</a:t>
            </a:r>
            <a:endParaRPr lang="zh-CN" altLang="en-US" sz="5200" b="1">
              <a:solidFill>
                <a:srgbClr val="FF33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5461000" y="5364163"/>
            <a:ext cx="1727200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200" b="1">
                <a:solidFill>
                  <a:srgbClr val="FF33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吐出</a:t>
            </a:r>
            <a:endParaRPr lang="zh-CN" altLang="en-US" sz="5200" b="1">
              <a:solidFill>
                <a:srgbClr val="FF33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/>
      <p:bldP spid="20489" grpId="0"/>
      <p:bldP spid="20491" grpId="0"/>
      <p:bldP spid="20492" grpId="0"/>
      <p:bldP spid="20493" grpId="0"/>
      <p:bldP spid="4" grpId="0"/>
      <p:bldP spid="11" grpId="0"/>
      <p:bldP spid="12" grpId="0"/>
      <p:bldP spid="13" grpId="0"/>
      <p:bldP spid="14" grpId="0"/>
      <p:bldP spid="15" grpId="0"/>
      <p:bldP spid="20490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3"/>
          <p:cNvGrpSpPr/>
          <p:nvPr/>
        </p:nvGrpSpPr>
        <p:grpSpPr>
          <a:xfrm>
            <a:off x="152400" y="152400"/>
            <a:ext cx="2743200" cy="990600"/>
            <a:chOff x="4224" y="3648"/>
            <a:chExt cx="1440" cy="528"/>
          </a:xfrm>
        </p:grpSpPr>
        <p:grpSp>
          <p:nvGrpSpPr>
            <p:cNvPr id="21514" name="Group 4"/>
            <p:cNvGrpSpPr/>
            <p:nvPr/>
          </p:nvGrpSpPr>
          <p:grpSpPr>
            <a:xfrm>
              <a:off x="4224" y="3648"/>
              <a:ext cx="1440" cy="528"/>
              <a:chOff x="4224" y="3648"/>
              <a:chExt cx="1440" cy="528"/>
            </a:xfrm>
          </p:grpSpPr>
          <p:pic>
            <p:nvPicPr>
              <p:cNvPr id="21516" name="Picture 5" descr="ham_next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4272" y="3724"/>
                <a:ext cx="1392" cy="4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517" name="Rectangle 6"/>
              <p:cNvSpPr>
                <a:spLocks noChangeArrowheads="1"/>
              </p:cNvSpPr>
              <p:nvPr/>
            </p:nvSpPr>
            <p:spPr bwMode="auto">
              <a:xfrm>
                <a:off x="4224" y="3648"/>
                <a:ext cx="1008" cy="336"/>
              </a:xfrm>
              <a:prstGeom prst="rect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21515" name="Text Box 7"/>
            <p:cNvSpPr txBox="1">
              <a:spLocks noChangeArrowheads="1"/>
            </p:cNvSpPr>
            <p:nvPr/>
          </p:nvSpPr>
          <p:spPr bwMode="auto">
            <a:xfrm>
              <a:off x="4320" y="3648"/>
              <a:ext cx="864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幼圆" panose="02010509060101010101" pitchFamily="49" charset="-122"/>
                </a:rPr>
                <a:t>积累词语</a:t>
              </a:r>
              <a:endPara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幼圆" panose="02010509060101010101" pitchFamily="49" charset="-122"/>
              </a:endParaRPr>
            </a:p>
          </p:txBody>
        </p:sp>
      </p:grpSp>
      <p:sp>
        <p:nvSpPr>
          <p:cNvPr id="5128" name="Text Box 8"/>
          <p:cNvSpPr txBox="1"/>
          <p:nvPr/>
        </p:nvSpPr>
        <p:spPr>
          <a:xfrm>
            <a:off x="381000" y="1143000"/>
            <a:ext cx="87630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6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+mn-ea"/>
              </a:rPr>
              <a:t>生病　病人　病房　　治病　大病　病体</a:t>
            </a:r>
            <a:endParaRPr lang="zh-CN" altLang="en-US" sz="36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5130" name="Text Box 10"/>
          <p:cNvSpPr txBox="1"/>
          <p:nvPr/>
        </p:nvSpPr>
        <p:spPr>
          <a:xfrm>
            <a:off x="381000" y="1970405"/>
            <a:ext cx="87630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600" b="1" noProof="1">
                <a:solidFill>
                  <a:schemeClr val="accent4"/>
                </a:solidFill>
                <a:latin typeface="Times New Roman" panose="02020603050405020304" pitchFamily="18" charset="0"/>
                <a:cs typeface="+mn-ea"/>
              </a:rPr>
              <a:t>医生　医护　神医　　医者　医师　名医</a:t>
            </a:r>
            <a:endParaRPr lang="zh-CN" altLang="en-US" sz="3600" b="1" noProof="1">
              <a:solidFill>
                <a:schemeClr val="accent4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31" name="Text Box 11"/>
          <p:cNvSpPr txBox="1"/>
          <p:nvPr/>
        </p:nvSpPr>
        <p:spPr>
          <a:xfrm>
            <a:off x="381000" y="2668270"/>
            <a:ext cx="87630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600" b="1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+mn-ea"/>
              </a:rPr>
              <a:t>别人　别的　告别　　送别　别离　别处</a:t>
            </a:r>
            <a:endParaRPr lang="zh-CN" altLang="en-US" sz="3600" b="1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</a:endParaRPr>
          </a:p>
        </p:txBody>
      </p:sp>
      <p:sp>
        <p:nvSpPr>
          <p:cNvPr id="5132" name="Text Box 12"/>
          <p:cNvSpPr txBox="1"/>
          <p:nvPr/>
        </p:nvSpPr>
        <p:spPr>
          <a:xfrm>
            <a:off x="323850" y="3408363"/>
            <a:ext cx="87630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600" b="1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+mn-ea"/>
              </a:rPr>
              <a:t>树干　枝干　干线　　干活　干部　能干</a:t>
            </a:r>
            <a:endParaRPr lang="zh-CN" altLang="en-US" sz="3600" b="1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5133" name="Text Box 13"/>
          <p:cNvSpPr txBox="1"/>
          <p:nvPr/>
        </p:nvSpPr>
        <p:spPr>
          <a:xfrm>
            <a:off x="335280" y="4109085"/>
            <a:ext cx="87630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600" b="1" noProof="1">
                <a:solidFill>
                  <a:schemeClr val="accent4"/>
                </a:solidFill>
                <a:latin typeface="Times New Roman" panose="02020603050405020304" pitchFamily="18" charset="0"/>
                <a:cs typeface="+mn-ea"/>
              </a:rPr>
              <a:t>奇怪　奇迹　奇闻　　奇石　奇异　奇特</a:t>
            </a:r>
            <a:endParaRPr lang="zh-CN" altLang="en-US" sz="3600" b="1" noProof="1">
              <a:solidFill>
                <a:schemeClr val="accent4"/>
              </a:solidFill>
              <a:latin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5280" y="5674995"/>
            <a:ext cx="8494395" cy="6400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6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+mn-ea"/>
                <a:sym typeface="+mn-ea"/>
              </a:rPr>
              <a:t>星光　星空　明星　　星河　星体　卫星</a:t>
            </a:r>
            <a:endParaRPr lang="zh-CN" altLang="en-US" sz="3600" b="1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4485" y="4852670"/>
            <a:ext cx="8494395" cy="6400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600" b="1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+mn-ea"/>
                <a:sym typeface="+mn-ea"/>
              </a:rPr>
              <a:t>七颗　七个　七名　　七条　七位　老七</a:t>
            </a:r>
            <a:endParaRPr lang="zh-CN" altLang="en-US" sz="3600" b="1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+mn-ea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8" grpId="0"/>
      <p:bldP spid="51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/>
          <p:nvPr/>
        </p:nvGrpSpPr>
        <p:grpSpPr>
          <a:xfrm>
            <a:off x="1331913" y="1557338"/>
            <a:ext cx="1716087" cy="1649412"/>
            <a:chOff x="720" y="1008"/>
            <a:chExt cx="864" cy="864"/>
          </a:xfrm>
        </p:grpSpPr>
        <p:sp>
          <p:nvSpPr>
            <p:cNvPr id="22574" name="Rectangle 3"/>
            <p:cNvSpPr>
              <a:spLocks noChangeArrowheads="1"/>
            </p:cNvSpPr>
            <p:nvPr/>
          </p:nvSpPr>
          <p:spPr bwMode="auto">
            <a:xfrm>
              <a:off x="720" y="1008"/>
              <a:ext cx="864" cy="86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22575" name="Line 4"/>
            <p:cNvSpPr>
              <a:spLocks noChangeShapeType="1"/>
            </p:cNvSpPr>
            <p:nvPr/>
          </p:nvSpPr>
          <p:spPr bwMode="auto">
            <a:xfrm>
              <a:off x="720" y="1440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6" name="Line 5"/>
            <p:cNvSpPr>
              <a:spLocks noChangeShapeType="1"/>
            </p:cNvSpPr>
            <p:nvPr/>
          </p:nvSpPr>
          <p:spPr bwMode="auto">
            <a:xfrm rot="-5400000">
              <a:off x="718" y="1437"/>
              <a:ext cx="864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474788" y="1554163"/>
            <a:ext cx="1420812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病</a:t>
            </a:r>
            <a:endParaRPr lang="zh-CN" altLang="en-US" sz="96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810000" y="1492250"/>
            <a:ext cx="142058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医</a:t>
            </a:r>
            <a:endParaRPr lang="zh-CN" altLang="en-US" sz="96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2936875" y="4237038"/>
            <a:ext cx="142058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奇</a:t>
            </a:r>
            <a:endParaRPr lang="zh-CN" altLang="en-US" sz="96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4935538" y="4203700"/>
            <a:ext cx="142058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七</a:t>
            </a:r>
            <a:endParaRPr lang="zh-CN" altLang="en-US" sz="96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6172200" y="1473200"/>
            <a:ext cx="142058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别</a:t>
            </a:r>
            <a:endParaRPr lang="zh-CN" altLang="en-US" sz="96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841375" y="4232275"/>
            <a:ext cx="142058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干</a:t>
            </a:r>
            <a:endParaRPr lang="zh-CN" altLang="en-US" sz="96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22537" name="Group 12"/>
          <p:cNvGrpSpPr/>
          <p:nvPr/>
        </p:nvGrpSpPr>
        <p:grpSpPr>
          <a:xfrm>
            <a:off x="0" y="0"/>
            <a:ext cx="2286000" cy="838200"/>
            <a:chOff x="4224" y="3648"/>
            <a:chExt cx="1440" cy="528"/>
          </a:xfrm>
        </p:grpSpPr>
        <p:grpSp>
          <p:nvGrpSpPr>
            <p:cNvPr id="22570" name="Group 13"/>
            <p:cNvGrpSpPr/>
            <p:nvPr/>
          </p:nvGrpSpPr>
          <p:grpSpPr>
            <a:xfrm>
              <a:off x="4224" y="3648"/>
              <a:ext cx="1440" cy="528"/>
              <a:chOff x="4224" y="3648"/>
              <a:chExt cx="1440" cy="528"/>
            </a:xfrm>
          </p:grpSpPr>
          <p:pic>
            <p:nvPicPr>
              <p:cNvPr id="22572" name="Picture 14" descr="ham_next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4272" y="3724"/>
                <a:ext cx="1392" cy="4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573" name="Rectangle 15"/>
              <p:cNvSpPr>
                <a:spLocks noChangeArrowheads="1"/>
              </p:cNvSpPr>
              <p:nvPr/>
            </p:nvSpPr>
            <p:spPr bwMode="auto">
              <a:xfrm>
                <a:off x="4224" y="3648"/>
                <a:ext cx="1008" cy="336"/>
              </a:xfrm>
              <a:prstGeom prst="rect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22571" name="Text Box 16"/>
            <p:cNvSpPr txBox="1">
              <a:spLocks noChangeArrowheads="1"/>
            </p:cNvSpPr>
            <p:nvPr/>
          </p:nvSpPr>
          <p:spPr bwMode="auto">
            <a:xfrm>
              <a:off x="4320" y="3648"/>
              <a:ext cx="86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幼圆" panose="02010509060101010101" pitchFamily="49" charset="-122"/>
                </a:rPr>
                <a:t>我会写</a:t>
              </a:r>
              <a:endPara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22538" name="Group 17"/>
          <p:cNvGrpSpPr/>
          <p:nvPr/>
        </p:nvGrpSpPr>
        <p:grpSpPr>
          <a:xfrm>
            <a:off x="3643313" y="1571625"/>
            <a:ext cx="1768475" cy="1651000"/>
            <a:chOff x="694" y="1007"/>
            <a:chExt cx="890" cy="865"/>
          </a:xfrm>
        </p:grpSpPr>
        <p:sp>
          <p:nvSpPr>
            <p:cNvPr id="22567" name="Rectangle 18"/>
            <p:cNvSpPr>
              <a:spLocks noChangeArrowheads="1"/>
            </p:cNvSpPr>
            <p:nvPr/>
          </p:nvSpPr>
          <p:spPr bwMode="auto">
            <a:xfrm>
              <a:off x="694" y="1007"/>
              <a:ext cx="864" cy="86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22568" name="Line 19"/>
            <p:cNvSpPr>
              <a:spLocks noChangeShapeType="1"/>
            </p:cNvSpPr>
            <p:nvPr/>
          </p:nvSpPr>
          <p:spPr bwMode="auto">
            <a:xfrm>
              <a:off x="720" y="1440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9" name="Line 20"/>
            <p:cNvSpPr>
              <a:spLocks noChangeShapeType="1"/>
            </p:cNvSpPr>
            <p:nvPr/>
          </p:nvSpPr>
          <p:spPr bwMode="auto">
            <a:xfrm rot="-5400000">
              <a:off x="693" y="1438"/>
              <a:ext cx="864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39" name="Group 21"/>
          <p:cNvGrpSpPr/>
          <p:nvPr/>
        </p:nvGrpSpPr>
        <p:grpSpPr>
          <a:xfrm>
            <a:off x="5980113" y="1550988"/>
            <a:ext cx="1716087" cy="1649412"/>
            <a:chOff x="720" y="1008"/>
            <a:chExt cx="864" cy="864"/>
          </a:xfrm>
        </p:grpSpPr>
        <p:sp>
          <p:nvSpPr>
            <p:cNvPr id="22564" name="Rectangle 22"/>
            <p:cNvSpPr>
              <a:spLocks noChangeArrowheads="1"/>
            </p:cNvSpPr>
            <p:nvPr/>
          </p:nvSpPr>
          <p:spPr bwMode="auto">
            <a:xfrm>
              <a:off x="720" y="1008"/>
              <a:ext cx="864" cy="86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22565" name="Line 23"/>
            <p:cNvSpPr>
              <a:spLocks noChangeShapeType="1"/>
            </p:cNvSpPr>
            <p:nvPr/>
          </p:nvSpPr>
          <p:spPr bwMode="auto">
            <a:xfrm>
              <a:off x="720" y="1440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6" name="Line 24"/>
            <p:cNvSpPr>
              <a:spLocks noChangeShapeType="1"/>
            </p:cNvSpPr>
            <p:nvPr/>
          </p:nvSpPr>
          <p:spPr bwMode="auto">
            <a:xfrm rot="-5400000">
              <a:off x="718" y="1437"/>
              <a:ext cx="864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40" name="Group 25"/>
          <p:cNvGrpSpPr/>
          <p:nvPr/>
        </p:nvGrpSpPr>
        <p:grpSpPr>
          <a:xfrm>
            <a:off x="692150" y="4159250"/>
            <a:ext cx="1716088" cy="1649413"/>
            <a:chOff x="720" y="1008"/>
            <a:chExt cx="864" cy="864"/>
          </a:xfrm>
        </p:grpSpPr>
        <p:sp>
          <p:nvSpPr>
            <p:cNvPr id="22561" name="Rectangle 26"/>
            <p:cNvSpPr>
              <a:spLocks noChangeArrowheads="1"/>
            </p:cNvSpPr>
            <p:nvPr/>
          </p:nvSpPr>
          <p:spPr bwMode="auto">
            <a:xfrm>
              <a:off x="720" y="1008"/>
              <a:ext cx="864" cy="86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22562" name="Line 27"/>
            <p:cNvSpPr>
              <a:spLocks noChangeShapeType="1"/>
            </p:cNvSpPr>
            <p:nvPr/>
          </p:nvSpPr>
          <p:spPr bwMode="auto">
            <a:xfrm>
              <a:off x="720" y="1440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3" name="Line 28"/>
            <p:cNvSpPr>
              <a:spLocks noChangeShapeType="1"/>
            </p:cNvSpPr>
            <p:nvPr/>
          </p:nvSpPr>
          <p:spPr bwMode="auto">
            <a:xfrm rot="-5400000">
              <a:off x="718" y="1437"/>
              <a:ext cx="864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41" name="Group 29"/>
          <p:cNvGrpSpPr/>
          <p:nvPr/>
        </p:nvGrpSpPr>
        <p:grpSpPr>
          <a:xfrm>
            <a:off x="2782888" y="4184650"/>
            <a:ext cx="1716087" cy="1649413"/>
            <a:chOff x="720" y="1008"/>
            <a:chExt cx="864" cy="864"/>
          </a:xfrm>
        </p:grpSpPr>
        <p:sp>
          <p:nvSpPr>
            <p:cNvPr id="22558" name="Rectangle 30"/>
            <p:cNvSpPr>
              <a:spLocks noChangeArrowheads="1"/>
            </p:cNvSpPr>
            <p:nvPr/>
          </p:nvSpPr>
          <p:spPr bwMode="auto">
            <a:xfrm>
              <a:off x="720" y="1008"/>
              <a:ext cx="864" cy="86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22559" name="Line 31"/>
            <p:cNvSpPr>
              <a:spLocks noChangeShapeType="1"/>
            </p:cNvSpPr>
            <p:nvPr/>
          </p:nvSpPr>
          <p:spPr bwMode="auto">
            <a:xfrm>
              <a:off x="720" y="1440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0" name="Line 32"/>
            <p:cNvSpPr>
              <a:spLocks noChangeShapeType="1"/>
            </p:cNvSpPr>
            <p:nvPr/>
          </p:nvSpPr>
          <p:spPr bwMode="auto">
            <a:xfrm rot="-5400000">
              <a:off x="718" y="1437"/>
              <a:ext cx="864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42" name="Group 33"/>
          <p:cNvGrpSpPr/>
          <p:nvPr/>
        </p:nvGrpSpPr>
        <p:grpSpPr>
          <a:xfrm>
            <a:off x="4779963" y="4181475"/>
            <a:ext cx="1716087" cy="1649413"/>
            <a:chOff x="720" y="1008"/>
            <a:chExt cx="864" cy="864"/>
          </a:xfrm>
        </p:grpSpPr>
        <p:sp>
          <p:nvSpPr>
            <p:cNvPr id="22555" name="Rectangle 34"/>
            <p:cNvSpPr>
              <a:spLocks noChangeArrowheads="1"/>
            </p:cNvSpPr>
            <p:nvPr/>
          </p:nvSpPr>
          <p:spPr bwMode="auto">
            <a:xfrm>
              <a:off x="720" y="1008"/>
              <a:ext cx="864" cy="86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22556" name="Line 35"/>
            <p:cNvSpPr>
              <a:spLocks noChangeShapeType="1"/>
            </p:cNvSpPr>
            <p:nvPr/>
          </p:nvSpPr>
          <p:spPr bwMode="auto">
            <a:xfrm>
              <a:off x="720" y="1440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7" name="Line 36"/>
            <p:cNvSpPr>
              <a:spLocks noChangeShapeType="1"/>
            </p:cNvSpPr>
            <p:nvPr/>
          </p:nvSpPr>
          <p:spPr bwMode="auto">
            <a:xfrm rot="-5400000">
              <a:off x="718" y="1437"/>
              <a:ext cx="864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43" name="Text Box 37"/>
          <p:cNvSpPr txBox="1">
            <a:spLocks noChangeArrowheads="1"/>
          </p:cNvSpPr>
          <p:nvPr/>
        </p:nvSpPr>
        <p:spPr bwMode="auto">
          <a:xfrm>
            <a:off x="1524000" y="649288"/>
            <a:ext cx="13716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800" b="1">
                <a:latin typeface="Times New Roman" panose="02020603050405020304" pitchFamily="18" charset="0"/>
                <a:ea typeface="楷体" panose="02010609060101010101" pitchFamily="49" charset="-122"/>
              </a:rPr>
              <a:t>bìng</a:t>
            </a:r>
            <a:endParaRPr lang="en-US" altLang="zh-CN" sz="4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2544" name="Text Box 38"/>
          <p:cNvSpPr txBox="1">
            <a:spLocks noChangeArrowheads="1"/>
          </p:cNvSpPr>
          <p:nvPr/>
        </p:nvSpPr>
        <p:spPr bwMode="auto">
          <a:xfrm>
            <a:off x="3962400" y="685800"/>
            <a:ext cx="1600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800" b="1">
                <a:latin typeface="Times New Roman" panose="02020603050405020304" pitchFamily="18" charset="0"/>
                <a:ea typeface="楷体" panose="02010609060101010101" pitchFamily="49" charset="-122"/>
              </a:rPr>
              <a:t>yī</a:t>
            </a:r>
            <a:endParaRPr lang="en-US" altLang="zh-CN" sz="4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2545" name="Text Box 39"/>
          <p:cNvSpPr txBox="1">
            <a:spLocks noChangeArrowheads="1"/>
          </p:cNvSpPr>
          <p:nvPr/>
        </p:nvSpPr>
        <p:spPr bwMode="auto">
          <a:xfrm>
            <a:off x="6324600" y="685800"/>
            <a:ext cx="1371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800" b="1">
                <a:latin typeface="Times New Roman" panose="02020603050405020304" pitchFamily="18" charset="0"/>
                <a:ea typeface="楷体" panose="02010609060101010101" pitchFamily="49" charset="-122"/>
              </a:rPr>
              <a:t>bié</a:t>
            </a:r>
            <a:endParaRPr lang="en-US" altLang="zh-CN" sz="4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2546" name="Text Box 40"/>
          <p:cNvSpPr txBox="1">
            <a:spLocks noChangeArrowheads="1"/>
          </p:cNvSpPr>
          <p:nvPr/>
        </p:nvSpPr>
        <p:spPr bwMode="auto">
          <a:xfrm>
            <a:off x="957263" y="3335338"/>
            <a:ext cx="1524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800" b="1">
                <a:latin typeface="Times New Roman" panose="02020603050405020304" pitchFamily="18" charset="0"/>
                <a:ea typeface="楷体" panose="02010609060101010101" pitchFamily="49" charset="-122"/>
              </a:rPr>
              <a:t>gān</a:t>
            </a:r>
            <a:endParaRPr lang="en-US" altLang="zh-CN" sz="4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2547" name="Text Box 41"/>
          <p:cNvSpPr txBox="1">
            <a:spLocks noChangeArrowheads="1"/>
          </p:cNvSpPr>
          <p:nvPr/>
        </p:nvSpPr>
        <p:spPr bwMode="auto">
          <a:xfrm>
            <a:off x="3257550" y="3367088"/>
            <a:ext cx="1600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800" b="1">
                <a:latin typeface="Times New Roman" panose="02020603050405020304" pitchFamily="18" charset="0"/>
                <a:ea typeface="楷体" panose="02010609060101010101" pitchFamily="49" charset="-122"/>
              </a:rPr>
              <a:t>qí</a:t>
            </a:r>
            <a:endParaRPr lang="en-US" altLang="zh-CN" sz="4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2548" name="Text Box 42"/>
          <p:cNvSpPr txBox="1">
            <a:spLocks noChangeArrowheads="1"/>
          </p:cNvSpPr>
          <p:nvPr/>
        </p:nvSpPr>
        <p:spPr bwMode="auto">
          <a:xfrm>
            <a:off x="6972300" y="3365500"/>
            <a:ext cx="13716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800" b="1">
                <a:latin typeface="Times New Roman" panose="02020603050405020304" pitchFamily="18" charset="0"/>
                <a:ea typeface="楷体" panose="02010609060101010101" pitchFamily="49" charset="-122"/>
              </a:rPr>
              <a:t>xīng</a:t>
            </a:r>
            <a:endParaRPr lang="en-US" altLang="zh-CN" sz="4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22549" name="Group 2"/>
          <p:cNvGrpSpPr/>
          <p:nvPr/>
        </p:nvGrpSpPr>
        <p:grpSpPr>
          <a:xfrm>
            <a:off x="6783388" y="4189413"/>
            <a:ext cx="1716087" cy="1649412"/>
            <a:chOff x="720" y="1008"/>
            <a:chExt cx="864" cy="864"/>
          </a:xfrm>
        </p:grpSpPr>
        <p:sp>
          <p:nvSpPr>
            <p:cNvPr id="22552" name="Rectangle 3"/>
            <p:cNvSpPr>
              <a:spLocks noChangeArrowheads="1"/>
            </p:cNvSpPr>
            <p:nvPr/>
          </p:nvSpPr>
          <p:spPr bwMode="auto">
            <a:xfrm>
              <a:off x="720" y="1008"/>
              <a:ext cx="864" cy="86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22553" name="Line 4"/>
            <p:cNvSpPr>
              <a:spLocks noChangeShapeType="1"/>
            </p:cNvSpPr>
            <p:nvPr/>
          </p:nvSpPr>
          <p:spPr bwMode="auto">
            <a:xfrm>
              <a:off x="720" y="1440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4" name="Line 5"/>
            <p:cNvSpPr>
              <a:spLocks noChangeShapeType="1"/>
            </p:cNvSpPr>
            <p:nvPr/>
          </p:nvSpPr>
          <p:spPr bwMode="auto">
            <a:xfrm rot="-5400000">
              <a:off x="718" y="1437"/>
              <a:ext cx="864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6937375" y="4225925"/>
            <a:ext cx="142058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星</a:t>
            </a:r>
            <a:endParaRPr lang="zh-CN" altLang="en-US" sz="96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2551" name="Text Box 41"/>
          <p:cNvSpPr txBox="1">
            <a:spLocks noChangeArrowheads="1"/>
          </p:cNvSpPr>
          <p:nvPr/>
        </p:nvSpPr>
        <p:spPr bwMode="auto">
          <a:xfrm>
            <a:off x="5311775" y="3333750"/>
            <a:ext cx="10128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800" b="1">
                <a:latin typeface="Times New Roman" panose="02020603050405020304" pitchFamily="18" charset="0"/>
                <a:ea typeface="楷体" panose="02010609060101010101" pitchFamily="49" charset="-122"/>
              </a:rPr>
              <a:t>qī</a:t>
            </a:r>
            <a:endParaRPr lang="en-US" altLang="zh-CN" sz="4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/>
      <p:bldP spid="12295" grpId="0"/>
      <p:bldP spid="12296" grpId="0"/>
      <p:bldP spid="12297" grpId="0"/>
      <p:bldP spid="12298" grpId="0"/>
      <p:bldP spid="12299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棉花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30750" y="2987675"/>
            <a:ext cx="3886200" cy="364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3" descr="棉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533400"/>
            <a:ext cx="3962400" cy="423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5"/>
          <p:cNvSpPr txBox="1"/>
          <p:nvPr/>
        </p:nvSpPr>
        <p:spPr>
          <a:xfrm>
            <a:off x="5029200" y="838199"/>
            <a:ext cx="434340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8000" b="1" noProof="1">
                <a:solidFill>
                  <a:schemeClr val="accent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+mn-ea"/>
              </a:rPr>
              <a:t>棉     花</a:t>
            </a:r>
            <a:endParaRPr lang="zh-CN" altLang="en-US" sz="8000" b="1" noProof="1">
              <a:solidFill>
                <a:schemeClr val="accent4"/>
              </a:solidFill>
              <a:latin typeface="Times New Roman" panose="02020603050405020304" pitchFamily="18" charset="0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/>
              <a:t>谢    谢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2"/>
          <p:cNvSpPr>
            <a:spLocks noChangeArrowheads="1" noChangeShapeType="1" noTextEdit="1"/>
          </p:cNvSpPr>
          <p:nvPr/>
        </p:nvSpPr>
        <p:spPr bwMode="auto">
          <a:xfrm>
            <a:off x="1835150" y="2349500"/>
            <a:ext cx="5486400" cy="13604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7200" b="1" kern="10">
                <a:ln w="12700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棉花姑娘</a:t>
            </a:r>
            <a:endParaRPr lang="zh-CN" altLang="en-US" sz="7200" b="1" kern="10">
              <a:ln w="12700">
                <a:solidFill>
                  <a:srgbClr val="EAEAEA"/>
                </a:solidFill>
                <a:rou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pic>
        <p:nvPicPr>
          <p:cNvPr id="6147" name="Picture 3" descr="棉花宝宝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2950" y="4437063"/>
            <a:ext cx="1371600" cy="1096962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7" name="Picture 7" descr="Snap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50" y="-6350"/>
            <a:ext cx="91313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1">
            <a:hlinkClick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6363" y="873125"/>
            <a:ext cx="5026025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381000" y="1924050"/>
            <a:ext cx="4046538" cy="294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32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 棉花姑娘生病</a:t>
            </a:r>
            <a:endParaRPr lang="zh-CN" altLang="en-US" sz="3200" b="1">
              <a:solidFill>
                <a:schemeClr val="accent2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1" hangingPunct="1">
              <a:spcBef>
                <a:spcPct val="20000"/>
              </a:spcBef>
            </a:pPr>
            <a:r>
              <a:rPr lang="zh-CN" altLang="en-US" sz="32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了，叶子上有许多</a:t>
            </a:r>
            <a:endParaRPr lang="zh-CN" altLang="en-US" sz="3200" b="1">
              <a:solidFill>
                <a:schemeClr val="accent2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1" hangingPunct="1">
              <a:spcBef>
                <a:spcPct val="20000"/>
              </a:spcBef>
            </a:pPr>
            <a:r>
              <a:rPr lang="zh-CN" altLang="en-US" sz="32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可恶的蚜虫。她多</a:t>
            </a:r>
            <a:endParaRPr lang="zh-CN" altLang="en-US" sz="3200" b="1">
              <a:solidFill>
                <a:schemeClr val="accent2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1" hangingPunct="1">
              <a:spcBef>
                <a:spcPct val="20000"/>
              </a:spcBef>
            </a:pPr>
            <a:r>
              <a:rPr lang="zh-CN" altLang="en-US" sz="32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么盼望有医生来给</a:t>
            </a:r>
            <a:endParaRPr lang="zh-CN" altLang="en-US" sz="3200" b="1">
              <a:solidFill>
                <a:schemeClr val="accent2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1" hangingPunct="1">
              <a:spcBef>
                <a:spcPct val="20000"/>
              </a:spcBef>
            </a:pPr>
            <a:r>
              <a:rPr lang="zh-CN" altLang="en-US" sz="3200" b="1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她治病啊！</a:t>
            </a:r>
            <a:endParaRPr lang="zh-CN" altLang="en-US" sz="3200" b="1">
              <a:solidFill>
                <a:srgbClr val="0066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1508" name="Oval 4"/>
          <p:cNvSpPr>
            <a:spLocks noChangeArrowheads="1"/>
          </p:cNvSpPr>
          <p:nvPr/>
        </p:nvSpPr>
        <p:spPr bwMode="auto">
          <a:xfrm>
            <a:off x="609600" y="3573463"/>
            <a:ext cx="152400" cy="152400"/>
          </a:xfrm>
          <a:prstGeom prst="ellipse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1509" name="Oval 5"/>
          <p:cNvSpPr>
            <a:spLocks noChangeArrowheads="1"/>
          </p:cNvSpPr>
          <p:nvPr/>
        </p:nvSpPr>
        <p:spPr bwMode="auto">
          <a:xfrm>
            <a:off x="990600" y="3573463"/>
            <a:ext cx="152400" cy="152400"/>
          </a:xfrm>
          <a:prstGeom prst="ellipse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1510" name="Oval 6"/>
          <p:cNvSpPr>
            <a:spLocks noChangeArrowheads="1"/>
          </p:cNvSpPr>
          <p:nvPr/>
        </p:nvSpPr>
        <p:spPr bwMode="auto">
          <a:xfrm>
            <a:off x="3492500" y="3573463"/>
            <a:ext cx="152400" cy="152400"/>
          </a:xfrm>
          <a:prstGeom prst="ellipse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1511" name="Oval 7"/>
          <p:cNvSpPr>
            <a:spLocks noChangeArrowheads="1"/>
          </p:cNvSpPr>
          <p:nvPr/>
        </p:nvSpPr>
        <p:spPr bwMode="auto">
          <a:xfrm>
            <a:off x="609600" y="4191000"/>
            <a:ext cx="152400" cy="152400"/>
          </a:xfrm>
          <a:prstGeom prst="ellipse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990600" y="4191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3" name="椭圆 2"/>
          <p:cNvSpPr/>
          <p:nvPr/>
        </p:nvSpPr>
        <p:spPr>
          <a:xfrm>
            <a:off x="1416050" y="4191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  <p:bldP spid="21508" grpId="0"/>
      <p:bldP spid="21509" grpId="0"/>
      <p:bldP spid="21510" grpId="0"/>
      <p:bldP spid="21511" grpId="0"/>
      <p:bldP spid="2" grpId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5" descr="1_100413160523_1.jpg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4214813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图片 6" descr="63_3557_a460fb0f64680c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14813" y="0"/>
            <a:ext cx="4929187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图片 7" descr="0130000020116212186908211748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3214688"/>
            <a:ext cx="4214813" cy="364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图片 8" descr="0130000020116212186910312336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14813" y="3143250"/>
            <a:ext cx="4929187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2" descr="青蛙">
            <a:hlinkClick r:id="rId1" action="ppaction://hlinksldjump" highlightClick="1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749425"/>
            <a:ext cx="9144000" cy="510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762000" y="241300"/>
            <a:ext cx="8844088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2400" b="1">
                <a:solidFill>
                  <a:srgbClr val="0066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 青蛙跳来了。棉花姑娘高兴地说：“请你帮我捉害虫吧！”</a:t>
            </a:r>
            <a:endParaRPr lang="zh-CN" altLang="en-US" sz="2400" b="1">
              <a:solidFill>
                <a:srgbClr val="0066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1" hangingPunct="1">
              <a:spcBef>
                <a:spcPct val="20000"/>
              </a:spcBef>
            </a:pPr>
            <a:r>
              <a:rPr lang="zh-CN" altLang="en-US" sz="2400" b="1">
                <a:solidFill>
                  <a:srgbClr val="0066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青蛙说：“对不起，我只会捉田里的害虫，你还是请别人</a:t>
            </a:r>
            <a:endParaRPr lang="zh-CN" altLang="en-US" sz="2400" b="1">
              <a:solidFill>
                <a:srgbClr val="0066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1" hangingPunct="1">
              <a:spcBef>
                <a:spcPct val="20000"/>
              </a:spcBef>
            </a:pPr>
            <a:r>
              <a:rPr lang="zh-CN" altLang="en-US" sz="2400" b="1">
                <a:solidFill>
                  <a:srgbClr val="0066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帮忙吧！”</a:t>
            </a:r>
            <a:endParaRPr lang="zh-CN" altLang="en-US" sz="2400" b="1">
              <a:solidFill>
                <a:srgbClr val="0066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1" hangingPunct="1"/>
            <a:endParaRPr lang="en-US" altLang="zh-CN" sz="2400">
              <a:solidFill>
                <a:srgbClr val="006600"/>
              </a:solidFill>
              <a:latin typeface="Times New Roman" panose="02020603050405020304" pitchFamily="18" charset="0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2" descr="燕子">
            <a:hlinkClick r:id="rId1" action="ppaction://hlinksldjump" highlightClick="1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781175"/>
            <a:ext cx="9144000" cy="50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228600" y="400050"/>
            <a:ext cx="891540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2400" b="1">
                <a:solidFill>
                  <a:srgbClr val="0066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 啄木鸟飞来了。棉花姑娘说：“请你帮我捉害虫吧！”啄木鸟说：“对不起，我只会捉树干里的害虫，你还是请别人帮忙吧！”</a:t>
            </a:r>
            <a:endParaRPr lang="zh-CN" altLang="en-US" sz="2400" b="1">
              <a:solidFill>
                <a:srgbClr val="0066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2" descr="3333">
            <a:hlinkClick r:id="rId1" action="ppaction://hlinksldjump" highlightClick="1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493838"/>
            <a:ext cx="9144000" cy="536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381000" y="0"/>
            <a:ext cx="77724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20000"/>
              </a:spcBef>
            </a:pPr>
            <a:r>
              <a:rPr lang="zh-CN" altLang="en-US" sz="3200">
                <a:solidFill>
                  <a:srgbClr val="0066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     燕子飞来了。棉花姑娘说：“请你帮我捉害虫吧！”燕子说：“对不起，我只会捉空中飞的害虫，你还是请别人帮忙吧！”</a:t>
            </a:r>
            <a:endParaRPr lang="zh-CN" altLang="en-US" sz="3200">
              <a:solidFill>
                <a:srgbClr val="0066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1" hangingPunct="1">
              <a:spcBef>
                <a:spcPct val="20000"/>
              </a:spcBef>
            </a:pPr>
            <a:endParaRPr lang="en-US" altLang="zh-CN" sz="2400" b="1">
              <a:solidFill>
                <a:srgbClr val="0066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数学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761</Words>
  <Application>WPS 演示</Application>
  <PresentationFormat>On-screen Show (4:3)</PresentationFormat>
  <Paragraphs>170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Times New Roman</vt:lpstr>
      <vt:lpstr>楷体</vt:lpstr>
      <vt:lpstr>华文彩云</vt:lpstr>
      <vt:lpstr>Times New Roman</vt:lpstr>
      <vt:lpstr>华文楷体</vt:lpstr>
      <vt:lpstr>Arial Unicode MS</vt:lpstr>
      <vt:lpstr>幼圆</vt:lpstr>
      <vt:lpstr>数学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2021-04-02T17:51:00Z</cp:lastPrinted>
  <dcterms:created xsi:type="dcterms:W3CDTF">2021-04-02T17:51:00Z</dcterms:created>
  <dcterms:modified xsi:type="dcterms:W3CDTF">2021-07-30T12:27:02Z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