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6" r:id="rId11"/>
    <p:sldId id="269" r:id="rId12"/>
    <p:sldId id="268" r:id="rId13"/>
    <p:sldId id="270" r:id="rId14"/>
    <p:sldId id="271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" y="0"/>
            <a:ext cx="9141291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774095"/>
            <a:ext cx="9144000" cy="5883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26" y="774095"/>
            <a:ext cx="603753" cy="9841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4000" t="-10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5.wav"/><Relationship Id="rId7" Type="http://schemas.openxmlformats.org/officeDocument/2006/relationships/audio" Target="../media/audio4.wav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5000" t="-11000" r="-5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24338" y="2852938"/>
            <a:ext cx="53222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i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语文园地八</a:t>
            </a:r>
            <a:endParaRPr lang="zh-CN" altLang="en-US" sz="8000" b="1" i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9592" y="908721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i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部编教材一年级下册</a:t>
            </a:r>
            <a:endParaRPr lang="zh-CN" altLang="en-US" sz="4800" b="1" i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陈文丽\人一语大课堂正文\LF25.tif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68" y="921221"/>
            <a:ext cx="8004175" cy="187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3428992" y="1000108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猫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5357818" y="1000108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猴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2" name="组合 18"/>
          <p:cNvGrpSpPr/>
          <p:nvPr/>
        </p:nvGrpSpPr>
        <p:grpSpPr>
          <a:xfrm>
            <a:off x="6504984" y="592780"/>
            <a:ext cx="651140" cy="1025184"/>
            <a:chOff x="6504984" y="444585"/>
            <a:chExt cx="651140" cy="768888"/>
          </a:xfrm>
        </p:grpSpPr>
        <p:sp>
          <p:nvSpPr>
            <p:cNvPr id="5" name="TextBox 9"/>
            <p:cNvSpPr txBox="1">
              <a:spLocks noChangeArrowheads="1"/>
            </p:cNvSpPr>
            <p:nvPr/>
          </p:nvSpPr>
          <p:spPr bwMode="auto">
            <a:xfrm>
              <a:off x="6527115" y="774892"/>
              <a:ext cx="595035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狮</a:t>
              </a:r>
              <a:endPara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6" name="TextBox 2"/>
            <p:cNvSpPr txBox="1">
              <a:spLocks noChangeArrowheads="1"/>
            </p:cNvSpPr>
            <p:nvPr/>
          </p:nvSpPr>
          <p:spPr bwMode="auto">
            <a:xfrm>
              <a:off x="6504984" y="444585"/>
              <a:ext cx="651140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 err="1">
                  <a:solidFill>
                    <a:srgbClr val="2368B3"/>
                  </a:solidFill>
                  <a:latin typeface="宋体" panose="02010600030101010101" pitchFamily="2" charset="-122"/>
                </a:rPr>
                <a:t>shī</a:t>
              </a:r>
              <a:endParaRPr lang="zh-CN" altLang="en-US" sz="2400" b="1" dirty="0">
                <a:solidFill>
                  <a:srgbClr val="2368B3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7" name="Picture 2" descr="E:\陈文丽\人一语大课堂正文\续163.t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68" y="5051687"/>
            <a:ext cx="8004175" cy="1635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3035646" y="5031323"/>
            <a:ext cx="11791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蝴蝶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883007" y="5051235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蜻蜓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811675" y="5031323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蚂蚁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902595" y="4573269"/>
            <a:ext cx="12715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err="1">
                <a:solidFill>
                  <a:srgbClr val="2368B3"/>
                </a:solidFill>
                <a:latin typeface="宋体" panose="02010600030101010101" pitchFamily="2" charset="-122"/>
              </a:rPr>
              <a:t>hú</a:t>
            </a:r>
            <a:r>
              <a:rPr lang="en-US" altLang="zh-CN" sz="2800" b="1" dirty="0">
                <a:solidFill>
                  <a:srgbClr val="2368B3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2368B3"/>
                </a:solidFill>
                <a:latin typeface="宋体" panose="02010600030101010101" pitchFamily="2" charset="-122"/>
              </a:rPr>
              <a:t>dié</a:t>
            </a:r>
            <a:endParaRPr lang="zh-CN" altLang="en-US" sz="2800" b="1" dirty="0">
              <a:solidFill>
                <a:srgbClr val="2368B3"/>
              </a:solidFill>
              <a:latin typeface="宋体" panose="02010600030101010101" pitchFamily="2" charset="-122"/>
            </a:endParaRPr>
          </a:p>
        </p:txBody>
      </p:sp>
      <p:grpSp>
        <p:nvGrpSpPr>
          <p:cNvPr id="19" name="组合 11"/>
          <p:cNvGrpSpPr/>
          <p:nvPr/>
        </p:nvGrpSpPr>
        <p:grpSpPr>
          <a:xfrm>
            <a:off x="736168" y="2792251"/>
            <a:ext cx="8004175" cy="2039411"/>
            <a:chOff x="736167" y="2094188"/>
            <a:chExt cx="8004175" cy="1529558"/>
          </a:xfrm>
        </p:grpSpPr>
        <p:pic>
          <p:nvPicPr>
            <p:cNvPr id="13" name="Picture 2" descr="E:\陈文丽\人一语大课堂正文\续162.t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167" y="2094188"/>
              <a:ext cx="8004175" cy="1529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/>
            <p:cNvSpPr txBox="1"/>
            <p:nvPr/>
          </p:nvSpPr>
          <p:spPr>
            <a:xfrm>
              <a:off x="981989" y="2903552"/>
              <a:ext cx="441565" cy="34624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鸟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367662" y="2685002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鸡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017909" y="2685002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鸭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6808463" y="2685002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鸦</a:t>
            </a:r>
            <a:endParaRPr lang="zh-CN" altLang="en-US" sz="3200" b="1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0" grpId="0"/>
      <p:bldP spid="11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71736" y="428604"/>
            <a:ext cx="5786478" cy="714380"/>
            <a:chOff x="2571736" y="428604"/>
            <a:chExt cx="5786478" cy="714380"/>
          </a:xfrm>
        </p:grpSpPr>
        <p:sp>
          <p:nvSpPr>
            <p:cNvPr id="2" name="TextBox 1"/>
            <p:cNvSpPr txBox="1"/>
            <p:nvPr/>
          </p:nvSpPr>
          <p:spPr>
            <a:xfrm>
              <a:off x="2643174" y="428604"/>
              <a:ext cx="57150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/>
                <a:t>你发现了什么？</a:t>
              </a:r>
              <a:endParaRPr lang="zh-CN" altLang="en-US" sz="3600" b="1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2571736" y="428604"/>
              <a:ext cx="3571900" cy="7143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4348" y="1571612"/>
            <a:ext cx="6929486" cy="1071570"/>
            <a:chOff x="714348" y="1571612"/>
            <a:chExt cx="6929486" cy="1071570"/>
          </a:xfrm>
        </p:grpSpPr>
        <p:sp>
          <p:nvSpPr>
            <p:cNvPr id="3" name="TextBox 2"/>
            <p:cNvSpPr txBox="1"/>
            <p:nvPr/>
          </p:nvSpPr>
          <p:spPr>
            <a:xfrm>
              <a:off x="714348" y="1714488"/>
              <a:ext cx="69294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/>
                <a:t>我发现：偏旁表意的构字规律</a:t>
              </a:r>
              <a:endParaRPr lang="zh-CN" altLang="en-US" sz="3600" b="1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714348" y="1571612"/>
              <a:ext cx="6643734" cy="10715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5720" y="3000372"/>
            <a:ext cx="8358246" cy="1825764"/>
            <a:chOff x="285720" y="3000372"/>
            <a:chExt cx="8358246" cy="1825764"/>
          </a:xfrm>
        </p:grpSpPr>
        <p:sp>
          <p:nvSpPr>
            <p:cNvPr id="4" name="TextBox 3"/>
            <p:cNvSpPr txBox="1"/>
            <p:nvPr/>
          </p:nvSpPr>
          <p:spPr>
            <a:xfrm>
              <a:off x="357158" y="3071810"/>
              <a:ext cx="82868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/>
                <a:t>反犬旁的字大多与兽类有关，鸟字边的字大多与鸟类和禽类有关，虫字旁的字大多与昆虫有关。</a:t>
              </a:r>
              <a:endParaRPr lang="zh-CN" altLang="en-US" sz="3600" b="1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285720" y="3000372"/>
              <a:ext cx="8358246" cy="1785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我会说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我知道（   ）和（   ），都是（   ）偏旁，都和（   ）有关。</a:t>
            </a:r>
            <a:endParaRPr lang="zh-CN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4673" y="1787765"/>
            <a:ext cx="1148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花</a:t>
            </a:r>
            <a:endParaRPr lang="zh-CN" alt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2674472"/>
            <a:ext cx="1167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河</a:t>
            </a:r>
            <a:endParaRPr lang="zh-CN" alt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343766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树</a:t>
            </a:r>
            <a:endParaRPr lang="zh-CN" alt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143380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</a:t>
            </a:r>
            <a:r>
              <a:rPr lang="en-US" altLang="zh-CN" sz="3200" b="1" dirty="0"/>
              <a:t>……</a:t>
            </a:r>
            <a:endParaRPr lang="zh-CN" alt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28728" y="4929198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  打        拍               扌                  手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428728" y="5572140"/>
            <a:ext cx="8929718" cy="656213"/>
            <a:chOff x="1428728" y="5572140"/>
            <a:chExt cx="8929718" cy="656213"/>
          </a:xfrm>
        </p:grpSpPr>
        <p:sp>
          <p:nvSpPr>
            <p:cNvPr id="10" name="TextBox 9"/>
            <p:cNvSpPr txBox="1"/>
            <p:nvPr/>
          </p:nvSpPr>
          <p:spPr>
            <a:xfrm>
              <a:off x="1428728" y="5643578"/>
              <a:ext cx="89297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0000"/>
                  </a:solidFill>
                </a:rPr>
                <a:t>  跑        跳                                    腿部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/>
            <a:srcRect r="9090"/>
            <a:stretch>
              <a:fillRect/>
            </a:stretch>
          </p:blipFill>
          <p:spPr bwMode="auto">
            <a:xfrm>
              <a:off x="4643438" y="5572140"/>
              <a:ext cx="285752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2398280" y="178776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草</a:t>
            </a:r>
            <a:endParaRPr lang="zh-CN" alt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41324" y="1787765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艹</a:t>
            </a:r>
            <a:endParaRPr lang="zh-CN" altLang="en-US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00192" y="1787790"/>
            <a:ext cx="1929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植物</a:t>
            </a:r>
            <a:endParaRPr lang="zh-CN" alt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588224" y="2596158"/>
            <a:ext cx="1010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水</a:t>
            </a:r>
            <a:endParaRPr lang="zh-CN" altLang="en-US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03588" y="2674471"/>
            <a:ext cx="1317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 江</a:t>
            </a:r>
            <a:endParaRPr lang="zh-CN" alt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381622" y="2596158"/>
            <a:ext cx="1095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氵                   </a:t>
            </a:r>
            <a:endParaRPr lang="zh-CN" alt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81623" y="3437666"/>
            <a:ext cx="694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木                   </a:t>
            </a:r>
            <a:endParaRPr lang="zh-CN" alt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198235" y="3545333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   林</a:t>
            </a:r>
            <a:endParaRPr lang="zh-CN" altLang="en-US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00758" y="343766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树木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说心情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/>
          <a:srcRect t="-1988" b="1988"/>
          <a:stretch>
            <a:fillRect/>
          </a:stretch>
        </p:blipFill>
        <p:spPr>
          <a:xfrm flipH="1">
            <a:off x="0" y="857232"/>
            <a:ext cx="2000232" cy="16485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857232"/>
            <a:ext cx="2448176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857232"/>
            <a:ext cx="2373792" cy="1661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33189" y="571480"/>
            <a:ext cx="2110811" cy="18784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85720" y="285749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开心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292893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生气</a:t>
            </a:r>
            <a:endParaRPr lang="zh-CN" alt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292893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害怕</a:t>
            </a:r>
            <a:endParaRPr lang="zh-CN" alt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86644" y="292893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难过</a:t>
            </a:r>
            <a:endParaRPr lang="zh-CN" altLang="en-US" sz="28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928662" y="3786190"/>
            <a:ext cx="7643866" cy="1000132"/>
            <a:chOff x="928662" y="4000504"/>
            <a:chExt cx="7643866" cy="1000132"/>
          </a:xfrm>
        </p:grpSpPr>
        <p:sp>
          <p:nvSpPr>
            <p:cNvPr id="12" name="矩形 11"/>
            <p:cNvSpPr/>
            <p:nvPr/>
          </p:nvSpPr>
          <p:spPr>
            <a:xfrm>
              <a:off x="928662" y="4000504"/>
              <a:ext cx="7643866" cy="1000132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4414" y="4214818"/>
              <a:ext cx="6572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这些心情还可以用哪些词来表达呢</a:t>
              </a:r>
              <a:endParaRPr lang="zh-CN" altLang="en-US" sz="2800" b="1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00100" y="5214950"/>
            <a:ext cx="1785950" cy="1384995"/>
            <a:chOff x="1000100" y="5214950"/>
            <a:chExt cx="1785950" cy="1384995"/>
          </a:xfrm>
        </p:grpSpPr>
        <p:sp>
          <p:nvSpPr>
            <p:cNvPr id="15" name="圆角矩形 14"/>
            <p:cNvSpPr/>
            <p:nvPr/>
          </p:nvSpPr>
          <p:spPr>
            <a:xfrm>
              <a:off x="1000100" y="5214950"/>
              <a:ext cx="1785950" cy="135732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71538" y="5214950"/>
              <a:ext cx="16430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高兴</a:t>
              </a:r>
              <a:endParaRPr lang="en-US" altLang="zh-CN" sz="2800" b="1" dirty="0"/>
            </a:p>
            <a:p>
              <a:r>
                <a:rPr lang="zh-CN" altLang="en-US" sz="2800" b="1" dirty="0"/>
                <a:t>快乐</a:t>
              </a:r>
              <a:endParaRPr lang="en-US" altLang="zh-CN" sz="2800" b="1" dirty="0"/>
            </a:p>
            <a:p>
              <a:r>
                <a:rPr lang="zh-CN" altLang="en-US" sz="2800" b="1" dirty="0"/>
                <a:t>开心</a:t>
              </a:r>
              <a:endParaRPr lang="zh-CN" altLang="en-US" sz="2800" b="1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71069" y="5205076"/>
            <a:ext cx="1785950" cy="1384995"/>
            <a:chOff x="1000100" y="5214950"/>
            <a:chExt cx="1785950" cy="1384995"/>
          </a:xfrm>
        </p:grpSpPr>
        <p:sp>
          <p:nvSpPr>
            <p:cNvPr id="19" name="圆角矩形 18"/>
            <p:cNvSpPr/>
            <p:nvPr/>
          </p:nvSpPr>
          <p:spPr>
            <a:xfrm>
              <a:off x="1000100" y="5214950"/>
              <a:ext cx="1785950" cy="135732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1538" y="5214950"/>
              <a:ext cx="16430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生气</a:t>
              </a:r>
              <a:endParaRPr lang="en-US" altLang="zh-CN" sz="2800" b="1" dirty="0"/>
            </a:p>
            <a:p>
              <a:r>
                <a:rPr lang="zh-CN" altLang="en-US" sz="2800" b="1" dirty="0"/>
                <a:t>发怒</a:t>
              </a:r>
              <a:endParaRPr lang="en-US" altLang="zh-CN" sz="2800" b="1" dirty="0"/>
            </a:p>
            <a:p>
              <a:r>
                <a:rPr lang="zh-CN" altLang="en-US" sz="2800" b="1" dirty="0"/>
                <a:t>发火</a:t>
              </a:r>
              <a:endParaRPr lang="zh-CN" altLang="en-US" sz="2800" b="1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14942" y="5214950"/>
            <a:ext cx="1785950" cy="1384995"/>
            <a:chOff x="1000100" y="5214950"/>
            <a:chExt cx="1785950" cy="1384995"/>
          </a:xfrm>
        </p:grpSpPr>
        <p:sp>
          <p:nvSpPr>
            <p:cNvPr id="22" name="圆角矩形 21"/>
            <p:cNvSpPr/>
            <p:nvPr/>
          </p:nvSpPr>
          <p:spPr>
            <a:xfrm>
              <a:off x="1000100" y="5214950"/>
              <a:ext cx="1785950" cy="135732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71538" y="5214950"/>
              <a:ext cx="16430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害怕</a:t>
              </a:r>
              <a:endParaRPr lang="en-US" altLang="zh-CN" sz="2800" b="1" dirty="0"/>
            </a:p>
            <a:p>
              <a:r>
                <a:rPr lang="zh-CN" altLang="en-US" sz="2800" b="1" dirty="0"/>
                <a:t>惊恐</a:t>
              </a:r>
              <a:endParaRPr lang="en-US" altLang="zh-CN" sz="2800" b="1" dirty="0"/>
            </a:p>
            <a:p>
              <a:r>
                <a:rPr lang="zh-CN" altLang="en-US" sz="2800" b="1" dirty="0"/>
                <a:t>恐惧</a:t>
              </a:r>
              <a:endParaRPr lang="zh-CN" altLang="en-US" sz="28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215206" y="5214950"/>
            <a:ext cx="1785950" cy="1384995"/>
            <a:chOff x="1000100" y="5214950"/>
            <a:chExt cx="1785950" cy="1384995"/>
          </a:xfrm>
        </p:grpSpPr>
        <p:sp>
          <p:nvSpPr>
            <p:cNvPr id="25" name="圆角矩形 24"/>
            <p:cNvSpPr/>
            <p:nvPr/>
          </p:nvSpPr>
          <p:spPr>
            <a:xfrm>
              <a:off x="1000100" y="5214950"/>
              <a:ext cx="1785950" cy="135732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1538" y="5214950"/>
              <a:ext cx="16430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伤心</a:t>
              </a:r>
              <a:endParaRPr lang="en-US" altLang="zh-CN" sz="2800" b="1" dirty="0"/>
            </a:p>
            <a:p>
              <a:r>
                <a:rPr lang="zh-CN" altLang="en-US" sz="2800" b="1" dirty="0"/>
                <a:t>难过</a:t>
              </a:r>
              <a:endParaRPr lang="en-US" altLang="zh-CN" sz="2800" b="1" dirty="0"/>
            </a:p>
            <a:p>
              <a:r>
                <a:rPr lang="zh-CN" altLang="en-US" sz="2800" b="1" dirty="0"/>
                <a:t>难受</a:t>
              </a:r>
              <a:endParaRPr lang="zh-CN" altLang="en-US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9" t="6201" r="18102" b="11200"/>
          <a:stretch>
            <a:fillRect/>
          </a:stretch>
        </p:blipFill>
        <p:spPr>
          <a:xfrm rot="5400000">
            <a:off x="1344785" y="726861"/>
            <a:ext cx="1872208" cy="31330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1285860"/>
            <a:ext cx="2808312" cy="19566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357562"/>
            <a:ext cx="2880320" cy="17332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3500438"/>
            <a:ext cx="2915589" cy="169345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4282" y="142852"/>
            <a:ext cx="8480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 dirty="0"/>
              <a:t>想一想：生活中你有过这种心情吗？说一说，写一写</a:t>
            </a:r>
            <a:endParaRPr lang="zh-CN" altLang="en-US" sz="2800" b="1" i="1" dirty="0"/>
          </a:p>
        </p:txBody>
      </p:sp>
      <p:sp>
        <p:nvSpPr>
          <p:cNvPr id="9" name="椭圆形标注 8"/>
          <p:cNvSpPr/>
          <p:nvPr/>
        </p:nvSpPr>
        <p:spPr>
          <a:xfrm>
            <a:off x="539552" y="5429264"/>
            <a:ext cx="2675158" cy="642942"/>
          </a:xfrm>
          <a:prstGeom prst="wedgeEllipseCallout">
            <a:avLst>
              <a:gd name="adj1" fmla="val 62279"/>
              <a:gd name="adj2" fmla="val 1896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934214" y="5045955"/>
            <a:ext cx="492443" cy="14095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温馨提示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705625" y="3446663"/>
            <a:ext cx="923330" cy="5000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/>
              <a:t>注意格式（句子开头两格）正确使用逗号、句号， 。！？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9" t="6201" r="18102" b="11200"/>
          <a:stretch>
            <a:fillRect/>
          </a:stretch>
        </p:blipFill>
        <p:spPr>
          <a:xfrm rot="5400000">
            <a:off x="762524" y="657144"/>
            <a:ext cx="1248260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rot="16200000">
            <a:off x="412077" y="373684"/>
            <a:ext cx="461665" cy="571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例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357422" y="1785926"/>
            <a:ext cx="63190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5423476" y="-1428510"/>
            <a:ext cx="615553" cy="58904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我今天当选班长了，我真是太高兴了。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857628"/>
            <a:ext cx="1714512" cy="10317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357826"/>
            <a:ext cx="1721904" cy="1000132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2428860" y="3286124"/>
            <a:ext cx="557216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357422" y="4572008"/>
            <a:ext cx="557216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500298" y="6072206"/>
            <a:ext cx="557216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2208267" y="1356875"/>
            <a:ext cx="622965" cy="315049"/>
            <a:chOff x="2051720" y="1268760"/>
            <a:chExt cx="622965" cy="315049"/>
          </a:xfrm>
        </p:grpSpPr>
        <p:sp>
          <p:nvSpPr>
            <p:cNvPr id="4" name="矩形 3"/>
            <p:cNvSpPr/>
            <p:nvPr/>
          </p:nvSpPr>
          <p:spPr>
            <a:xfrm>
              <a:off x="2051720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61591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 rot="16200000">
            <a:off x="5387545" y="19451"/>
            <a:ext cx="1046440" cy="58904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棉花姑娘生病了，她非常难过。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9" y="2138529"/>
            <a:ext cx="2055750" cy="143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 rot="16200000">
            <a:off x="4873520" y="1496870"/>
            <a:ext cx="1908215" cy="60566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木瓜掉进湖里，“咕咚”一声，小兔害怕极了。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endParaRPr lang="zh-CN" altLang="en-US" sz="2800" dirty="0">
              <a:solidFill>
                <a:srgbClr val="FF0000"/>
              </a:solidFill>
            </a:endParaRPr>
          </a:p>
          <a:p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304407" y="2807217"/>
            <a:ext cx="1046440" cy="58904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元元总是丢了东西，妈妈有点生气。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endParaRPr lang="zh-CN" altLang="en-US" sz="2800" dirty="0">
              <a:solidFill>
                <a:srgbClr val="FF000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64814" y="2649604"/>
            <a:ext cx="622965" cy="315049"/>
            <a:chOff x="2051720" y="1268760"/>
            <a:chExt cx="622965" cy="315049"/>
          </a:xfrm>
        </p:grpSpPr>
        <p:sp>
          <p:nvSpPr>
            <p:cNvPr id="21" name="矩形 20"/>
            <p:cNvSpPr/>
            <p:nvPr/>
          </p:nvSpPr>
          <p:spPr>
            <a:xfrm>
              <a:off x="2051720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2361591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148479" y="3933056"/>
            <a:ext cx="622965" cy="315049"/>
            <a:chOff x="2051720" y="1268760"/>
            <a:chExt cx="622965" cy="315049"/>
          </a:xfrm>
        </p:grpSpPr>
        <p:sp>
          <p:nvSpPr>
            <p:cNvPr id="24" name="矩形 23"/>
            <p:cNvSpPr/>
            <p:nvPr/>
          </p:nvSpPr>
          <p:spPr>
            <a:xfrm>
              <a:off x="2051720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361591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46867" y="5489536"/>
            <a:ext cx="622965" cy="315049"/>
            <a:chOff x="2051720" y="1268760"/>
            <a:chExt cx="622965" cy="315049"/>
          </a:xfrm>
        </p:grpSpPr>
        <p:sp>
          <p:nvSpPr>
            <p:cNvPr id="27" name="矩形 26"/>
            <p:cNvSpPr/>
            <p:nvPr/>
          </p:nvSpPr>
          <p:spPr>
            <a:xfrm>
              <a:off x="2051720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2361591" y="1268760"/>
              <a:ext cx="313094" cy="3150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51720" y="2136051"/>
            <a:ext cx="5040560" cy="1446550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lIns="91440" tIns="45720" rIns="91440" bIns="45720">
            <a:spAutoFit/>
            <a:sp3d extrusionH="57150">
              <a:bevelT w="57150" h="38100" prst="hardEdge"/>
            </a:sp3d>
          </a:bodyPr>
          <a:lstStyle/>
          <a:p>
            <a:pPr algn="ctr"/>
            <a:r>
              <a:rPr lang="zh-CN" altLang="en-US" sz="8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谢谢大家</a:t>
            </a:r>
            <a:endParaRPr lang="zh-CN" alt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5256584" cy="5472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</a:rPr>
              <a:t>喜羊羊早早起床来到卫生间要考考你哦！</a:t>
            </a:r>
            <a:endParaRPr lang="zh-CN" altLang="en-US" sz="3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624" t="1435" r="-624" b="-1435"/>
          <a:stretch>
            <a:fillRect/>
          </a:stretch>
        </p:blipFill>
        <p:spPr>
          <a:xfrm>
            <a:off x="1" y="9128"/>
            <a:ext cx="9252520" cy="7560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79714" y="332656"/>
            <a:ext cx="1661993" cy="501675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600" dirty="0">
                <a:latin typeface="+mn-ea"/>
                <a:ea typeface="+mn-ea"/>
              </a:rPr>
              <a:t>卫 生 间</a:t>
            </a:r>
            <a:endParaRPr lang="zh-CN" altLang="en-US" sz="9600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3985" y="692785"/>
            <a:ext cx="1583690" cy="2505710"/>
            <a:chOff x="211" y="1091"/>
            <a:chExt cx="2494" cy="3946"/>
          </a:xfrm>
        </p:grpSpPr>
        <p:sp>
          <p:nvSpPr>
            <p:cNvPr id="7" name="文本框 6"/>
            <p:cNvSpPr txBox="1"/>
            <p:nvPr/>
          </p:nvSpPr>
          <p:spPr>
            <a:xfrm>
              <a:off x="445" y="1091"/>
              <a:ext cx="2027" cy="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wèi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1" y="2565"/>
              <a:ext cx="2495" cy="2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b="1" dirty="0"/>
                <a:t>卫</a:t>
              </a:r>
              <a:endParaRPr lang="zh-CN" altLang="en-US" sz="9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" y="571480"/>
            <a:ext cx="2012549" cy="2212603"/>
            <a:chOff x="267931" y="1667082"/>
            <a:chExt cx="3320608" cy="4499979"/>
          </a:xfrm>
        </p:grpSpPr>
        <p:sp>
          <p:nvSpPr>
            <p:cNvPr id="2" name="文本框 2"/>
            <p:cNvSpPr txBox="1"/>
            <p:nvPr/>
          </p:nvSpPr>
          <p:spPr>
            <a:xfrm>
              <a:off x="267931" y="2974696"/>
              <a:ext cx="2828861" cy="3192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/>
                <a:t> 刷</a:t>
              </a:r>
              <a:endParaRPr lang="zh-CN" altLang="en-US" sz="9600" dirty="0"/>
            </a:p>
          </p:txBody>
        </p:sp>
        <p:sp>
          <p:nvSpPr>
            <p:cNvPr id="3" name="文本框 3"/>
            <p:cNvSpPr txBox="1"/>
            <p:nvPr/>
          </p:nvSpPr>
          <p:spPr>
            <a:xfrm>
              <a:off x="267931" y="1667082"/>
              <a:ext cx="3320608" cy="206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shuā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左大括号 4"/>
          <p:cNvSpPr/>
          <p:nvPr/>
        </p:nvSpPr>
        <p:spPr>
          <a:xfrm>
            <a:off x="2071670" y="3786165"/>
            <a:ext cx="214314" cy="307183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14612" y="3786191"/>
            <a:ext cx="1285884" cy="123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图片 7" descr="牙刷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0"/>
            <a:ext cx="2039934" cy="1474779"/>
          </a:xfrm>
          <a:prstGeom prst="rect">
            <a:avLst/>
          </a:prstGeom>
        </p:spPr>
      </p:pic>
      <p:pic>
        <p:nvPicPr>
          <p:cNvPr id="9" name="图片 8" descr="刷牙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300" y="1500174"/>
            <a:ext cx="1364285" cy="18708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506537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是事物</a:t>
            </a:r>
            <a:endParaRPr lang="zh-CN" alt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267332" y="2081662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是动作</a:t>
            </a:r>
            <a:endParaRPr lang="zh-CN" altLang="en-US" sz="40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142846" y="4286257"/>
            <a:ext cx="1694695" cy="2284040"/>
            <a:chOff x="571472" y="4357694"/>
            <a:chExt cx="1694695" cy="2284040"/>
          </a:xfrm>
        </p:grpSpPr>
        <p:sp>
          <p:nvSpPr>
            <p:cNvPr id="12" name="文本框 3"/>
            <p:cNvSpPr txBox="1"/>
            <p:nvPr/>
          </p:nvSpPr>
          <p:spPr>
            <a:xfrm>
              <a:off x="571472" y="5072074"/>
              <a:ext cx="169469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/>
                <a:t>梳 </a:t>
              </a:r>
              <a:endParaRPr lang="zh-CN" altLang="en-US" sz="9600" dirty="0"/>
            </a:p>
          </p:txBody>
        </p:sp>
        <p:sp>
          <p:nvSpPr>
            <p:cNvPr id="13" name="文本框 4"/>
            <p:cNvSpPr txBox="1"/>
            <p:nvPr/>
          </p:nvSpPr>
          <p:spPr>
            <a:xfrm>
              <a:off x="714348" y="4357694"/>
              <a:ext cx="12939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shū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左大括号 14"/>
          <p:cNvSpPr/>
          <p:nvPr/>
        </p:nvSpPr>
        <p:spPr>
          <a:xfrm>
            <a:off x="2071670" y="1"/>
            <a:ext cx="285752" cy="300037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44208" y="400050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是事物</a:t>
            </a:r>
            <a:endParaRPr lang="zh-CN" altLang="en-US" sz="40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t="-6300" r="-160" b="6300"/>
          <a:stretch>
            <a:fillRect/>
          </a:stretch>
        </p:blipFill>
        <p:spPr>
          <a:xfrm>
            <a:off x="2714612" y="5500703"/>
            <a:ext cx="1404870" cy="10715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551676" y="5500717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是动作</a:t>
            </a:r>
            <a:endParaRPr lang="zh-CN" alt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4387011" y="43937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牙刷</a:t>
            </a:r>
            <a:endParaRPr lang="zh-CN" alt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4624258" y="2147663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刷牙</a:t>
            </a:r>
            <a:endParaRPr lang="zh-CN" altLang="en-US" sz="4000" dirty="0"/>
          </a:p>
        </p:txBody>
      </p:sp>
      <p:sp>
        <p:nvSpPr>
          <p:cNvPr id="6" name="TextBox 16"/>
          <p:cNvSpPr txBox="1"/>
          <p:nvPr/>
        </p:nvSpPr>
        <p:spPr>
          <a:xfrm>
            <a:off x="4193133" y="4001139"/>
            <a:ext cx="328614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梳子</a:t>
            </a:r>
            <a:endParaRPr lang="zh-CN" altLang="en-US" sz="4000" dirty="0"/>
          </a:p>
        </p:txBody>
      </p:sp>
      <p:sp>
        <p:nvSpPr>
          <p:cNvPr id="7" name="TextBox 16"/>
          <p:cNvSpPr txBox="1"/>
          <p:nvPr/>
        </p:nvSpPr>
        <p:spPr>
          <a:xfrm>
            <a:off x="4254093" y="5746119"/>
            <a:ext cx="328614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梳头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5" grpId="0" animBg="1"/>
      <p:bldP spid="17" grpId="0"/>
      <p:bldP spid="19" grpId="0"/>
      <p:bldP spid="20" grpId="0"/>
      <p:bldP spid="21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8598" y="357168"/>
            <a:ext cx="954107" cy="1587167"/>
            <a:chOff x="428596" y="357166"/>
            <a:chExt cx="954107" cy="1587168"/>
          </a:xfrm>
        </p:grpSpPr>
        <p:sp>
          <p:nvSpPr>
            <p:cNvPr id="2" name="文本框 3"/>
            <p:cNvSpPr txBox="1"/>
            <p:nvPr/>
          </p:nvSpPr>
          <p:spPr>
            <a:xfrm>
              <a:off x="428596" y="928670"/>
              <a:ext cx="954107" cy="1015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/>
                <a:t>巾</a:t>
              </a:r>
              <a:endParaRPr lang="zh-CN" altLang="en-US" sz="6000" dirty="0"/>
            </a:p>
          </p:txBody>
        </p:sp>
        <p:sp>
          <p:nvSpPr>
            <p:cNvPr id="3" name="文本框 4"/>
            <p:cNvSpPr txBox="1"/>
            <p:nvPr/>
          </p:nvSpPr>
          <p:spPr>
            <a:xfrm>
              <a:off x="500034" y="357166"/>
              <a:ext cx="797013" cy="830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err="1">
                  <a:solidFill>
                    <a:srgbClr val="FF0000"/>
                  </a:solidFill>
                </a:rPr>
                <a:t>jīn</a:t>
              </a:r>
              <a:endParaRPr lang="zh-CN" altLang="en-US" sz="4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43044" y="357165"/>
            <a:ext cx="1324241" cy="1783975"/>
            <a:chOff x="1643042" y="357166"/>
            <a:chExt cx="1324241" cy="1783974"/>
          </a:xfrm>
        </p:grpSpPr>
        <p:sp>
          <p:nvSpPr>
            <p:cNvPr id="5" name="文本框 2"/>
            <p:cNvSpPr txBox="1"/>
            <p:nvPr/>
          </p:nvSpPr>
          <p:spPr>
            <a:xfrm>
              <a:off x="1643042" y="571481"/>
              <a:ext cx="1309974" cy="156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/>
                <a:t> </a:t>
              </a:r>
              <a:r>
                <a:rPr lang="zh-CN" altLang="en-US" sz="6600" dirty="0"/>
                <a:t>皂</a:t>
              </a:r>
              <a:endParaRPr lang="zh-CN" altLang="en-US" sz="9600" dirty="0"/>
            </a:p>
          </p:txBody>
        </p:sp>
        <p:sp>
          <p:nvSpPr>
            <p:cNvPr id="6" name="文本框 3"/>
            <p:cNvSpPr txBox="1"/>
            <p:nvPr/>
          </p:nvSpPr>
          <p:spPr>
            <a:xfrm>
              <a:off x="1928794" y="357166"/>
              <a:ext cx="10384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err="1">
                  <a:solidFill>
                    <a:srgbClr val="FF0000"/>
                  </a:solidFill>
                </a:rPr>
                <a:t>zào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29258" y="357168"/>
            <a:ext cx="1138453" cy="1587167"/>
            <a:chOff x="5500694" y="285728"/>
            <a:chExt cx="1138453" cy="1587168"/>
          </a:xfrm>
        </p:grpSpPr>
        <p:sp>
          <p:nvSpPr>
            <p:cNvPr id="7" name="文本框 2"/>
            <p:cNvSpPr txBox="1"/>
            <p:nvPr/>
          </p:nvSpPr>
          <p:spPr>
            <a:xfrm>
              <a:off x="5572132" y="857232"/>
              <a:ext cx="954107" cy="1015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/>
                <a:t>盆</a:t>
              </a:r>
              <a:endParaRPr lang="zh-CN" altLang="en-US" sz="6000" dirty="0"/>
            </a:p>
          </p:txBody>
        </p:sp>
        <p:sp>
          <p:nvSpPr>
            <p:cNvPr id="8" name="文本框 3"/>
            <p:cNvSpPr txBox="1"/>
            <p:nvPr/>
          </p:nvSpPr>
          <p:spPr>
            <a:xfrm>
              <a:off x="5500694" y="285728"/>
              <a:ext cx="1138453" cy="830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err="1">
                  <a:solidFill>
                    <a:srgbClr val="FF0000"/>
                  </a:solidFill>
                </a:rPr>
                <a:t>pén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文本框 2"/>
          <p:cNvSpPr txBox="1"/>
          <p:nvPr/>
        </p:nvSpPr>
        <p:spPr>
          <a:xfrm>
            <a:off x="3428992" y="4071943"/>
            <a:ext cx="1555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擦 手</a:t>
            </a:r>
            <a:endParaRPr lang="zh-CN" altLang="en-US" sz="4800" dirty="0"/>
          </a:p>
        </p:txBody>
      </p:sp>
      <p:sp>
        <p:nvSpPr>
          <p:cNvPr id="11" name="文本框 2"/>
          <p:cNvSpPr txBox="1"/>
          <p:nvPr/>
        </p:nvSpPr>
        <p:spPr>
          <a:xfrm>
            <a:off x="7358082" y="4214819"/>
            <a:ext cx="1555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洗 澡</a:t>
            </a:r>
            <a:endParaRPr lang="zh-CN" altLang="en-US" sz="4800" dirty="0"/>
          </a:p>
        </p:txBody>
      </p:sp>
      <p:sp>
        <p:nvSpPr>
          <p:cNvPr id="14" name="文本框 2"/>
          <p:cNvSpPr txBox="1"/>
          <p:nvPr/>
        </p:nvSpPr>
        <p:spPr>
          <a:xfrm>
            <a:off x="5286380" y="4143381"/>
            <a:ext cx="1555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脸 盆</a:t>
            </a:r>
            <a:endParaRPr lang="zh-CN" altLang="en-US" sz="48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7215208" y="428605"/>
            <a:ext cx="1128835" cy="1587167"/>
            <a:chOff x="7215206" y="428604"/>
            <a:chExt cx="1128835" cy="1587168"/>
          </a:xfrm>
        </p:grpSpPr>
        <p:sp>
          <p:nvSpPr>
            <p:cNvPr id="12" name="文本框 3"/>
            <p:cNvSpPr txBox="1"/>
            <p:nvPr/>
          </p:nvSpPr>
          <p:spPr>
            <a:xfrm>
              <a:off x="7286644" y="428604"/>
              <a:ext cx="10384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err="1">
                  <a:solidFill>
                    <a:srgbClr val="FF0000"/>
                  </a:solidFill>
                </a:rPr>
                <a:t>zăo</a:t>
              </a:r>
              <a:endParaRPr lang="zh-CN" altLang="en-US" sz="6000" dirty="0">
                <a:solidFill>
                  <a:srgbClr val="FF0000"/>
                </a:solidFill>
              </a:endParaRPr>
            </a:p>
          </p:txBody>
        </p:sp>
        <p:sp>
          <p:nvSpPr>
            <p:cNvPr id="16" name="文本框 2"/>
            <p:cNvSpPr txBox="1"/>
            <p:nvPr/>
          </p:nvSpPr>
          <p:spPr>
            <a:xfrm>
              <a:off x="7215206" y="1000108"/>
              <a:ext cx="1128835" cy="1015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/>
                <a:t> 澡</a:t>
              </a:r>
              <a:endParaRPr lang="zh-CN" altLang="en-US" sz="60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71870" y="357168"/>
            <a:ext cx="1128835" cy="1587167"/>
            <a:chOff x="3500430" y="500042"/>
            <a:chExt cx="1128835" cy="1587168"/>
          </a:xfrm>
        </p:grpSpPr>
        <p:sp>
          <p:nvSpPr>
            <p:cNvPr id="10" name="文本框 3"/>
            <p:cNvSpPr txBox="1"/>
            <p:nvPr/>
          </p:nvSpPr>
          <p:spPr>
            <a:xfrm>
              <a:off x="3571868" y="500042"/>
              <a:ext cx="73417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err="1">
                  <a:solidFill>
                    <a:srgbClr val="FF0000"/>
                  </a:solidFill>
                </a:rPr>
                <a:t>cā</a:t>
              </a:r>
              <a:endParaRPr lang="zh-CN" altLang="en-US" sz="4800" dirty="0">
                <a:solidFill>
                  <a:srgbClr val="FF0000"/>
                </a:solidFill>
              </a:endParaRPr>
            </a:p>
          </p:txBody>
        </p:sp>
        <p:sp>
          <p:nvSpPr>
            <p:cNvPr id="18" name="文本框 2"/>
            <p:cNvSpPr txBox="1"/>
            <p:nvPr/>
          </p:nvSpPr>
          <p:spPr>
            <a:xfrm>
              <a:off x="3500430" y="1071546"/>
              <a:ext cx="1128835" cy="1015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/>
                <a:t>擦 </a:t>
              </a:r>
              <a:endParaRPr lang="zh-CN" altLang="en-US" sz="6000" dirty="0"/>
            </a:p>
          </p:txBody>
        </p:sp>
      </p:grpSp>
      <p:sp>
        <p:nvSpPr>
          <p:cNvPr id="20" name="文本框 2"/>
          <p:cNvSpPr txBox="1"/>
          <p:nvPr/>
        </p:nvSpPr>
        <p:spPr>
          <a:xfrm>
            <a:off x="1714480" y="407194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肥皂</a:t>
            </a:r>
            <a:endParaRPr lang="zh-CN" altLang="en-US" sz="4800" dirty="0"/>
          </a:p>
        </p:txBody>
      </p:sp>
      <p:sp>
        <p:nvSpPr>
          <p:cNvPr id="21" name="文本框 2"/>
          <p:cNvSpPr txBox="1"/>
          <p:nvPr/>
        </p:nvSpPr>
        <p:spPr>
          <a:xfrm>
            <a:off x="285720" y="407194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毛巾</a:t>
            </a:r>
            <a:endParaRPr lang="zh-CN" altLang="en-US" sz="48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46" y="2143117"/>
            <a:ext cx="1646249" cy="121444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2143116"/>
            <a:ext cx="1643074" cy="123230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071679"/>
            <a:ext cx="1428760" cy="128588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143116"/>
            <a:ext cx="1285884" cy="11906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4" y="2196829"/>
            <a:ext cx="1514475" cy="113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371" y="210588"/>
            <a:ext cx="1525760" cy="203747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906" y="785794"/>
            <a:ext cx="3652189" cy="607220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50" y="2716691"/>
            <a:ext cx="1215830" cy="162110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723" y="5261001"/>
            <a:ext cx="1287409" cy="12433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785794"/>
            <a:ext cx="1744344" cy="197218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540" y="4693045"/>
            <a:ext cx="1749343" cy="2238486"/>
          </a:xfrm>
          <a:prstGeom prst="rect">
            <a:avLst/>
          </a:prstGeom>
        </p:spPr>
      </p:pic>
      <p:grpSp>
        <p:nvGrpSpPr>
          <p:cNvPr id="7" name="组合 18"/>
          <p:cNvGrpSpPr/>
          <p:nvPr/>
        </p:nvGrpSpPr>
        <p:grpSpPr>
          <a:xfrm>
            <a:off x="3857620" y="1285860"/>
            <a:ext cx="1992783" cy="1384889"/>
            <a:chOff x="3484680" y="1120338"/>
            <a:chExt cx="1992783" cy="1038667"/>
          </a:xfrm>
        </p:grpSpPr>
        <p:sp>
          <p:nvSpPr>
            <p:cNvPr id="17" name="文本框 16"/>
            <p:cNvSpPr txBox="1"/>
            <p:nvPr/>
          </p:nvSpPr>
          <p:spPr>
            <a:xfrm>
              <a:off x="3484680" y="1581924"/>
              <a:ext cx="199278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卫生间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484680" y="1120338"/>
              <a:ext cx="88690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err="1">
                  <a:solidFill>
                    <a:srgbClr val="2368B3"/>
                  </a:solidFill>
                </a:rPr>
                <a:t>wèi</a:t>
              </a:r>
              <a:endParaRPr lang="zh-CN" altLang="en-US" sz="3600" dirty="0">
                <a:solidFill>
                  <a:srgbClr val="2368B3"/>
                </a:solidFill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72293" y="1501292"/>
            <a:ext cx="137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刷牙</a:t>
            </a:r>
            <a:endParaRPr lang="zh-CN" altLang="en-US" sz="4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9933" y="4014313"/>
            <a:ext cx="1349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梳头</a:t>
            </a:r>
            <a:endParaRPr lang="zh-CN" altLang="en-US" sz="4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25545" y="5140441"/>
            <a:ext cx="13438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洗脸</a:t>
            </a:r>
            <a:endParaRPr lang="zh-CN" altLang="en-US" sz="4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9" name="组合 29"/>
          <p:cNvGrpSpPr/>
          <p:nvPr/>
        </p:nvGrpSpPr>
        <p:grpSpPr>
          <a:xfrm>
            <a:off x="-53423" y="968827"/>
            <a:ext cx="1397225" cy="1301905"/>
            <a:chOff x="-53423" y="726620"/>
            <a:chExt cx="1397225" cy="976429"/>
          </a:xfrm>
        </p:grpSpPr>
        <p:sp>
          <p:nvSpPr>
            <p:cNvPr id="3" name="文本框 2"/>
            <p:cNvSpPr txBox="1"/>
            <p:nvPr/>
          </p:nvSpPr>
          <p:spPr>
            <a:xfrm>
              <a:off x="-53423" y="1125968"/>
              <a:ext cx="138949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牙刷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34579" y="726620"/>
              <a:ext cx="909223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</a:rPr>
                <a:t>shuā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7" name="组合 30"/>
          <p:cNvGrpSpPr/>
          <p:nvPr/>
        </p:nvGrpSpPr>
        <p:grpSpPr>
          <a:xfrm>
            <a:off x="-51272" y="3527243"/>
            <a:ext cx="1395074" cy="1256509"/>
            <a:chOff x="-51272" y="2645432"/>
            <a:chExt cx="1395074" cy="942382"/>
          </a:xfrm>
        </p:grpSpPr>
        <p:sp>
          <p:nvSpPr>
            <p:cNvPr id="5" name="文本框 4"/>
            <p:cNvSpPr txBox="1"/>
            <p:nvPr/>
          </p:nvSpPr>
          <p:spPr>
            <a:xfrm>
              <a:off x="-48164" y="3010733"/>
              <a:ext cx="139196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梳子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-51272" y="2645432"/>
              <a:ext cx="728084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</a:rPr>
                <a:t>shū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0" name="组合 31"/>
          <p:cNvGrpSpPr/>
          <p:nvPr/>
        </p:nvGrpSpPr>
        <p:grpSpPr>
          <a:xfrm>
            <a:off x="6326113" y="2622"/>
            <a:ext cx="1319088" cy="1262388"/>
            <a:chOff x="6326113" y="1966"/>
            <a:chExt cx="1319088" cy="946791"/>
          </a:xfrm>
        </p:grpSpPr>
        <p:sp>
          <p:nvSpPr>
            <p:cNvPr id="13" name="文本框 12"/>
            <p:cNvSpPr txBox="1"/>
            <p:nvPr/>
          </p:nvSpPr>
          <p:spPr>
            <a:xfrm>
              <a:off x="6326113" y="371676"/>
              <a:ext cx="131908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毛巾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4" name="TextBox 2"/>
            <p:cNvSpPr txBox="1">
              <a:spLocks noChangeArrowheads="1"/>
            </p:cNvSpPr>
            <p:nvPr/>
          </p:nvSpPr>
          <p:spPr bwMode="auto">
            <a:xfrm>
              <a:off x="6865982" y="1966"/>
              <a:ext cx="728084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</a:rPr>
                <a:t>jīn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1" name="组合 32"/>
          <p:cNvGrpSpPr/>
          <p:nvPr/>
        </p:nvGrpSpPr>
        <p:grpSpPr>
          <a:xfrm>
            <a:off x="6327588" y="2527213"/>
            <a:ext cx="1319088" cy="1246817"/>
            <a:chOff x="6327588" y="1895409"/>
            <a:chExt cx="1319088" cy="935113"/>
          </a:xfrm>
        </p:grpSpPr>
        <p:sp>
          <p:nvSpPr>
            <p:cNvPr id="14" name="文本框 13"/>
            <p:cNvSpPr txBox="1"/>
            <p:nvPr/>
          </p:nvSpPr>
          <p:spPr>
            <a:xfrm>
              <a:off x="6327588" y="2253441"/>
              <a:ext cx="131908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香皂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6901108" y="1895409"/>
              <a:ext cx="728084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</a:rPr>
                <a:t>zào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2" name="组合 33"/>
          <p:cNvGrpSpPr/>
          <p:nvPr/>
        </p:nvGrpSpPr>
        <p:grpSpPr>
          <a:xfrm>
            <a:off x="6327588" y="4588803"/>
            <a:ext cx="1316138" cy="1321080"/>
            <a:chOff x="6327588" y="3441602"/>
            <a:chExt cx="1316138" cy="990810"/>
          </a:xfrm>
        </p:grpSpPr>
        <p:sp>
          <p:nvSpPr>
            <p:cNvPr id="15" name="文本框 14"/>
            <p:cNvSpPr txBox="1"/>
            <p:nvPr/>
          </p:nvSpPr>
          <p:spPr>
            <a:xfrm>
              <a:off x="6327588" y="3855331"/>
              <a:ext cx="131613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脸盆</a:t>
              </a:r>
              <a:endParaRPr lang="zh-CN" altLang="en-US" sz="44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6901108" y="3441602"/>
              <a:ext cx="728084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</a:rPr>
                <a:t>pén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3" name="组合 35"/>
          <p:cNvGrpSpPr/>
          <p:nvPr/>
        </p:nvGrpSpPr>
        <p:grpSpPr>
          <a:xfrm>
            <a:off x="7925546" y="2528801"/>
            <a:ext cx="1348967" cy="1254924"/>
            <a:chOff x="7925545" y="1896600"/>
            <a:chExt cx="1348967" cy="941193"/>
          </a:xfrm>
        </p:grpSpPr>
        <p:sp>
          <p:nvSpPr>
            <p:cNvPr id="16" name="文本框 15"/>
            <p:cNvSpPr txBox="1"/>
            <p:nvPr/>
          </p:nvSpPr>
          <p:spPr>
            <a:xfrm>
              <a:off x="7925545" y="2260712"/>
              <a:ext cx="134896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洗澡</a:t>
              </a:r>
              <a:endPara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>
              <a:off x="8496248" y="1896600"/>
              <a:ext cx="728084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zǎo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4"/>
          <p:cNvGrpSpPr/>
          <p:nvPr/>
        </p:nvGrpSpPr>
        <p:grpSpPr>
          <a:xfrm>
            <a:off x="7925545" y="0"/>
            <a:ext cx="1343803" cy="1275168"/>
            <a:chOff x="7925544" y="0"/>
            <a:chExt cx="1343803" cy="956376"/>
          </a:xfrm>
        </p:grpSpPr>
        <p:sp>
          <p:nvSpPr>
            <p:cNvPr id="12" name="文本框 11"/>
            <p:cNvSpPr txBox="1"/>
            <p:nvPr/>
          </p:nvSpPr>
          <p:spPr>
            <a:xfrm>
              <a:off x="7925544" y="379295"/>
              <a:ext cx="134380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擦手</a:t>
              </a:r>
              <a:endPara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8061954" y="0"/>
              <a:ext cx="546945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等线" panose="02010600030101010101" charset="-122"/>
                  <a:cs typeface="等线" panose="02010600030101010101" charset="-122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 err="1">
                  <a:solidFill>
                    <a:srgbClr val="0070C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cā</a:t>
              </a:r>
              <a:endPara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844" y="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卫生间的物品有什么用？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158" y="857232"/>
            <a:ext cx="1494320" cy="2160930"/>
            <a:chOff x="5500694" y="142852"/>
            <a:chExt cx="1494320" cy="2160931"/>
          </a:xfrm>
        </p:grpSpPr>
        <p:sp>
          <p:nvSpPr>
            <p:cNvPr id="3" name="文本框 2"/>
            <p:cNvSpPr txBox="1"/>
            <p:nvPr/>
          </p:nvSpPr>
          <p:spPr>
            <a:xfrm>
              <a:off x="5572132" y="857232"/>
              <a:ext cx="1313180" cy="144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/>
                <a:t>盆</a:t>
              </a:r>
              <a:endParaRPr lang="zh-CN" altLang="en-US" sz="8800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500694" y="142852"/>
              <a:ext cx="1494320" cy="110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err="1">
                  <a:solidFill>
                    <a:srgbClr val="002060"/>
                  </a:solidFill>
                </a:rPr>
                <a:t>p</a:t>
              </a:r>
              <a:r>
                <a:rPr lang="en-US" altLang="zh-CN" sz="6600" dirty="0" err="1">
                  <a:solidFill>
                    <a:srgbClr val="FF0000"/>
                  </a:solidFill>
                </a:rPr>
                <a:t>én</a:t>
              </a:r>
              <a:endParaRPr lang="zh-CN" altLang="en-US" sz="8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85984" y="857232"/>
            <a:ext cx="1313180" cy="2160930"/>
            <a:chOff x="428596" y="357166"/>
            <a:chExt cx="1313180" cy="2160931"/>
          </a:xfrm>
        </p:grpSpPr>
        <p:sp>
          <p:nvSpPr>
            <p:cNvPr id="6" name="文本框 3"/>
            <p:cNvSpPr txBox="1"/>
            <p:nvPr/>
          </p:nvSpPr>
          <p:spPr>
            <a:xfrm>
              <a:off x="428596" y="1071546"/>
              <a:ext cx="1313180" cy="1446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/>
                <a:t>巾</a:t>
              </a:r>
              <a:endParaRPr lang="zh-CN" altLang="en-US" sz="8800" dirty="0"/>
            </a:p>
          </p:txBody>
        </p:sp>
        <p:sp>
          <p:nvSpPr>
            <p:cNvPr id="7" name="文本框 4"/>
            <p:cNvSpPr txBox="1"/>
            <p:nvPr/>
          </p:nvSpPr>
          <p:spPr>
            <a:xfrm>
              <a:off x="500034" y="357166"/>
              <a:ext cx="1024639" cy="110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err="1">
                  <a:solidFill>
                    <a:srgbClr val="002060"/>
                  </a:solidFill>
                </a:rPr>
                <a:t>j</a:t>
              </a:r>
              <a:r>
                <a:rPr lang="en-US" altLang="zh-CN" sz="6600" dirty="0" err="1">
                  <a:solidFill>
                    <a:srgbClr val="FF0000"/>
                  </a:solidFill>
                </a:rPr>
                <a:t>īn</a:t>
              </a:r>
              <a:endParaRPr lang="zh-CN" altLang="en-US" sz="6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43702" y="928670"/>
            <a:ext cx="1694695" cy="2284040"/>
            <a:chOff x="571472" y="4357694"/>
            <a:chExt cx="1694695" cy="2284040"/>
          </a:xfrm>
        </p:grpSpPr>
        <p:sp>
          <p:nvSpPr>
            <p:cNvPr id="12" name="文本框 3"/>
            <p:cNvSpPr txBox="1"/>
            <p:nvPr/>
          </p:nvSpPr>
          <p:spPr>
            <a:xfrm>
              <a:off x="571472" y="5072074"/>
              <a:ext cx="169469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/>
                <a:t>梳 </a:t>
              </a:r>
              <a:endParaRPr lang="zh-CN" altLang="en-US" sz="9600" dirty="0"/>
            </a:p>
          </p:txBody>
        </p:sp>
        <p:sp>
          <p:nvSpPr>
            <p:cNvPr id="13" name="文本框 4"/>
            <p:cNvSpPr txBox="1"/>
            <p:nvPr/>
          </p:nvSpPr>
          <p:spPr>
            <a:xfrm>
              <a:off x="714348" y="4357694"/>
              <a:ext cx="12939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sh</a:t>
              </a:r>
              <a:r>
                <a:rPr lang="en-US" altLang="zh-CN" sz="6000" dirty="0" err="1">
                  <a:solidFill>
                    <a:srgbClr val="002060"/>
                  </a:solidFill>
                </a:rPr>
                <a:t>ū</a:t>
              </a:r>
              <a:endParaRPr lang="zh-CN" altLang="en-US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1934" y="928670"/>
            <a:ext cx="2012549" cy="2212603"/>
            <a:chOff x="267931" y="1667082"/>
            <a:chExt cx="3320608" cy="4499979"/>
          </a:xfrm>
        </p:grpSpPr>
        <p:sp>
          <p:nvSpPr>
            <p:cNvPr id="15" name="文本框 2"/>
            <p:cNvSpPr txBox="1"/>
            <p:nvPr/>
          </p:nvSpPr>
          <p:spPr>
            <a:xfrm>
              <a:off x="267931" y="2974696"/>
              <a:ext cx="2828861" cy="3192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/>
                <a:t> 刷</a:t>
              </a:r>
              <a:endParaRPr lang="zh-CN" altLang="en-US" sz="9600" dirty="0"/>
            </a:p>
          </p:txBody>
        </p:sp>
        <p:sp>
          <p:nvSpPr>
            <p:cNvPr id="16" name="文本框 3"/>
            <p:cNvSpPr txBox="1"/>
            <p:nvPr/>
          </p:nvSpPr>
          <p:spPr>
            <a:xfrm>
              <a:off x="267931" y="1667082"/>
              <a:ext cx="3320608" cy="206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sh</a:t>
              </a:r>
              <a:r>
                <a:rPr lang="en-US" altLang="zh-CN" sz="6000" dirty="0" err="1">
                  <a:solidFill>
                    <a:srgbClr val="002060"/>
                  </a:solidFill>
                </a:rPr>
                <a:t>uā</a:t>
              </a:r>
              <a:endParaRPr lang="zh-CN" altLang="en-US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8596" y="4071942"/>
            <a:ext cx="1443024" cy="2109257"/>
            <a:chOff x="3500430" y="285728"/>
            <a:chExt cx="1443024" cy="2109258"/>
          </a:xfrm>
        </p:grpSpPr>
        <p:sp>
          <p:nvSpPr>
            <p:cNvPr id="18" name="文本框 3"/>
            <p:cNvSpPr txBox="1"/>
            <p:nvPr/>
          </p:nvSpPr>
          <p:spPr>
            <a:xfrm>
              <a:off x="3643306" y="285728"/>
              <a:ext cx="94064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err="1">
                  <a:solidFill>
                    <a:srgbClr val="FF0000"/>
                  </a:solidFill>
                </a:rPr>
                <a:t>c</a:t>
              </a:r>
              <a:r>
                <a:rPr lang="en-US" altLang="zh-CN" sz="6600" dirty="0" err="1">
                  <a:solidFill>
                    <a:srgbClr val="002060"/>
                  </a:solidFill>
                </a:rPr>
                <a:t>ā</a:t>
              </a:r>
              <a:endParaRPr lang="zh-CN" altLang="en-US" sz="6600" dirty="0">
                <a:solidFill>
                  <a:srgbClr val="002060"/>
                </a:solidFill>
              </a:endParaRPr>
            </a:p>
          </p:txBody>
        </p:sp>
        <p:sp>
          <p:nvSpPr>
            <p:cNvPr id="19" name="文本框 2"/>
            <p:cNvSpPr txBox="1"/>
            <p:nvPr/>
          </p:nvSpPr>
          <p:spPr>
            <a:xfrm>
              <a:off x="3500430" y="1071546"/>
              <a:ext cx="1443024" cy="1323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/>
                <a:t>擦 </a:t>
              </a:r>
              <a:endParaRPr lang="zh-CN" altLang="en-US" sz="8000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43108" y="4143380"/>
            <a:ext cx="1571160" cy="2109257"/>
            <a:chOff x="7215206" y="214290"/>
            <a:chExt cx="1571160" cy="2109258"/>
          </a:xfrm>
        </p:grpSpPr>
        <p:sp>
          <p:nvSpPr>
            <p:cNvPr id="21" name="文本框 3"/>
            <p:cNvSpPr txBox="1"/>
            <p:nvPr/>
          </p:nvSpPr>
          <p:spPr>
            <a:xfrm>
              <a:off x="7429520" y="214290"/>
              <a:ext cx="1356846" cy="110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err="1">
                  <a:solidFill>
                    <a:srgbClr val="FF0000"/>
                  </a:solidFill>
                </a:rPr>
                <a:t>z</a:t>
              </a:r>
              <a:r>
                <a:rPr lang="en-US" altLang="zh-CN" sz="6600" dirty="0" err="1">
                  <a:solidFill>
                    <a:srgbClr val="002060"/>
                  </a:solidFill>
                </a:rPr>
                <a:t>ăo</a:t>
              </a:r>
              <a:endParaRPr lang="zh-CN" altLang="en-US" sz="8000" dirty="0">
                <a:solidFill>
                  <a:srgbClr val="002060"/>
                </a:solidFill>
              </a:endParaRPr>
            </a:p>
          </p:txBody>
        </p:sp>
        <p:sp>
          <p:nvSpPr>
            <p:cNvPr id="22" name="文本框 2"/>
            <p:cNvSpPr txBox="1"/>
            <p:nvPr/>
          </p:nvSpPr>
          <p:spPr>
            <a:xfrm>
              <a:off x="7215206" y="1000108"/>
              <a:ext cx="1443024" cy="1323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/>
                <a:t> 澡</a:t>
              </a:r>
              <a:endParaRPr lang="zh-CN" altLang="en-US" sz="8000" dirty="0"/>
            </a:p>
          </p:txBody>
        </p:sp>
      </p:grpSp>
      <p:grpSp>
        <p:nvGrpSpPr>
          <p:cNvPr id="26" name="组合 18"/>
          <p:cNvGrpSpPr/>
          <p:nvPr/>
        </p:nvGrpSpPr>
        <p:grpSpPr>
          <a:xfrm>
            <a:off x="6572264" y="4143380"/>
            <a:ext cx="1992783" cy="2185107"/>
            <a:chOff x="3484680" y="1120338"/>
            <a:chExt cx="1992783" cy="1638831"/>
          </a:xfrm>
        </p:grpSpPr>
        <p:sp>
          <p:nvSpPr>
            <p:cNvPr id="27" name="文本框 16"/>
            <p:cNvSpPr txBox="1"/>
            <p:nvPr/>
          </p:nvSpPr>
          <p:spPr>
            <a:xfrm>
              <a:off x="3484680" y="1581924"/>
              <a:ext cx="1992783" cy="1177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prstClr val="black"/>
                  </a:solidFill>
                  <a:latin typeface="+mn-ea"/>
                </a:rPr>
                <a:t>卫</a:t>
              </a:r>
              <a:endParaRPr lang="zh-CN" altLang="en-US" sz="9600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8" name="文本框 17"/>
            <p:cNvSpPr txBox="1"/>
            <p:nvPr/>
          </p:nvSpPr>
          <p:spPr>
            <a:xfrm>
              <a:off x="3484680" y="1120338"/>
              <a:ext cx="17859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err="1">
                  <a:solidFill>
                    <a:srgbClr val="FF0000"/>
                  </a:solidFill>
                </a:rPr>
                <a:t>wèi</a:t>
              </a:r>
              <a:endParaRPr lang="zh-CN" altLang="en-US" sz="6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14810" y="4143380"/>
            <a:ext cx="1714512" cy="2284040"/>
            <a:chOff x="4214810" y="4143380"/>
            <a:chExt cx="1714512" cy="2284040"/>
          </a:xfrm>
        </p:grpSpPr>
        <p:sp>
          <p:nvSpPr>
            <p:cNvPr id="25" name="文本框 3"/>
            <p:cNvSpPr txBox="1"/>
            <p:nvPr/>
          </p:nvSpPr>
          <p:spPr>
            <a:xfrm>
              <a:off x="4572000" y="4143380"/>
              <a:ext cx="125072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err="1">
                  <a:solidFill>
                    <a:srgbClr val="FF0000"/>
                  </a:solidFill>
                </a:rPr>
                <a:t>z</a:t>
              </a:r>
              <a:r>
                <a:rPr lang="en-US" altLang="zh-CN" sz="6000" dirty="0" err="1">
                  <a:solidFill>
                    <a:srgbClr val="002060"/>
                  </a:solidFill>
                </a:rPr>
                <a:t>ào</a:t>
              </a:r>
              <a:endParaRPr lang="zh-CN" altLang="en-US" sz="7200" dirty="0">
                <a:solidFill>
                  <a:srgbClr val="002060"/>
                </a:solidFill>
              </a:endParaRPr>
            </a:p>
          </p:txBody>
        </p:sp>
        <p:sp>
          <p:nvSpPr>
            <p:cNvPr id="36" name="文本框 2"/>
            <p:cNvSpPr txBox="1"/>
            <p:nvPr/>
          </p:nvSpPr>
          <p:spPr>
            <a:xfrm>
              <a:off x="4214810" y="4857760"/>
              <a:ext cx="171451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/>
                <a:t> 皂</a:t>
              </a:r>
              <a:endParaRPr lang="zh-CN" altLang="en-US" sz="96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2844" y="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认读生字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4282" y="0"/>
            <a:ext cx="1847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80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2844" y="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组词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142844" y="928670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/>
              <a:t> 刷</a:t>
            </a:r>
            <a:endParaRPr lang="zh-CN" altLang="en-US" sz="7200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85720" y="2071678"/>
            <a:ext cx="1480974" cy="1595920"/>
            <a:chOff x="285720" y="2071678"/>
            <a:chExt cx="1480974" cy="1595920"/>
          </a:xfrm>
        </p:grpSpPr>
        <p:sp>
          <p:nvSpPr>
            <p:cNvPr id="29" name="TextBox 28"/>
            <p:cNvSpPr txBox="1"/>
            <p:nvPr/>
          </p:nvSpPr>
          <p:spPr>
            <a:xfrm rot="16200000">
              <a:off x="656875" y="1700523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牙刷</a:t>
              </a:r>
              <a:endParaRPr lang="zh-CN" altLang="en-US" sz="36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656875" y="2557779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刷牙</a:t>
              </a:r>
              <a:endParaRPr lang="zh-CN" altLang="en-US" sz="3600" b="1" dirty="0"/>
            </a:p>
          </p:txBody>
        </p:sp>
      </p:grpSp>
      <p:sp>
        <p:nvSpPr>
          <p:cNvPr id="12" name="文本框 3"/>
          <p:cNvSpPr txBox="1"/>
          <p:nvPr/>
        </p:nvSpPr>
        <p:spPr>
          <a:xfrm>
            <a:off x="2285984" y="785794"/>
            <a:ext cx="13163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/>
              <a:t>梳 </a:t>
            </a:r>
            <a:endParaRPr lang="zh-CN" altLang="en-US" sz="7200" dirty="0"/>
          </a:p>
        </p:txBody>
      </p:sp>
      <p:sp>
        <p:nvSpPr>
          <p:cNvPr id="19" name="文本框 2"/>
          <p:cNvSpPr txBox="1"/>
          <p:nvPr/>
        </p:nvSpPr>
        <p:spPr>
          <a:xfrm>
            <a:off x="4786314" y="857232"/>
            <a:ext cx="12218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/>
              <a:t>擦 </a:t>
            </a:r>
            <a:endParaRPr lang="zh-CN" altLang="en-US" sz="66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4572000" y="2000240"/>
            <a:ext cx="1480974" cy="1524482"/>
            <a:chOff x="4572000" y="2000240"/>
            <a:chExt cx="1480974" cy="1524482"/>
          </a:xfrm>
        </p:grpSpPr>
        <p:sp>
          <p:nvSpPr>
            <p:cNvPr id="33" name="TextBox 32"/>
            <p:cNvSpPr txBox="1"/>
            <p:nvPr/>
          </p:nvSpPr>
          <p:spPr>
            <a:xfrm rot="16200000">
              <a:off x="4943155" y="1629085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擦脸</a:t>
              </a:r>
              <a:endParaRPr lang="zh-CN" altLang="en-US" sz="36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4943155" y="2414903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擦黑板</a:t>
              </a:r>
              <a:endParaRPr lang="zh-CN" altLang="en-US" sz="3600" b="1" dirty="0"/>
            </a:p>
          </p:txBody>
        </p:sp>
      </p:grpSp>
      <p:sp>
        <p:nvSpPr>
          <p:cNvPr id="22" name="文本框 2"/>
          <p:cNvSpPr txBox="1"/>
          <p:nvPr/>
        </p:nvSpPr>
        <p:spPr>
          <a:xfrm>
            <a:off x="7572396" y="857232"/>
            <a:ext cx="12218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/>
              <a:t> 澡</a:t>
            </a:r>
            <a:endParaRPr lang="zh-CN" altLang="en-US" sz="6600" dirty="0"/>
          </a:p>
        </p:txBody>
      </p:sp>
      <p:grpSp>
        <p:nvGrpSpPr>
          <p:cNvPr id="20" name="组合 19"/>
          <p:cNvGrpSpPr/>
          <p:nvPr/>
        </p:nvGrpSpPr>
        <p:grpSpPr>
          <a:xfrm>
            <a:off x="7429520" y="2071678"/>
            <a:ext cx="1480974" cy="1524482"/>
            <a:chOff x="7429520" y="2071678"/>
            <a:chExt cx="1480974" cy="1524482"/>
          </a:xfrm>
        </p:grpSpPr>
        <p:sp>
          <p:nvSpPr>
            <p:cNvPr id="35" name="TextBox 34"/>
            <p:cNvSpPr txBox="1"/>
            <p:nvPr/>
          </p:nvSpPr>
          <p:spPr>
            <a:xfrm rot="16200000">
              <a:off x="7800675" y="1700523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洗澡</a:t>
              </a:r>
              <a:endParaRPr lang="zh-CN" altLang="en-US" sz="36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7800675" y="2486341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泡澡</a:t>
              </a:r>
              <a:endParaRPr lang="zh-CN" altLang="en-US" sz="3600" b="1" dirty="0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28596" y="3786190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/>
              <a:t>盆</a:t>
            </a:r>
            <a:endParaRPr lang="zh-CN" altLang="en-US" sz="72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799751" y="5272423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脸盆</a:t>
            </a:r>
            <a:endParaRPr lang="zh-CN" altLang="en-US" sz="3600" b="1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799751" y="4558043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盆子</a:t>
            </a:r>
            <a:endParaRPr lang="zh-CN" altLang="en-US" sz="3600" b="1" dirty="0"/>
          </a:p>
        </p:txBody>
      </p:sp>
      <p:sp>
        <p:nvSpPr>
          <p:cNvPr id="36" name="文本框 2"/>
          <p:cNvSpPr txBox="1"/>
          <p:nvPr/>
        </p:nvSpPr>
        <p:spPr>
          <a:xfrm>
            <a:off x="2285984" y="3786190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/>
              <a:t> 皂</a:t>
            </a:r>
            <a:endParaRPr lang="zh-CN" altLang="en-US" sz="66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2585701" y="5343861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肥皂</a:t>
            </a:r>
            <a:endParaRPr lang="zh-CN" altLang="en-US" sz="3600" b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2585701" y="4629481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香皂</a:t>
            </a:r>
            <a:endParaRPr lang="zh-CN" altLang="en-US" sz="3600" b="1" dirty="0"/>
          </a:p>
        </p:txBody>
      </p:sp>
      <p:sp>
        <p:nvSpPr>
          <p:cNvPr id="6" name="文本框 3"/>
          <p:cNvSpPr txBox="1"/>
          <p:nvPr/>
        </p:nvSpPr>
        <p:spPr>
          <a:xfrm>
            <a:off x="4857752" y="3714752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/>
              <a:t>巾</a:t>
            </a:r>
            <a:endParaRPr lang="zh-CN" altLang="en-US" sz="72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5228907" y="4558043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毛巾</a:t>
            </a:r>
            <a:endParaRPr lang="zh-CN" altLang="en-US" sz="36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5228907" y="5343861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红领巾</a:t>
            </a:r>
            <a:endParaRPr lang="zh-CN" altLang="en-US" sz="3600" b="1" dirty="0"/>
          </a:p>
        </p:txBody>
      </p:sp>
      <p:sp>
        <p:nvSpPr>
          <p:cNvPr id="27" name="文本框 16"/>
          <p:cNvSpPr txBox="1"/>
          <p:nvPr/>
        </p:nvSpPr>
        <p:spPr>
          <a:xfrm>
            <a:off x="7429520" y="3786190"/>
            <a:ext cx="13498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prstClr val="black"/>
                </a:solidFill>
                <a:latin typeface="+mn-ea"/>
              </a:rPr>
              <a:t>卫</a:t>
            </a:r>
            <a:endParaRPr lang="zh-CN" altLang="en-US" sz="6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7729237" y="4629481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卫生</a:t>
            </a:r>
            <a:endParaRPr lang="zh-CN" altLang="en-US" sz="3600" b="1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7729237" y="5343861"/>
            <a:ext cx="738664" cy="1480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/>
              <a:t>护卫</a:t>
            </a:r>
            <a:endParaRPr lang="zh-CN" altLang="en-US" sz="36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132958" y="2166693"/>
            <a:ext cx="1480974" cy="1524482"/>
            <a:chOff x="2090894" y="2071677"/>
            <a:chExt cx="1480974" cy="1524482"/>
          </a:xfrm>
        </p:grpSpPr>
        <p:sp>
          <p:nvSpPr>
            <p:cNvPr id="47" name="TextBox 46"/>
            <p:cNvSpPr txBox="1"/>
            <p:nvPr/>
          </p:nvSpPr>
          <p:spPr>
            <a:xfrm rot="16200000">
              <a:off x="2462049" y="1700522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梳子</a:t>
              </a:r>
              <a:endParaRPr lang="zh-CN" altLang="en-US" sz="36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2462049" y="2486340"/>
              <a:ext cx="738664" cy="148097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/>
                <a:t>梳头</a:t>
              </a:r>
              <a:endParaRPr lang="zh-CN" altLang="en-US" sz="3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9" grpId="0"/>
      <p:bldP spid="22" grpId="0"/>
      <p:bldP spid="3" grpId="0"/>
      <p:bldP spid="39" grpId="0"/>
      <p:bldP spid="40" grpId="0"/>
      <p:bldP spid="36" grpId="0"/>
      <p:bldP spid="41" grpId="0"/>
      <p:bldP spid="42" grpId="0"/>
      <p:bldP spid="6" grpId="0"/>
      <p:bldP spid="43" grpId="0"/>
      <p:bldP spid="44" grpId="0"/>
      <p:bldP spid="27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说话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57158" y="3286124"/>
          <a:ext cx="8001055" cy="257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208"/>
                <a:gridCol w="1166811"/>
                <a:gridCol w="1333509"/>
                <a:gridCol w="1333509"/>
                <a:gridCol w="1333509"/>
                <a:gridCol w="1333509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tx1"/>
                          </a:solidFill>
                        </a:rPr>
                        <a:t>物品名称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tx1"/>
                          </a:solidFill>
                        </a:rPr>
                        <a:t>用途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14546" y="1714488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/>
              <a:t>卫生间</a:t>
            </a:r>
            <a:endParaRPr lang="zh-CN" altLang="en-US" sz="5400" b="1" dirty="0"/>
          </a:p>
        </p:txBody>
      </p:sp>
      <p:sp>
        <p:nvSpPr>
          <p:cNvPr id="8" name="椭圆形标注 7"/>
          <p:cNvSpPr/>
          <p:nvPr/>
        </p:nvSpPr>
        <p:spPr>
          <a:xfrm>
            <a:off x="4786314" y="1071546"/>
            <a:ext cx="3071834" cy="1143008"/>
          </a:xfrm>
          <a:prstGeom prst="wedgeEllipseCallout">
            <a:avLst>
              <a:gd name="adj1" fmla="val -57756"/>
              <a:gd name="adj2" fmla="val 52654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我还会说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7754" y="3679865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牙刷</a:t>
            </a:r>
            <a:endParaRPr lang="zh-CN" alt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27132" y="4875257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刷牙</a:t>
            </a:r>
            <a:endParaRPr lang="zh-CN" alt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99208" y="3645024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毛巾</a:t>
            </a:r>
            <a:endParaRPr lang="zh-CN" alt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54311" y="487160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擦手</a:t>
            </a:r>
            <a:endParaRPr lang="zh-CN" altLang="en-US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65017" y="357301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梳子</a:t>
            </a:r>
            <a:endParaRPr lang="zh-CN" altLang="en-US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4875257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梳头</a:t>
            </a:r>
            <a:endParaRPr lang="zh-CN" alt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357301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香皂</a:t>
            </a:r>
            <a:endParaRPr lang="zh-CN" altLang="en-US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21216" y="4849903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洗澡</a:t>
            </a:r>
            <a:endParaRPr lang="zh-CN" altLang="en-US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6754" y="351461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脸盆</a:t>
            </a:r>
            <a:endParaRPr lang="zh-CN" altLang="en-US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85923" y="487160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洗脸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WPS 演示</Application>
  <PresentationFormat>全屏显示(4:3)</PresentationFormat>
  <Paragraphs>334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华文行楷</vt:lpstr>
      <vt:lpstr>华文楷体</vt:lpstr>
      <vt:lpstr>Calibri</vt:lpstr>
      <vt:lpstr>等线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40</cp:revision>
  <dcterms:created xsi:type="dcterms:W3CDTF">2020-05-16T01:48:00Z</dcterms:created>
  <dcterms:modified xsi:type="dcterms:W3CDTF">2021-07-30T12:44:36Z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