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docx" ContentType="application/vnd.openxmlformats-officedocument.wordprocessingml.document"/>
  <Default Extension="png" ContentType="image/png"/>
  <Default Extension="tiff" ContentType="image/tif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1103" r:id="rId3"/>
    <p:sldId id="1104" r:id="rId5"/>
    <p:sldId id="1215" r:id="rId6"/>
    <p:sldId id="1216" r:id="rId7"/>
    <p:sldId id="1217" r:id="rId8"/>
    <p:sldId id="1218" r:id="rId9"/>
    <p:sldId id="1214" r:id="rId10"/>
    <p:sldId id="1219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261E"/>
    <a:srgbClr val="B53D5A"/>
    <a:srgbClr val="339966"/>
    <a:srgbClr val="5F5F5F"/>
    <a:srgbClr val="D60093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003" autoAdjust="0"/>
    <p:restoredTop sz="94660" autoAdjust="0"/>
  </p:normalViewPr>
  <p:slideViewPr>
    <p:cSldViewPr>
      <p:cViewPr varScale="1">
        <p:scale>
          <a:sx n="44" d="100"/>
          <a:sy n="44" d="100"/>
        </p:scale>
        <p:origin x="-102" y="-39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</a:fld>
            <a:endParaRPr lang="zh-CN" altLang="en-US"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500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500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 advClick="0" advTm="500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ransition spd="med" advClick="0" advTm="500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792144" y="346012"/>
            <a:ext cx="9937790" cy="1252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" y="5400919"/>
            <a:ext cx="11522075" cy="11040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med" advClick="0" advTm="5000">
    <p:random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3" Type="http://schemas.openxmlformats.org/officeDocument/2006/relationships/tags" Target="../tags/tag2.xml"/><Relationship Id="rId2" Type="http://schemas.openxmlformats.org/officeDocument/2006/relationships/image" Target="../media/image3.emf"/><Relationship Id="rId1" Type="http://schemas.openxmlformats.org/officeDocument/2006/relationships/package" Target="../embeddings/Document1.docx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.tiff"/><Relationship Id="rId3" Type="http://schemas.openxmlformats.org/officeDocument/2006/relationships/image" Target="../media/image1.tiff"/><Relationship Id="rId2" Type="http://schemas.openxmlformats.org/officeDocument/2006/relationships/image" Target="../media/image4.emf"/><Relationship Id="rId1" Type="http://schemas.openxmlformats.org/officeDocument/2006/relationships/package" Target="../embeddings/Document2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1" Type="http://schemas.openxmlformats.org/officeDocument/2006/relationships/image" Target="../media/image3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tiff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3.v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8.emf"/><Relationship Id="rId3" Type="http://schemas.openxmlformats.org/officeDocument/2006/relationships/package" Target="../embeddings/Document3.docx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263" y="1465845"/>
            <a:ext cx="2282738" cy="3599382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701469" y="2698515"/>
            <a:ext cx="6507840" cy="662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800" b="0" dirty="0">
                <a:solidFill>
                  <a:srgbClr val="3090D8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800" b="0" dirty="0">
                <a:solidFill>
                  <a:srgbClr val="3090D8"/>
                </a:solidFill>
                <a:latin typeface="微软雅黑" panose="020B0503020204020204" charset="-122"/>
                <a:ea typeface="微软雅黑" panose="020B0503020204020204" charset="-122"/>
              </a:rPr>
              <a:t>　小蝌蚪找妈妈</a:t>
            </a:r>
            <a:endParaRPr lang="en-US" altLang="zh-CN" sz="2800" b="0" dirty="0">
              <a:solidFill>
                <a:srgbClr val="3090D8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33868" y="1655913"/>
            <a:ext cx="77661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zh-CN" altLang="en-US" sz="4800" b="0">
                <a:solidFill>
                  <a:srgbClr val="3090D8"/>
                </a:solidFill>
                <a:latin typeface="微软雅黑" panose="020B0503020204020204" charset="-122"/>
                <a:ea typeface="微软雅黑" panose="020B0503020204020204" charset="-122"/>
              </a:rPr>
              <a:t>第一单元　课文</a:t>
            </a:r>
            <a:endParaRPr lang="zh-CN" altLang="en-US" sz="4800" b="0" dirty="0">
              <a:solidFill>
                <a:srgbClr val="3090D8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75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0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49250" y="950931"/>
            <a:ext cx="10939463" cy="3813157"/>
            <a:chOff x="349250" y="950931"/>
            <a:chExt cx="10939463" cy="3813157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49250" y="950931"/>
              <a:ext cx="10833100" cy="73250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一、给下列加点的字选择正确的读音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en-US" altLang="zh-CN" dirty="0">
                  <a:solidFill>
                    <a:srgbClr val="000000"/>
                  </a:solidFill>
                  <a:latin typeface="Cambria Math" panose="020405030504060302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√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5" name="对象 4"/>
            <p:cNvGraphicFramePr>
              <a:graphicFrameLocks noChangeAspect="1"/>
            </p:cNvGraphicFramePr>
            <p:nvPr/>
          </p:nvGraphicFramePr>
          <p:xfrm>
            <a:off x="428625" y="2246313"/>
            <a:ext cx="10860088" cy="2517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" name="Document" r:id="rId1" imgW="4326890" imgH="1009015" progId="Word.Document.12">
                    <p:embed/>
                  </p:oleObj>
                </mc:Choice>
                <mc:Fallback>
                  <p:oleObj name="Document" r:id="rId1" imgW="4326890" imgH="1009015" progId="Word.Document.12">
                    <p:embed/>
                    <p:pic>
                      <p:nvPicPr>
                        <p:cNvPr id="0" name="图片 102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428625" y="2246313"/>
                          <a:ext cx="10860088" cy="251777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矩形 1"/>
          <p:cNvSpPr/>
          <p:nvPr/>
        </p:nvSpPr>
        <p:spPr>
          <a:xfrm>
            <a:off x="2592685" y="2524125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Cambria Math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400997" y="2583990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Cambria Math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217421" y="2655312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Cambria Math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512565" y="3456111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Cambria Math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121077" y="3600127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Cambria Math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992395" y="3528119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Cambria Math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9250" y="143743"/>
            <a:ext cx="10248588" cy="4898347"/>
            <a:chOff x="349250" y="143743"/>
            <a:chExt cx="10248588" cy="489834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43743"/>
              <a:ext cx="400622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二、按要求填一填。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/>
          </p:nvGraphicFramePr>
          <p:xfrm>
            <a:off x="924236" y="1223863"/>
            <a:ext cx="9673602" cy="3818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9" name="Document" r:id="rId1" imgW="3839210" imgH="1516380" progId="Word.Document.12">
                    <p:embed/>
                  </p:oleObj>
                </mc:Choice>
                <mc:Fallback>
                  <p:oleObj name="Document" r:id="rId1" imgW="3839210" imgH="1516380" progId="Word.Document.12">
                    <p:embed/>
                    <p:pic>
                      <p:nvPicPr>
                        <p:cNvPr id="0" name="图片 2048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924236" y="1223863"/>
                          <a:ext cx="9673602" cy="3818227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5" name="image0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968949" y="1511894"/>
            <a:ext cx="2232248" cy="405211"/>
          </a:xfrm>
          <a:prstGeom prst="rect">
            <a:avLst/>
          </a:prstGeom>
        </p:spPr>
      </p:pic>
      <p:pic>
        <p:nvPicPr>
          <p:cNvPr id="6" name="image1.jpeg"/>
          <p:cNvPicPr/>
          <p:nvPr/>
        </p:nvPicPr>
        <p:blipFill>
          <a:blip r:embed="rId4"/>
          <a:stretch>
            <a:fillRect/>
          </a:stretch>
        </p:blipFill>
        <p:spPr>
          <a:xfrm>
            <a:off x="5707062" y="2976861"/>
            <a:ext cx="378011" cy="50380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385511" y="403217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/>
              <a:t>脚</a:t>
            </a:r>
            <a:endParaRPr lang="zh-CN" altLang="en-US"/>
          </a:p>
        </p:txBody>
      </p:sp>
    </p:spTree>
  </p:cSld>
  <p:clrMapOvr>
    <a:masterClrMapping/>
  </p:clrMapOvr>
  <p:transition spd="med"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66843"/>
            <a:ext cx="108331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三、连一连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再填一填。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披着　　　　　　　长长的　　　　　　　肚皮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露着　　　　　　　雪白的　　　　　　　眼睛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鼓着　　　　　　　碧绿的　　　　　　　尾巴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甩着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大大的　　　　　　　衣裳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我也会写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368549" y="2375991"/>
            <a:ext cx="2592288" cy="15121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1368549" y="3132075"/>
            <a:ext cx="2592288" cy="1080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368549" y="3888159"/>
            <a:ext cx="2736304" cy="7200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1368549" y="2520007"/>
            <a:ext cx="2736304" cy="22322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5473005" y="2375991"/>
            <a:ext cx="2736304" cy="15121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5473005" y="2375991"/>
            <a:ext cx="2736304" cy="86409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473005" y="3888159"/>
            <a:ext cx="2736304" cy="7200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5473005" y="3186081"/>
            <a:ext cx="2520280" cy="14221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2808709" y="503157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/>
              <a:t>露</a:t>
            </a:r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4968700" y="503437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/>
              <a:t>尖尖</a:t>
            </a:r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7229388" y="500747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/>
              <a:t>牙齿</a:t>
            </a:r>
            <a:endParaRPr lang="zh-CN" altLang="en-US"/>
          </a:p>
        </p:txBody>
      </p:sp>
    </p:spTree>
  </p:cSld>
  <p:clrMapOvr>
    <a:masterClrMapping/>
  </p:clrMapOvr>
  <p:transition spd="med" advClick="0" advTm="5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utoUpdateAnimBg="0"/>
      <p:bldP spid="22" grpId="0" autoUpdateAnimBg="0"/>
      <p:bldP spid="2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49250" y="287759"/>
            <a:ext cx="11534589" cy="3904717"/>
            <a:chOff x="349250" y="287759"/>
            <a:chExt cx="11534589" cy="390471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287759"/>
              <a:ext cx="10833100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四、请按青蛙的生长过程给下列图片标上序号。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image3.jpeg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1262798" y="1295871"/>
              <a:ext cx="8957993" cy="1032804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64590" y="2328675"/>
              <a:ext cx="9045928" cy="1205312"/>
            </a:xfrm>
            <a:prstGeom prst="rect">
              <a:avLst/>
            </a:prstGeom>
          </p:spPr>
        </p:pic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1050739" y="3361479"/>
              <a:ext cx="10833100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440557" y="354326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384773" y="3583602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968949" y="3583602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3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315403" y="3591416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5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217421" y="360770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</a:t>
            </a:r>
            <a:endParaRPr lang="zh-CN" altLang="en-US"/>
          </a:p>
        </p:txBody>
      </p:sp>
    </p:spTree>
  </p:cSld>
  <p:clrMapOvr>
    <a:masterClrMapping/>
  </p:clrMapOvr>
  <p:transition spd="med" advClick="0" advTm="5000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8" grpId="0" autoUpdateAnimBg="0"/>
      <p:bldP spid="9" grpId="0" autoUpdateAnimBg="0"/>
      <p:bldP spid="10" grpId="0" autoUpdateAnimBg="0"/>
      <p:bldP spid="1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8536"/>
            <a:ext cx="108331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五、阅读文段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完成练习。</a:t>
            </a:r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小蝌蚪游哇游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过了几天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尾巴变短了。他们游到荷花旁边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看见荷叶上蹲着一只大青蛙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披着碧绿的衣裳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露着雪白的肚皮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鼓着一对大眼睛。</a:t>
            </a:r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我会填量词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大青蛙　　　　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大眼睛</a:t>
            </a:r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青蛙长什么样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在文段中用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画出来。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这段话主要写了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小蝌蚪找到了鲤鱼妈妈　　</a:t>
            </a:r>
            <a:r>
              <a: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小蝌蚪找到了青蛙妈妈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0797" y="323137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/>
              <a:t>只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21277" y="316807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/>
              <a:t>对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014181" y="1799927"/>
            <a:ext cx="59314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u="sng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04453" y="2537102"/>
            <a:ext cx="31614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828892" y="467153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/>
              <a:t>②</a:t>
            </a:r>
            <a:endParaRPr lang="zh-CN" altLang="en-US"/>
          </a:p>
        </p:txBody>
      </p:sp>
    </p:spTree>
  </p:cSld>
  <p:clrMapOvr>
    <a:masterClrMapping/>
  </p:clrMapOvr>
  <p:transition spd="med" advClick="0" advTm="5000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  <p:bldP spid="6" grpId="0" autoUpdateAnimBg="0"/>
      <p:bldP spid="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9250" y="287759"/>
            <a:ext cx="10833100" cy="5772730"/>
            <a:chOff x="349250" y="287759"/>
            <a:chExt cx="10833100" cy="5772730"/>
          </a:xfrm>
        </p:grpSpPr>
        <p:pic>
          <p:nvPicPr>
            <p:cNvPr id="3" name="image4.jpeg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360437" y="287759"/>
              <a:ext cx="1907540" cy="647700"/>
            </a:xfrm>
            <a:prstGeom prst="rect">
              <a:avLst/>
            </a:prstGeom>
          </p:spPr>
        </p:pic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797510"/>
              <a:ext cx="10833100" cy="526297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连一连。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guī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姨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táng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   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龟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yí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            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塘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dù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            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跳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hái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            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孩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tiào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  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肚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1152525" y="2159967"/>
            <a:ext cx="1872208" cy="6480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314207" y="2952055"/>
            <a:ext cx="1566510" cy="4769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1008509" y="2159967"/>
            <a:ext cx="1872208" cy="14401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008509" y="4248199"/>
            <a:ext cx="1872208" cy="15121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008509" y="5004283"/>
            <a:ext cx="187220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1152525" y="4248199"/>
            <a:ext cx="1728192" cy="15121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76461" y="575791"/>
            <a:ext cx="16908819" cy="4816930"/>
            <a:chOff x="576461" y="575791"/>
            <a:chExt cx="16908819" cy="4816930"/>
          </a:xfrm>
        </p:grpSpPr>
        <p:grpSp>
          <p:nvGrpSpPr>
            <p:cNvPr id="5" name="组合 4"/>
            <p:cNvGrpSpPr/>
            <p:nvPr/>
          </p:nvGrpSpPr>
          <p:grpSpPr>
            <a:xfrm>
              <a:off x="576461" y="575791"/>
              <a:ext cx="6721690" cy="4816930"/>
              <a:chOff x="349250" y="-144289"/>
              <a:chExt cx="6721690" cy="4816930"/>
            </a:xfrm>
          </p:grpSpPr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49250" y="-144289"/>
                <a:ext cx="2242922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2.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写一写。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zh-CN" altLang="zh-CN" dirty="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576461" y="1223863"/>
                <a:ext cx="2942857" cy="3333333"/>
              </a:xfrm>
              <a:prstGeom prst="rect">
                <a:avLst/>
              </a:prstGeom>
            </p:spPr>
          </p:pic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032845" y="1367879"/>
                <a:ext cx="3038095" cy="3304762"/>
              </a:xfrm>
              <a:prstGeom prst="rect">
                <a:avLst/>
              </a:prstGeom>
            </p:spPr>
          </p:pic>
        </p:grp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8209309" y="575791"/>
              <a:ext cx="306686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多音字组词。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7" name="对象 6"/>
            <p:cNvGraphicFramePr>
              <a:graphicFrameLocks noChangeAspect="1"/>
            </p:cNvGraphicFramePr>
            <p:nvPr/>
          </p:nvGraphicFramePr>
          <p:xfrm>
            <a:off x="7811678" y="2104345"/>
            <a:ext cx="9673602" cy="16359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3" name="Document" r:id="rId3" imgW="3839210" imgH="650875" progId="Word.Document.12">
                    <p:embed/>
                  </p:oleObj>
                </mc:Choice>
                <mc:Fallback>
                  <p:oleObj name="Document" r:id="rId3" imgW="3839210" imgH="650875" progId="Word.Document.12">
                    <p:embed/>
                    <p:pic>
                      <p:nvPicPr>
                        <p:cNvPr id="0" name="图片 3072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7811678" y="2104345"/>
                          <a:ext cx="9673602" cy="163599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" name="矩形 8"/>
          <p:cNvSpPr/>
          <p:nvPr/>
        </p:nvSpPr>
        <p:spPr>
          <a:xfrm>
            <a:off x="1399603" y="264466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/>
              <a:t>塘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448669" y="265531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/>
              <a:t>捕</a:t>
            </a:r>
            <a:endParaRPr lang="zh-CN" altLang="zh-CN"/>
          </a:p>
        </p:txBody>
      </p:sp>
      <p:sp>
        <p:nvSpPr>
          <p:cNvPr id="11" name="矩形 10"/>
          <p:cNvSpPr/>
          <p:nvPr/>
        </p:nvSpPr>
        <p:spPr>
          <a:xfrm>
            <a:off x="1008509" y="43922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/>
              <a:t>宽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448669" y="439221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/>
              <a:t>哪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866081" y="265531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/>
              <a:t>顶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388535" y="265025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/>
              <a:t>袋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4516327" y="43922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/>
              <a:t>两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956487" y="43922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/>
              <a:t>眼</a:t>
            </a: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9937501" y="209354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/>
              <a:t>长短</a:t>
            </a: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0009012" y="293704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/>
              <a:t>长大</a:t>
            </a:r>
            <a:endParaRPr lang="zh-CN" altLang="en-US"/>
          </a:p>
        </p:txBody>
      </p:sp>
    </p:spTree>
  </p:cSld>
  <p:clrMapOvr>
    <a:masterClrMapping/>
  </p:clrMapOvr>
  <p:transition spd="med"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  <p:bldP spid="16" grpId="0" autoUpdateAnimBg="0"/>
      <p:bldP spid="17" grpId="0" autoUpdateAnimBg="0"/>
      <p:bldP spid="18" grpId="0" autoUpdateAnimBg="0"/>
    </p:bldLst>
  </p:timing>
</p:sld>
</file>

<file path=ppt/tags/tag1.xml><?xml version="1.0" encoding="utf-8"?>
<p:tagLst xmlns:p="http://schemas.openxmlformats.org/presentationml/2006/main">
  <p:tag name="TIMING" val="|2.1"/>
</p:tagLst>
</file>

<file path=ppt/tags/tag2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heme/theme1.xml><?xml version="1.0" encoding="utf-8"?>
<a:theme xmlns:a="http://schemas.openxmlformats.org/drawingml/2006/main" name="自定义设计方案">
  <a:themeElements>
    <a:clrScheme name="自定义 465">
      <a:dk1>
        <a:sysClr val="windowText" lastClr="000000"/>
      </a:dk1>
      <a:lt1>
        <a:srgbClr val="FFFFE7"/>
      </a:lt1>
      <a:dk2>
        <a:srgbClr val="6E5952"/>
      </a:dk2>
      <a:lt2>
        <a:srgbClr val="E7E6E6"/>
      </a:lt2>
      <a:accent1>
        <a:srgbClr val="7B645C"/>
      </a:accent1>
      <a:accent2>
        <a:srgbClr val="967161"/>
      </a:accent2>
      <a:accent3>
        <a:srgbClr val="7B645C"/>
      </a:accent3>
      <a:accent4>
        <a:srgbClr val="967161"/>
      </a:accent4>
      <a:accent5>
        <a:srgbClr val="7B645C"/>
      </a:accent5>
      <a:accent6>
        <a:srgbClr val="967161"/>
      </a:accent6>
      <a:hlink>
        <a:srgbClr val="7B645C"/>
      </a:hlink>
      <a:folHlink>
        <a:srgbClr val="96716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小学模板</Template>
  <TotalTime>0</TotalTime>
  <Words>609</Words>
  <Application>WPS 演示</Application>
  <PresentationFormat>自定义</PresentationFormat>
  <Paragraphs>98</Paragraphs>
  <Slides>8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23" baseType="lpstr">
      <vt:lpstr>Arial</vt:lpstr>
      <vt:lpstr>宋体</vt:lpstr>
      <vt:lpstr>Wingdings</vt:lpstr>
      <vt:lpstr>Times New Roman</vt:lpstr>
      <vt:lpstr>黑体</vt:lpstr>
      <vt:lpstr>微软雅黑</vt:lpstr>
      <vt:lpstr>Cambria Math</vt:lpstr>
      <vt:lpstr>Calibri</vt:lpstr>
      <vt:lpstr>楷体</vt:lpstr>
      <vt:lpstr>Arial Unicode MS</vt:lpstr>
      <vt:lpstr>Calibri Light</vt:lpstr>
      <vt:lpstr>自定义设计方案</vt:lpstr>
      <vt:lpstr>Word.Document.12</vt:lpstr>
      <vt:lpstr>Word.Document.12</vt:lpstr>
      <vt:lpstr>Word.Document.12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qwe</cp:lastModifiedBy>
  <cp:revision>11</cp:revision>
  <dcterms:created xsi:type="dcterms:W3CDTF">2020-09-03T05:31:00Z</dcterms:created>
  <dcterms:modified xsi:type="dcterms:W3CDTF">2021-07-31T14:30:01Z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2052-11.1.0.10314</vt:lpwstr>
  </property>
</Properties>
</file>