
<file path=[Content_Types].xml><?xml version="1.0" encoding="utf-8"?>
<Types xmlns="http://schemas.openxmlformats.org/package/2006/content-types">
  <Default Extension="jpeg" ContentType="image/jpeg"/>
  <Default Extension="png" ContentType="image/png"/>
  <Default Extension="tiff" ContentType="image/tif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1103" r:id="rId3"/>
    <p:sldId id="1104" r:id="rId5"/>
    <p:sldId id="1215" r:id="rId6"/>
    <p:sldId id="1216" r:id="rId7"/>
    <p:sldId id="1217" r:id="rId8"/>
    <p:sldId id="1218" r:id="rId9"/>
    <p:sldId id="1214" r:id="rId1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261E"/>
    <a:srgbClr val="B53D5A"/>
    <a:srgbClr val="339966"/>
    <a:srgbClr val="5F5F5F"/>
    <a:srgbClr val="D60093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8003" autoAdjust="0"/>
    <p:restoredTop sz="94660" autoAdjust="0"/>
  </p:normalViewPr>
  <p:slideViewPr>
    <p:cSldViewPr>
      <p:cViewPr varScale="1">
        <p:scale>
          <a:sx n="44" d="100"/>
          <a:sy n="44" d="100"/>
        </p:scale>
        <p:origin x="-102" y="-444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</a:fld>
            <a:endParaRPr lang="zh-CN" altLang="en-US">
              <a:ea typeface="黑体" panose="02010609060101010101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7B7F8-81FA-46DC-8926-8D6B124E54D6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0" advTm="5000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0" advTm="5000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BB250-4799-4F33-BA92-16B268CFE7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08D4A-6CEF-4FA2-8EC2-9680551581D9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p:transition spd="med" advClick="0" advTm="5000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med" advClick="0" advTm="5000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med" advClick="0" advTm="5000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0" advTm="5000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76145"/>
            <a:ext cx="11522075" cy="1104030"/>
          </a:xfrm>
          <a:prstGeom prst="rect">
            <a:avLst/>
          </a:prstGeom>
        </p:spPr>
      </p:pic>
    </p:spTree>
  </p:cSld>
  <p:clrMapOvr>
    <a:masterClrMapping/>
  </p:clrMapOvr>
  <p:transition spd="med" advClick="0" advTm="5000">
    <p:random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792144" y="346012"/>
            <a:ext cx="9937790" cy="12520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3" y="5400919"/>
            <a:ext cx="11522075" cy="110403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ransition spd="med" advClick="0" advTm="5000">
    <p:random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9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1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1.xml"/><Relationship Id="rId2" Type="http://schemas.openxmlformats.org/officeDocument/2006/relationships/image" Target="../media/image3.jpeg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3.xml"/><Relationship Id="rId2" Type="http://schemas.openxmlformats.org/officeDocument/2006/relationships/tags" Target="../tags/tag2.xml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.tiff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66" r="13885"/>
          <a:stretch>
            <a:fillRect/>
          </a:stretch>
        </p:blipFill>
        <p:spPr>
          <a:xfrm>
            <a:off x="1167472" y="3768252"/>
            <a:ext cx="1939891" cy="204319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8263" y="1465845"/>
            <a:ext cx="2282738" cy="3599382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1701469" y="2698515"/>
            <a:ext cx="6507840" cy="662554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800" b="0" dirty="0">
                <a:solidFill>
                  <a:srgbClr val="3090D8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2800" b="0" dirty="0">
                <a:solidFill>
                  <a:srgbClr val="3090D8"/>
                </a:solidFill>
                <a:latin typeface="微软雅黑" panose="020B0503020204020204" charset="-122"/>
                <a:ea typeface="微软雅黑" panose="020B0503020204020204" charset="-122"/>
              </a:rPr>
              <a:t>　场景歌</a:t>
            </a:r>
            <a:endParaRPr lang="en-US" altLang="zh-CN" sz="2800" b="0" dirty="0">
              <a:solidFill>
                <a:srgbClr val="3090D8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33868" y="1655913"/>
            <a:ext cx="7766131" cy="83099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 fontAlgn="auto">
              <a:lnSpc>
                <a:spcPct val="100000"/>
              </a:lnSpc>
            </a:pPr>
            <a:r>
              <a:rPr lang="zh-CN" altLang="en-US" sz="4800" b="0">
                <a:solidFill>
                  <a:srgbClr val="3090D8"/>
                </a:solidFill>
                <a:latin typeface="微软雅黑" panose="020B0503020204020204" charset="-122"/>
                <a:ea typeface="微软雅黑" panose="020B0503020204020204" charset="-122"/>
              </a:rPr>
              <a:t>第二单元　识字</a:t>
            </a:r>
            <a:endParaRPr lang="zh-CN" altLang="en-US" sz="4800" b="0" dirty="0">
              <a:solidFill>
                <a:srgbClr val="3090D8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3"/>
    </p:custDataLst>
  </p:cSld>
  <p:clrMapOvr>
    <a:masterClrMapping/>
  </p:clrMapOvr>
  <p:transition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75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  <p:bldP spid="10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49250" y="0"/>
            <a:ext cx="10833100" cy="5044355"/>
            <a:chOff x="349250" y="0"/>
            <a:chExt cx="10833100" cy="5044355"/>
          </a:xfrm>
        </p:grpSpPr>
        <p:grpSp>
          <p:nvGrpSpPr>
            <p:cNvPr id="5" name="组合 4"/>
            <p:cNvGrpSpPr/>
            <p:nvPr/>
          </p:nvGrpSpPr>
          <p:grpSpPr>
            <a:xfrm>
              <a:off x="349250" y="0"/>
              <a:ext cx="10087977" cy="2346514"/>
              <a:chOff x="349250" y="0"/>
              <a:chExt cx="10087977" cy="2346514"/>
            </a:xfrm>
          </p:grpSpPr>
          <p:sp>
            <p:nvSpPr>
              <p:cNvPr id="2" name="矩形 1"/>
              <p:cNvSpPr>
                <a:spLocks noChangeAspect="1"/>
              </p:cNvSpPr>
              <p:nvPr/>
            </p:nvSpPr>
            <p:spPr>
              <a:xfrm>
                <a:off x="349250" y="0"/>
                <a:ext cx="4418197" cy="8309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ctr">
                  <a:lnSpc>
                    <a:spcPct val="15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dirty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一、把拼音补充完整。</a:t>
                </a:r>
                <a:r>
                  <a:rPr lang="en-US" altLang="zh-CN" dirty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 </a:t>
                </a:r>
                <a:endParaRPr lang="zh-CN" altLang="zh-CN" dirty="0">
                  <a:effectLst/>
                  <a:latin typeface="Calibri" panose="020F0502020204030204" pitchFamily="34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3" name="图片 2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1084846" y="1079847"/>
                <a:ext cx="9352381" cy="1266667"/>
              </a:xfrm>
              <a:prstGeom prst="rect">
                <a:avLst/>
              </a:prstGeom>
            </p:spPr>
          </p:pic>
        </p:grpSp>
        <p:sp>
          <p:nvSpPr>
            <p:cNvPr id="6" name="矩形 5"/>
            <p:cNvSpPr>
              <a:spLocks noChangeAspect="1"/>
            </p:cNvSpPr>
            <p:nvPr/>
          </p:nvSpPr>
          <p:spPr>
            <a:xfrm>
              <a:off x="349250" y="2736031"/>
              <a:ext cx="10833100" cy="230832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二、在括号里填入合适的量词。</a:t>
              </a:r>
              <a:endParaRPr lang="zh-CN" altLang="zh-CN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一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 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队旗　</a:t>
              </a:r>
              <a:r>
                <a:rPr lang="zh-CN" altLang="zh-CN" dirty="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港湾　</a:t>
              </a:r>
              <a:r>
                <a:rPr lang="zh-CN" altLang="zh-CN" dirty="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花园　</a:t>
              </a:r>
              <a:r>
                <a:rPr lang="zh-CN" altLang="zh-CN" dirty="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稻田</a:t>
              </a:r>
              <a:endParaRPr lang="zh-CN" altLang="zh-CN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飞鸟　</a:t>
              </a:r>
              <a:r>
                <a:rPr lang="zh-CN" altLang="zh-CN" dirty="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小溪　</a:t>
              </a:r>
              <a:r>
                <a:rPr lang="zh-CN" altLang="zh-CN" dirty="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石桥　</a:t>
              </a:r>
              <a:r>
                <a:rPr lang="zh-CN" altLang="zh-CN" dirty="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铜号</a:t>
              </a:r>
              <a:endParaRPr lang="zh-CN" altLang="zh-CN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1512565" y="999128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ào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967799" y="999128"/>
            <a:ext cx="3449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4752925" y="999128"/>
            <a:ext cx="7312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iàn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337101" y="999127"/>
            <a:ext cx="6174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ān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7857422" y="999126"/>
            <a:ext cx="6399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ūn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361437" y="999128"/>
            <a:ext cx="3674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987935" y="373543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/>
              <a:t>面</a:t>
            </a: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3600797" y="367213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/>
              <a:t>处</a:t>
            </a:r>
            <a:endParaRPr lang="zh-CN" altLang="en-US"/>
          </a:p>
        </p:txBody>
      </p:sp>
    </p:spTree>
    <p:custDataLst>
      <p:tags r:id="rId2"/>
    </p:custDataLst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8" grpId="0" autoUpdateAnimBg="0"/>
      <p:bldP spid="9" grpId="0" autoUpdateAnimBg="0"/>
      <p:bldP spid="10" grpId="0" autoUpdateAnimBg="0"/>
      <p:bldP spid="11" grpId="0" autoUpdateAnimBg="0"/>
      <p:bldP spid="12" grpId="0" autoUpdateAnimBg="0"/>
      <p:bldP spid="13" grpId="0" autoUpdateAnimBg="0"/>
      <p:bldP spid="14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49250" y="0"/>
            <a:ext cx="10833100" cy="4793491"/>
            <a:chOff x="349250" y="0"/>
            <a:chExt cx="10833100" cy="4793491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49250" y="0"/>
              <a:ext cx="4520789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三、读句子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选字填空。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49250" y="1007839"/>
              <a:ext cx="10833100" cy="378565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圆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园</a:t>
              </a:r>
              <a:endParaRPr lang="zh-CN" altLang="zh-CN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公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里有一个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形的花坛。</a:t>
              </a:r>
              <a:endParaRPr lang="zh-CN" altLang="zh-CN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ctr"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队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对</a:t>
              </a:r>
              <a:endParaRPr lang="zh-CN" altLang="zh-CN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我们的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旗正迎风飘扬。</a:t>
              </a:r>
              <a:endParaRPr lang="zh-CN" altLang="zh-CN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壮壮的做法是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的。</a:t>
              </a:r>
              <a:endParaRPr lang="zh-CN" altLang="zh-CN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 spd="med" advClick="0" advTm="5000">
    <p:zo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905506"/>
            <a:ext cx="108331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同</a:t>
            </a:r>
            <a:endParaRPr lang="zh-CN" altLang="zh-CN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有一个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学手上拿着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号准备表演。</a:t>
            </a:r>
            <a:endParaRPr lang="zh-CN" altLang="zh-CN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巾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今</a:t>
            </a:r>
            <a:endParaRPr lang="zh-CN" altLang="zh-CN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天早晨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我用毛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洗脸。</a:t>
            </a:r>
            <a:endParaRPr lang="zh-CN" altLang="zh-CN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 advClick="0" advTm="5000">
    <p:strips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536174"/>
            <a:ext cx="108331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四、照样子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用上一个带量词的短语补充句子。</a:t>
            </a:r>
            <a:endParaRPr lang="zh-CN" altLang="zh-CN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今天老师给我们出了</a:t>
            </a:r>
            <a:r>
              <a:rPr lang="zh-CN" altLang="zh-CN" u="sng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一道难题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妈妈给我买了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山坡上跑来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小华借给我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 advClick="0" advTm="5000">
    <p:pull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49250" y="143743"/>
            <a:ext cx="10833100" cy="5687030"/>
            <a:chOff x="349250" y="143743"/>
            <a:chExt cx="10833100" cy="5687030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49250" y="143743"/>
              <a:ext cx="4932761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五、照样子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看图写一写。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pic>
          <p:nvPicPr>
            <p:cNvPr id="3" name="image41.jpeg"/>
            <p:cNvPicPr/>
            <p:nvPr/>
          </p:nvPicPr>
          <p:blipFill>
            <a:blip r:embed="rId1"/>
            <a:stretch>
              <a:fillRect/>
            </a:stretch>
          </p:blipFill>
          <p:spPr>
            <a:xfrm>
              <a:off x="3421062" y="965671"/>
              <a:ext cx="4679950" cy="2519680"/>
            </a:xfrm>
            <a:prstGeom prst="rect">
              <a:avLst/>
            </a:prstGeom>
          </p:spPr>
        </p:pic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49250" y="2783785"/>
              <a:ext cx="10833100" cy="30469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例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: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六朵鲜花</a:t>
              </a:r>
              <a:endParaRPr lang="zh-CN" altLang="zh-CN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</a:t>
              </a:r>
              <a:endParaRPr lang="zh-CN" altLang="zh-CN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</a:t>
              </a:r>
              <a:endParaRPr lang="zh-CN" altLang="zh-CN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</a:t>
              </a:r>
              <a:endParaRPr lang="zh-CN" altLang="zh-CN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 spd="med" advClick="0" advTm="5000">
    <p:spli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60437" y="215751"/>
            <a:ext cx="10833100" cy="5655825"/>
            <a:chOff x="360437" y="215751"/>
            <a:chExt cx="10833100" cy="5655825"/>
          </a:xfrm>
        </p:grpSpPr>
        <p:grpSp>
          <p:nvGrpSpPr>
            <p:cNvPr id="4" name="组合 3"/>
            <p:cNvGrpSpPr/>
            <p:nvPr/>
          </p:nvGrpSpPr>
          <p:grpSpPr>
            <a:xfrm>
              <a:off x="360437" y="215751"/>
              <a:ext cx="10833100" cy="5655825"/>
              <a:chOff x="360437" y="215751"/>
              <a:chExt cx="10833100" cy="5655825"/>
            </a:xfrm>
          </p:grpSpPr>
          <p:pic>
            <p:nvPicPr>
              <p:cNvPr id="3" name="image30.jpeg"/>
              <p:cNvPicPr/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360437" y="215751"/>
                <a:ext cx="1907540" cy="647700"/>
              </a:xfrm>
              <a:prstGeom prst="rect">
                <a:avLst/>
              </a:prstGeom>
            </p:spPr>
          </p:pic>
          <p:sp>
            <p:nvSpPr>
              <p:cNvPr id="2" name="矩形 1"/>
              <p:cNvSpPr>
                <a:spLocks noChangeAspect="1"/>
              </p:cNvSpPr>
              <p:nvPr/>
            </p:nvSpPr>
            <p:spPr>
              <a:xfrm>
                <a:off x="360437" y="608597"/>
                <a:ext cx="10833100" cy="526297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fontAlgn="ctr">
                  <a:lnSpc>
                    <a:spcPct val="15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1.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选一选。</a:t>
                </a:r>
                <a:endParaRPr lang="zh-CN" altLang="zh-CN" dirty="0">
                  <a:latin typeface="Calibri" panose="020F0502020204030204" pitchFamily="34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fontAlgn="ctr">
                  <a:lnSpc>
                    <a:spcPct val="15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群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dirty="0" err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qǘn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dirty="0" err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qún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dirty="0">
                  <a:latin typeface="Calibri" panose="020F0502020204030204" pitchFamily="34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fontAlgn="ctr">
                  <a:lnSpc>
                    <a:spcPct val="15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园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dirty="0" err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yán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dirty="0" err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yuán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dirty="0">
                  <a:latin typeface="Calibri" panose="020F0502020204030204" pitchFamily="34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fontAlgn="ctr">
                  <a:lnSpc>
                    <a:spcPct val="15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铜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dirty="0" err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tón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dirty="0" err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tóng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dirty="0">
                  <a:latin typeface="Calibri" panose="020F0502020204030204" pitchFamily="34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fontAlgn="ctr">
                  <a:lnSpc>
                    <a:spcPct val="15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滩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dirty="0" err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nán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dirty="0" err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tān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dirty="0">
                  <a:latin typeface="Calibri" panose="020F0502020204030204" pitchFamily="34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fontAlgn="ctr">
                  <a:lnSpc>
                    <a:spcPct val="15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巾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dirty="0" err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jīn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dirty="0" err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jīnɡ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dirty="0">
                  <a:latin typeface="Calibri" panose="020F0502020204030204" pitchFamily="34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fontAlgn="ctr">
                  <a:lnSpc>
                    <a:spcPct val="15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船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dirty="0" err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chuán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dirty="0" err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chuánɡ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dirty="0">
                  <a:effectLst/>
                  <a:latin typeface="Calibri" panose="020F0502020204030204" pitchFamily="34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96034" y="1640086"/>
              <a:ext cx="2961905" cy="3200000"/>
            </a:xfrm>
            <a:prstGeom prst="rect">
              <a:avLst/>
            </a:prstGeom>
          </p:spPr>
        </p:pic>
        <p:sp>
          <p:nvSpPr>
            <p:cNvPr id="6" name="矩形 5"/>
            <p:cNvSpPr>
              <a:spLocks noChangeAspect="1"/>
            </p:cNvSpPr>
            <p:nvPr/>
          </p:nvSpPr>
          <p:spPr>
            <a:xfrm>
              <a:off x="4752925" y="608597"/>
              <a:ext cx="2242922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写一写。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endParaRPr lang="zh-CN" altLang="zh-CN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561237" y="1643470"/>
              <a:ext cx="3028571" cy="3200000"/>
            </a:xfrm>
            <a:prstGeom prst="rect">
              <a:avLst/>
            </a:prstGeom>
          </p:spPr>
        </p:pic>
      </p:grpSp>
    </p:spTree>
  </p:cSld>
  <p:clrMapOvr>
    <a:masterClrMapping/>
  </p:clrMapOvr>
  <p:transition>
    <p:strips/>
  </p:transition>
</p:sld>
</file>

<file path=ppt/tags/tag1.xml><?xml version="1.0" encoding="utf-8"?>
<p:tagLst xmlns:p="http://schemas.openxmlformats.org/presentationml/2006/main">
  <p:tag name="TIMING" val="|2.1"/>
</p:tagLst>
</file>

<file path=ppt/tags/tag2.xml><?xml version="1.0" encoding="utf-8"?>
<p:tagLst xmlns:p="http://schemas.openxmlformats.org/presentationml/2006/main">
  <p:tag name="MH" val="20170527095031"/>
  <p:tag name="MH_LIBRARY" val="CONTENTS"/>
  <p:tag name="MH_AUTOCOLOR" val="TRUE"/>
  <p:tag name="MH_TYPE" val="CONTENTS"/>
  <p:tag name="ID" val="626777"/>
  <p:tag name="TIMING" val="|1|1.2|1.9|0.8|0.6|0.9|0.6|0.9|0.7|1"/>
</p:tagLst>
</file>

<file path=ppt/theme/theme1.xml><?xml version="1.0" encoding="utf-8"?>
<a:theme xmlns:a="http://schemas.openxmlformats.org/drawingml/2006/main" name="自定义设计方案">
  <a:themeElements>
    <a:clrScheme name="自定义 465">
      <a:dk1>
        <a:sysClr val="windowText" lastClr="000000"/>
      </a:dk1>
      <a:lt1>
        <a:srgbClr val="FFFFE7"/>
      </a:lt1>
      <a:dk2>
        <a:srgbClr val="6E5952"/>
      </a:dk2>
      <a:lt2>
        <a:srgbClr val="E7E6E6"/>
      </a:lt2>
      <a:accent1>
        <a:srgbClr val="7B645C"/>
      </a:accent1>
      <a:accent2>
        <a:srgbClr val="967161"/>
      </a:accent2>
      <a:accent3>
        <a:srgbClr val="7B645C"/>
      </a:accent3>
      <a:accent4>
        <a:srgbClr val="967161"/>
      </a:accent4>
      <a:accent5>
        <a:srgbClr val="7B645C"/>
      </a:accent5>
      <a:accent6>
        <a:srgbClr val="967161"/>
      </a:accent6>
      <a:hlink>
        <a:srgbClr val="7B645C"/>
      </a:hlink>
      <a:folHlink>
        <a:srgbClr val="967161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</Template>
  <TotalTime>0</TotalTime>
  <Words>507</Words>
  <Application>WPS 演示</Application>
  <PresentationFormat>自定义</PresentationFormat>
  <Paragraphs>62</Paragraphs>
  <Slides>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8" baseType="lpstr">
      <vt:lpstr>Arial</vt:lpstr>
      <vt:lpstr>宋体</vt:lpstr>
      <vt:lpstr>Wingdings</vt:lpstr>
      <vt:lpstr>Times New Roman</vt:lpstr>
      <vt:lpstr>黑体</vt:lpstr>
      <vt:lpstr>微软雅黑</vt:lpstr>
      <vt:lpstr>Calibri</vt:lpstr>
      <vt:lpstr>楷体</vt:lpstr>
      <vt:lpstr>Arial Unicode MS</vt:lpstr>
      <vt:lpstr>Calibri Light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qwe</cp:lastModifiedBy>
  <cp:revision>7</cp:revision>
  <dcterms:created xsi:type="dcterms:W3CDTF">2020-09-03T06:55:00Z</dcterms:created>
  <dcterms:modified xsi:type="dcterms:W3CDTF">2021-07-31T15:09:21Z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2052-11.1.0.10314</vt:lpwstr>
  </property>
</Properties>
</file>