
<file path=[Content_Types].xml><?xml version="1.0" encoding="utf-8"?>
<Types xmlns="http://schemas.openxmlformats.org/package/2006/content-types"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tiff" ContentType="image/tif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103" r:id="rId3"/>
    <p:sldId id="1104" r:id="rId5"/>
    <p:sldId id="1215" r:id="rId6"/>
    <p:sldId id="1216" r:id="rId7"/>
    <p:sldId id="1217" r:id="rId8"/>
    <p:sldId id="1218" r:id="rId9"/>
    <p:sldId id="1219" r:id="rId10"/>
    <p:sldId id="1220" r:id="rId11"/>
    <p:sldId id="1214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261E"/>
    <a:srgbClr val="B53D5A"/>
    <a:srgbClr val="339966"/>
    <a:srgbClr val="5F5F5F"/>
    <a:srgbClr val="D60093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03" autoAdjust="0"/>
    <p:restoredTop sz="94660" autoAdjust="0"/>
  </p:normalViewPr>
  <p:slideViewPr>
    <p:cSldViewPr>
      <p:cViewPr varScale="1">
        <p:scale>
          <a:sx n="44" d="100"/>
          <a:sy n="44" d="100"/>
        </p:scale>
        <p:origin x="-102" y="-44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B250-4799-4F33-BA92-16B268CFE7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8D4A-6CEF-4FA2-8EC2-968055158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44" y="346012"/>
            <a:ext cx="9937790" cy="1252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" y="5400919"/>
            <a:ext cx="11522075" cy="11040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 spd="med" advClick="0" advTm="500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3" Type="http://schemas.openxmlformats.org/officeDocument/2006/relationships/tags" Target="../tags/tag2.xml"/><Relationship Id="rId2" Type="http://schemas.openxmlformats.org/officeDocument/2006/relationships/image" Target="../media/image3.emf"/><Relationship Id="rId1" Type="http://schemas.openxmlformats.org/officeDocument/2006/relationships/package" Target="../embeddings/Document1.docx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4.emf"/><Relationship Id="rId1" Type="http://schemas.openxmlformats.org/officeDocument/2006/relationships/package" Target="../embeddings/Document2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63" y="1465845"/>
            <a:ext cx="2282738" cy="359938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701469" y="2698515"/>
            <a:ext cx="6507840" cy="662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　树之歌</a:t>
            </a:r>
            <a:endParaRPr lang="en-US" altLang="zh-CN" sz="2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3868" y="1655913"/>
            <a:ext cx="7766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第二单元　识字</a:t>
            </a:r>
            <a:endParaRPr lang="zh-CN" altLang="en-US" sz="4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1007839"/>
            <a:ext cx="10833100" cy="3438415"/>
            <a:chOff x="349250" y="1007839"/>
            <a:chExt cx="10833100" cy="343841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007839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一、给下列加点的字选择正确的读音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Times New Roman" panose="02020603050405020304" pitchFamily="18" charset="0"/>
                </a:rPr>
                <a:t>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表示。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3" name="对象 2"/>
            <p:cNvGraphicFramePr>
              <a:graphicFrameLocks noChangeAspect="1"/>
            </p:cNvGraphicFramePr>
            <p:nvPr/>
          </p:nvGraphicFramePr>
          <p:xfrm>
            <a:off x="445319" y="2284744"/>
            <a:ext cx="10640962" cy="21615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" name="Document" r:id="rId1" imgW="3839210" imgH="781685" progId="Word.Document.12">
                    <p:embed/>
                  </p:oleObj>
                </mc:Choice>
                <mc:Fallback>
                  <p:oleObj name="Document" r:id="rId1" imgW="3839210" imgH="781685" progId="Word.Document.12">
                    <p:embed/>
                    <p:pic>
                      <p:nvPicPr>
                        <p:cNvPr id="0" name="图片 102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45319" y="2284744"/>
                          <a:ext cx="10640962" cy="216151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矩形 3"/>
          <p:cNvSpPr/>
          <p:nvPr/>
        </p:nvSpPr>
        <p:spPr>
          <a:xfrm>
            <a:off x="1512565" y="259201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273205" y="2613947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24733" y="3286915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497786" y="3224762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088629" y="3875798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273205" y="3887450"/>
            <a:ext cx="4491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Cambria Math" panose="0204050305040603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431775"/>
            <a:ext cx="10833100" cy="4540572"/>
            <a:chOff x="349250" y="431775"/>
            <a:chExt cx="10833100" cy="4540572"/>
          </a:xfrm>
        </p:grpSpPr>
        <p:graphicFrame>
          <p:nvGraphicFramePr>
            <p:cNvPr id="2" name="对象 1"/>
            <p:cNvGraphicFramePr>
              <a:graphicFrameLocks noChangeAspect="1"/>
            </p:cNvGraphicFramePr>
            <p:nvPr/>
          </p:nvGraphicFramePr>
          <p:xfrm>
            <a:off x="445319" y="431775"/>
            <a:ext cx="10640962" cy="20705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" name="Document" r:id="rId1" imgW="3839210" imgH="748030" progId="Word.Document.12">
                    <p:embed/>
                  </p:oleObj>
                </mc:Choice>
                <mc:Fallback>
                  <p:oleObj name="Document" r:id="rId1" imgW="3839210" imgH="748030" progId="Word.Document.12">
                    <p:embed/>
                    <p:pic>
                      <p:nvPicPr>
                        <p:cNvPr id="0" name="图片 2048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45319" y="431775"/>
                          <a:ext cx="10640962" cy="2070531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2664023"/>
              <a:ext cx="108331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267970"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我知道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第二行的字都带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字旁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提示字义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叫形旁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另一个部件提示读音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叫声旁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这样的字叫形声字。像这样的形声字还有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224533" y="11518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吹风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36358" y="1706002"/>
            <a:ext cx="1008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枫树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744316" y="114314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同学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723889" y="17279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梧桐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049069" y="11518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白天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120580" y="17279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柏树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996047" y="431149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梧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434179" y="431149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桦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1929170"/>
            <a:ext cx="10068930" cy="2030997"/>
            <a:chOff x="349250" y="503783"/>
            <a:chExt cx="10068930" cy="203099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503783"/>
              <a:ext cx="3182281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三、写反义词。</a:t>
              </a:r>
              <a:r>
                <a:rPr lang="en-US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03894" y="1334780"/>
              <a:ext cx="9314286" cy="1200000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2934893" y="315936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冷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21077" y="315936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高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07261" y="315936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北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15751"/>
            <a:ext cx="108331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四、填一填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然后根据意思选一选。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叶落归根。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树无根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人无志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比喻离开故土时间再长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最后还是要回归故土。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形容人如果没有了志向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就不会成功。</a:t>
            </a:r>
            <a:endParaRPr lang="zh-CN" altLang="zh-CN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比喻培养人才是长久之计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也表示培养人才很不容易。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68549" y="11518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十年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888829" y="114314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百年树人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512565" y="187193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高百尺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28842" y="25920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不长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904556" y="258330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不立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7935" y="338410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87935" y="41674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2021" y="482310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latin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151855"/>
            <a:ext cx="108331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五、阅读课文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回答问题。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杨树高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榕树壮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梧桐树叶像手掌。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枫树秋天叶儿红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松柏四季披绿装。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木棉喜暖在南方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桦树耐寒守北疆。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银杏水杉活化石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金桂开花满院香。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5000">
    <p:cover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95871"/>
            <a:ext cx="108331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根据文中内容填空。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守北疆的树是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在南方的树是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四季常绿的树是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秋天叶子变红的树是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年龄最大的树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96741" y="224466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桦树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153128" y="224466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木棉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52525" y="29520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松柏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09109" y="300137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枫树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34566" y="3735432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银杏、水杉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枫树红　　松树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桃花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梧桐树叶像手掌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一句把梧桐树叶比作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多形象啊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如果让我来写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我会写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银杏树叶像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41157" y="136787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绿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6501" y="215365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粉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137301" y="288004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cs typeface="Times New Roman" panose="02020603050405020304" pitchFamily="18" charset="0"/>
              </a:rPr>
              <a:t>手掌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197346" y="360883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cs typeface="Times New Roman" panose="02020603050405020304" pitchFamily="18" charset="0"/>
              </a:rPr>
              <a:t>小扇子</a:t>
            </a:r>
            <a:endParaRPr lang="zh-CN" altLang="zh-CN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5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6421" y="359767"/>
            <a:ext cx="10965929" cy="5700722"/>
            <a:chOff x="216421" y="359767"/>
            <a:chExt cx="10965929" cy="5700722"/>
          </a:xfrm>
        </p:grpSpPr>
        <p:grpSp>
          <p:nvGrpSpPr>
            <p:cNvPr id="4" name="组合 3"/>
            <p:cNvGrpSpPr/>
            <p:nvPr/>
          </p:nvGrpSpPr>
          <p:grpSpPr>
            <a:xfrm>
              <a:off x="216421" y="359767"/>
              <a:ext cx="10965929" cy="5700722"/>
              <a:chOff x="216421" y="359767"/>
              <a:chExt cx="10965929" cy="5700722"/>
            </a:xfrm>
          </p:grpSpPr>
          <p:pic>
            <p:nvPicPr>
              <p:cNvPr id="3" name="image46.jpeg"/>
              <p:cNvPicPr/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16421" y="359767"/>
                <a:ext cx="1907540" cy="647700"/>
              </a:xfrm>
              <a:prstGeom prst="rect">
                <a:avLst/>
              </a:prstGeom>
            </p:spPr>
          </p:pic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49250" y="797510"/>
                <a:ext cx="10833100" cy="52629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1.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连一连。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wú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柏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shǒu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耐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bǎi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松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nài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桦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sōng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梧</a:t>
                </a:r>
                <a:endParaRPr lang="zh-CN" altLang="zh-CN" dirty="0"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err="1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huà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守</a:t>
                </a:r>
                <a:endParaRPr lang="zh-CN" altLang="zh-CN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4512825" y="800894"/>
              <a:ext cx="214033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写一写。</a:t>
              </a:r>
              <a:endParaRPr lang="zh-CN" altLang="zh-CN" sz="3600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92885" y="1728999"/>
              <a:ext cx="2990476" cy="3400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30474" y="1728999"/>
              <a:ext cx="2904762" cy="3285714"/>
            </a:xfrm>
            <a:prstGeom prst="rect">
              <a:avLst/>
            </a:prstGeom>
          </p:spPr>
        </p:pic>
      </p:grpSp>
      <p:cxnSp>
        <p:nvCxnSpPr>
          <p:cNvPr id="10" name="直接连接符 9"/>
          <p:cNvCxnSpPr/>
          <p:nvPr/>
        </p:nvCxnSpPr>
        <p:spPr>
          <a:xfrm>
            <a:off x="1080517" y="2087959"/>
            <a:ext cx="1440160" cy="28083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368549" y="3024063"/>
            <a:ext cx="1152128" cy="266429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1080517" y="2087959"/>
            <a:ext cx="1440160" cy="13681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1080517" y="2880047"/>
            <a:ext cx="1440160" cy="144016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1368549" y="3672135"/>
            <a:ext cx="1152128" cy="13425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1152525" y="4320207"/>
            <a:ext cx="1368152" cy="13681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4924249" y="229527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壮</a:t>
            </a:r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6100503" y="229527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棉</a:t>
            </a: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374175" y="2295272"/>
            <a:ext cx="6992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化 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05453" y="229527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桂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536901" y="423948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桐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23403" y="423948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杨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014135" y="4219579"/>
            <a:ext cx="6992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枫 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844919" y="423948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杉</a:t>
            </a:r>
            <a:endParaRPr lang="zh-CN" altLang="en-US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utoUpdateAnimBg="0"/>
      <p:bldP spid="23" grpId="0" autoUpdateAnimBg="0"/>
      <p:bldP spid="24" grpId="0" autoUpdateAnimBg="0"/>
      <p:bldP spid="9" grpId="0" autoUpdateAnimBg="0"/>
      <p:bldP spid="11" grpId="0" autoUpdateAnimBg="0"/>
      <p:bldP spid="13" grpId="0" autoUpdateAnimBg="0"/>
      <p:bldP spid="15" grpId="0" autoUpdateAnimBg="0"/>
      <p:bldP spid="17" grpId="0" autoUpdateAnimBg="0"/>
    </p:bldLst>
  </p:timing>
</p:sld>
</file>

<file path=ppt/tags/tag1.xml><?xml version="1.0" encoding="utf-8"?>
<p:tagLst xmlns:p="http://schemas.openxmlformats.org/presentationml/2006/main">
  <p:tag name="TIMING" val="|2.1"/>
</p:tagLst>
</file>

<file path=ppt/tags/tag2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heme/theme1.xml><?xml version="1.0" encoding="utf-8"?>
<a:theme xmlns:a="http://schemas.openxmlformats.org/drawingml/2006/main" name="自定义设计方案">
  <a:themeElements>
    <a:clrScheme name="自定义 465">
      <a:dk1>
        <a:sysClr val="windowText" lastClr="000000"/>
      </a:dk1>
      <a:lt1>
        <a:srgbClr val="FFFFE7"/>
      </a:lt1>
      <a:dk2>
        <a:srgbClr val="6E5952"/>
      </a:dk2>
      <a:lt2>
        <a:srgbClr val="E7E6E6"/>
      </a:lt2>
      <a:accent1>
        <a:srgbClr val="7B645C"/>
      </a:accent1>
      <a:accent2>
        <a:srgbClr val="967161"/>
      </a:accent2>
      <a:accent3>
        <a:srgbClr val="7B645C"/>
      </a:accent3>
      <a:accent4>
        <a:srgbClr val="967161"/>
      </a:accent4>
      <a:accent5>
        <a:srgbClr val="7B645C"/>
      </a:accent5>
      <a:accent6>
        <a:srgbClr val="967161"/>
      </a:accent6>
      <a:hlink>
        <a:srgbClr val="7B645C"/>
      </a:hlink>
      <a:folHlink>
        <a:srgbClr val="96716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694</Words>
  <Application>WPS 演示</Application>
  <PresentationFormat>自定义</PresentationFormat>
  <Paragraphs>124</Paragraphs>
  <Slides>9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Arial</vt:lpstr>
      <vt:lpstr>宋体</vt:lpstr>
      <vt:lpstr>Wingdings</vt:lpstr>
      <vt:lpstr>Times New Roman</vt:lpstr>
      <vt:lpstr>黑体</vt:lpstr>
      <vt:lpstr>微软雅黑</vt:lpstr>
      <vt:lpstr>Cambria Math</vt:lpstr>
      <vt:lpstr>Calibri</vt:lpstr>
      <vt:lpstr>楷体</vt:lpstr>
      <vt:lpstr>Arial Unicode MS</vt:lpstr>
      <vt:lpstr>Calibri Light</vt:lpstr>
      <vt:lpstr>自定义设计方案</vt:lpstr>
      <vt:lpstr>Word.Document.12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11</cp:revision>
  <dcterms:created xsi:type="dcterms:W3CDTF">2020-09-03T07:03:00Z</dcterms:created>
  <dcterms:modified xsi:type="dcterms:W3CDTF">2021-07-31T15:12:54Z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2052-11.1.0.10314</vt:lpwstr>
  </property>
</Properties>
</file>