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1.svg" ContentType="image/svg+xml"/>
  <Override PartName="/ppt/media/image2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21" r:id="rId3"/>
    <p:sldId id="822" r:id="rId4"/>
    <p:sldId id="823" r:id="rId5"/>
    <p:sldId id="824" r:id="rId6"/>
    <p:sldId id="825" r:id="rId7"/>
    <p:sldId id="826" r:id="rId8"/>
    <p:sldId id="827" r:id="rId9"/>
    <p:sldId id="828" r:id="rId10"/>
  </p:sldIdLst>
  <p:sldSz cx="9144000" cy="6858000" type="screen4x3"/>
  <p:notesSz cx="7103745" cy="10234295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微软用户" initials="微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DC"/>
    <a:srgbClr val="F4F3FE"/>
    <a:srgbClr val="F9F8F8"/>
    <a:srgbClr val="CA95A7"/>
    <a:srgbClr val="900000"/>
    <a:srgbClr val="B4E0E1"/>
    <a:srgbClr val="97EEFE"/>
    <a:srgbClr val="A5EDF0"/>
    <a:srgbClr val="8BE4D2"/>
    <a:srgbClr val="BBE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/>
    <p:restoredTop sz="94660"/>
  </p:normalViewPr>
  <p:slideViewPr>
    <p:cSldViewPr snapToGrid="0" showGuides="1">
      <p:cViewPr varScale="1">
        <p:scale>
          <a:sx n="72" d="100"/>
          <a:sy n="72" d="100"/>
        </p:scale>
        <p:origin x="-1296" y="-90"/>
      </p:cViewPr>
      <p:guideLst>
        <p:guide orient="horz" pos="2383"/>
        <p:guide pos="24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89165" cy="5747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68743" y="0"/>
            <a:ext cx="3189165" cy="5747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3002" y="1432002"/>
            <a:ext cx="6873608" cy="38664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5961" y="5513207"/>
            <a:ext cx="5887689" cy="451080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10881225"/>
            <a:ext cx="3189165" cy="574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68743" y="10881225"/>
            <a:ext cx="3189165" cy="574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  <p:pic>
        <p:nvPicPr>
          <p:cNvPr id="8" name="图片 7" descr="微信图片_202007201152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" y="-140962"/>
            <a:ext cx="9143365" cy="68573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文本占位符 2"/>
          <p:cNvSpPr>
            <a:spLocks noGrp="1"/>
          </p:cNvSpPr>
          <p:nvPr>
            <p:ph type="body"/>
          </p:nvPr>
        </p:nvSpPr>
        <p:spPr>
          <a:xfrm>
            <a:off x="628650" y="1420813"/>
            <a:ext cx="7886700" cy="4351337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2860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  <p:pic>
        <p:nvPicPr>
          <p:cNvPr id="3" name="图片 2" descr="微信图片_20200720115219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635" y="0"/>
            <a:ext cx="9143365" cy="68573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sv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2.svg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微信图片_202007201152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685736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056255" y="2379980"/>
            <a:ext cx="319278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4400"/>
              <a:t>语文园地二</a:t>
            </a:r>
            <a:endParaRPr sz="4400"/>
          </a:p>
        </p:txBody>
      </p:sp>
      <p:sp>
        <p:nvSpPr>
          <p:cNvPr id="14" name="圆角矩形 13"/>
          <p:cNvSpPr/>
          <p:nvPr/>
        </p:nvSpPr>
        <p:spPr>
          <a:xfrm>
            <a:off x="117475" y="655320"/>
            <a:ext cx="2938780" cy="4921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728345" y="597535"/>
            <a:ext cx="24352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走近大自然</a:t>
            </a:r>
            <a:endParaRPr lang="zh-CN" altLang="zh-CN" sz="32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8" name="图片 17" descr="19968981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500380"/>
            <a:ext cx="777240" cy="777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微信图片_202007201152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635"/>
            <a:ext cx="9143365" cy="6857365"/>
          </a:xfrm>
          <a:prstGeom prst="rect">
            <a:avLst/>
          </a:prstGeom>
        </p:spPr>
      </p:pic>
      <p:sp>
        <p:nvSpPr>
          <p:cNvPr id="19" name="流程图: 可选过程 18"/>
          <p:cNvSpPr/>
          <p:nvPr/>
        </p:nvSpPr>
        <p:spPr>
          <a:xfrm>
            <a:off x="246380" y="2025015"/>
            <a:ext cx="8773795" cy="4287520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遇到不认识的字，我们可</a:t>
            </a:r>
            <a:endParaRPr lang="zh-CN" altLang="en-US"/>
          </a:p>
          <a:p>
            <a:pPr algn="ctr"/>
            <a:r>
              <a:rPr lang="zh-CN" altLang="en-US"/>
              <a:t>以用部首查字法查字典来</a:t>
            </a:r>
            <a:endParaRPr lang="zh-CN" altLang="en-US"/>
          </a:p>
          <a:p>
            <a:pPr algn="ctr"/>
            <a:r>
              <a:rPr lang="zh-CN" altLang="en-US"/>
              <a:t>认识这个字。下面我们就</a:t>
            </a:r>
            <a:endParaRPr lang="zh-CN" altLang="en-US"/>
          </a:p>
          <a:p>
            <a:pPr algn="ctr"/>
            <a:r>
              <a:rPr lang="zh-CN" altLang="en-US"/>
              <a:t>以“狐”为例，学习用部</a:t>
            </a:r>
            <a:endParaRPr lang="zh-CN" altLang="en-US"/>
          </a:p>
          <a:p>
            <a:pPr algn="ctr"/>
            <a:r>
              <a:rPr lang="zh-CN" altLang="en-US"/>
              <a:t>首查字法的步骤。</a:t>
            </a:r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335280" y="1252220"/>
            <a:ext cx="2773045" cy="4921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98" name="文本框 9"/>
          <p:cNvSpPr txBox="1"/>
          <p:nvPr/>
        </p:nvSpPr>
        <p:spPr>
          <a:xfrm>
            <a:off x="825500" y="1223010"/>
            <a:ext cx="23939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查字典</a:t>
            </a:r>
            <a:endParaRPr lang="zh-CN" altLang="zh-CN" sz="32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4" name="图片 3" descr="19965346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6380" y="1036320"/>
            <a:ext cx="708025" cy="70802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0695" y="2581275"/>
            <a:ext cx="994410" cy="15716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4405" y="2861945"/>
            <a:ext cx="2276475" cy="10096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24890" y="2889885"/>
            <a:ext cx="1637665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400"/>
              <a:t>读书的时候，遇</a:t>
            </a:r>
            <a:endParaRPr lang="zh-CN" altLang="en-US" sz="1400"/>
          </a:p>
          <a:p>
            <a:r>
              <a:rPr lang="zh-CN" altLang="en-US" sz="1400"/>
              <a:t>到了不认识的字，该怎么办？</a:t>
            </a:r>
            <a:endParaRPr lang="zh-CN" altLang="en-US" sz="14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5940" y="2799715"/>
            <a:ext cx="1514475" cy="15144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11800" y="2800350"/>
            <a:ext cx="2905125" cy="135255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098540" y="2973070"/>
            <a:ext cx="2138680" cy="1168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/>
              <a:t>遇到不认识的字，我们可</a:t>
            </a:r>
            <a:endParaRPr lang="zh-CN" altLang="en-US" sz="1400"/>
          </a:p>
          <a:p>
            <a:pPr algn="l"/>
            <a:r>
              <a:rPr lang="zh-CN" altLang="en-US" sz="1400"/>
              <a:t>以用部首查字法查字典来</a:t>
            </a:r>
            <a:endParaRPr lang="zh-CN" altLang="en-US" sz="1400"/>
          </a:p>
          <a:p>
            <a:pPr algn="l"/>
            <a:r>
              <a:rPr lang="zh-CN" altLang="en-US" sz="1400"/>
              <a:t>认识这个字。下面我们就</a:t>
            </a:r>
            <a:endParaRPr lang="zh-CN" altLang="en-US" sz="1400"/>
          </a:p>
          <a:p>
            <a:pPr algn="l"/>
            <a:r>
              <a:rPr lang="zh-CN" altLang="en-US" sz="1400"/>
              <a:t>以“狐”为例，学习用部</a:t>
            </a:r>
            <a:endParaRPr lang="zh-CN" altLang="en-US" sz="1400"/>
          </a:p>
          <a:p>
            <a:pPr algn="l"/>
            <a:r>
              <a:rPr lang="zh-CN" altLang="en-US" sz="1400"/>
              <a:t>首查字法的步骤。</a:t>
            </a:r>
            <a:endParaRPr lang="zh-CN" altLang="en-US" sz="1400"/>
          </a:p>
        </p:txBody>
      </p:sp>
      <p:sp>
        <p:nvSpPr>
          <p:cNvPr id="10" name="文本框 9"/>
          <p:cNvSpPr txBox="1"/>
          <p:nvPr/>
        </p:nvSpPr>
        <p:spPr>
          <a:xfrm>
            <a:off x="2535555" y="4580255"/>
            <a:ext cx="47548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/>
              <a:t>葡萄架，高又高，上边挂着紫葡萄。</a:t>
            </a:r>
            <a:endParaRPr lang="zh-CN" altLang="en-US"/>
          </a:p>
          <a:p>
            <a:pPr algn="l"/>
            <a:r>
              <a:rPr lang="zh-CN" altLang="en-US"/>
              <a:t>狐狸看见往上跳，跳哇跳，够不着。</a:t>
            </a:r>
            <a:endParaRPr lang="zh-CN" altLang="en-US"/>
          </a:p>
          <a:p>
            <a:pPr algn="l"/>
            <a:r>
              <a:rPr lang="zh-CN" altLang="en-US"/>
              <a:t>够不着，心不甘，不说自己笨，倒说葡萄酸。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2007201152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" y="635"/>
            <a:ext cx="9143365" cy="6857365"/>
          </a:xfrm>
          <a:prstGeom prst="rect">
            <a:avLst/>
          </a:prstGeom>
        </p:spPr>
      </p:pic>
      <p:pic>
        <p:nvPicPr>
          <p:cNvPr id="3" name="图片 2" descr="199653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10" y="241300"/>
            <a:ext cx="989965" cy="989965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146685" y="1231265"/>
            <a:ext cx="8997315" cy="51282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69900" y="1570355"/>
            <a:ext cx="8350885" cy="4154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2200">
                <a:solidFill>
                  <a:schemeClr val="tx1"/>
                </a:solidFill>
                <a:sym typeface="+mn-ea"/>
              </a:rPr>
              <a:t>第一步：要查“狐”的读音，先要确定这个字的部首是“犭”，再数数“犭”　的笔画，共三画。</a:t>
            </a:r>
            <a:endParaRPr sz="2200">
              <a:solidFill>
                <a:schemeClr val="tx1"/>
              </a:solidFill>
              <a:sym typeface="+mn-ea"/>
            </a:endParaRPr>
          </a:p>
          <a:p>
            <a:r>
              <a:rPr sz="2200">
                <a:solidFill>
                  <a:schemeClr val="tx1"/>
                </a:solidFill>
                <a:sym typeface="+mn-ea"/>
              </a:rPr>
              <a:t>第二步：在“部首目录”里的“三画”中找到部首“犭”和它所在的页码。</a:t>
            </a:r>
            <a:endParaRPr sz="2200">
              <a:solidFill>
                <a:schemeClr val="tx1"/>
              </a:solidFill>
              <a:sym typeface="+mn-ea"/>
            </a:endParaRPr>
          </a:p>
          <a:p>
            <a:r>
              <a:rPr sz="2200">
                <a:solidFill>
                  <a:schemeClr val="tx1"/>
                </a:solidFill>
                <a:sym typeface="+mn-ea"/>
              </a:rPr>
              <a:t>第三步：按照页码，在“检字表”中找“犭”部。再数数“狐”字 除去部</a:t>
            </a:r>
            <a:endParaRPr sz="2200">
              <a:solidFill>
                <a:schemeClr val="tx1"/>
              </a:solidFill>
              <a:sym typeface="+mn-ea"/>
            </a:endParaRPr>
          </a:p>
          <a:p>
            <a:r>
              <a:rPr sz="2200">
                <a:solidFill>
                  <a:schemeClr val="tx1"/>
                </a:solidFill>
                <a:sym typeface="+mn-ea"/>
              </a:rPr>
              <a:t>首还有几画，然后在相应位置找到“狐”字和它在正文中的页码。</a:t>
            </a:r>
            <a:endParaRPr sz="2200">
              <a:solidFill>
                <a:schemeClr val="tx1"/>
              </a:solidFill>
              <a:sym typeface="+mn-ea"/>
            </a:endParaRPr>
          </a:p>
          <a:p>
            <a:r>
              <a:rPr sz="2200">
                <a:solidFill>
                  <a:schemeClr val="tx1"/>
                </a:solidFill>
                <a:sym typeface="+mn-ea"/>
              </a:rPr>
              <a:t>第四步：按照页码，在正文中就可以查到“狐”字了。</a:t>
            </a:r>
            <a:endParaRPr sz="2200">
              <a:solidFill>
                <a:schemeClr val="tx1"/>
              </a:solidFill>
              <a:sym typeface="+mn-ea"/>
            </a:endParaRPr>
          </a:p>
          <a:p>
            <a:r>
              <a:rPr sz="2200">
                <a:solidFill>
                  <a:srgbClr val="FFC000"/>
                </a:solidFill>
                <a:sym typeface="+mn-ea"/>
              </a:rPr>
              <a:t>⊙查一查下面的部首在“检字表”的哪一页。</a:t>
            </a:r>
            <a:endParaRPr sz="2200">
              <a:solidFill>
                <a:srgbClr val="FFC000"/>
              </a:solidFill>
              <a:sym typeface="+mn-ea"/>
            </a:endParaRPr>
          </a:p>
          <a:p>
            <a:r>
              <a:rPr sz="2200">
                <a:solidFill>
                  <a:schemeClr val="tx1"/>
                </a:solidFill>
                <a:sym typeface="+mn-ea"/>
              </a:rPr>
              <a:t>艹（　　）　糸（　　）　犭（　　）</a:t>
            </a:r>
            <a:endParaRPr sz="2200">
              <a:solidFill>
                <a:schemeClr val="tx1"/>
              </a:solidFill>
              <a:sym typeface="+mn-ea"/>
            </a:endParaRPr>
          </a:p>
          <a:p>
            <a:r>
              <a:rPr sz="2200">
                <a:solidFill>
                  <a:schemeClr val="tx1"/>
                </a:solidFill>
                <a:sym typeface="+mn-ea"/>
              </a:rPr>
              <a:t>（　　）　酉（　　）</a:t>
            </a:r>
            <a:endParaRPr sz="2200">
              <a:solidFill>
                <a:schemeClr val="tx1"/>
              </a:solidFill>
              <a:sym typeface="+mn-ea"/>
            </a:endParaRPr>
          </a:p>
          <a:p>
            <a:endParaRPr sz="2200">
              <a:solidFill>
                <a:schemeClr val="tx1"/>
              </a:solidFill>
              <a:sym typeface="+mn-ea"/>
            </a:endParaRPr>
          </a:p>
          <a:p>
            <a:endParaRPr sz="2200">
              <a:solidFill>
                <a:schemeClr val="tx1"/>
              </a:solidFill>
              <a:sym typeface="+mn-ea"/>
            </a:endParaRPr>
          </a:p>
          <a:p>
            <a:r>
              <a:rPr sz="2200">
                <a:solidFill>
                  <a:schemeClr val="tx1"/>
                </a:solidFill>
                <a:sym typeface="+mn-ea"/>
              </a:rPr>
              <a:t>参考答案：艹（33）　糸（93）　犭（57）　（89）　酉（96）</a:t>
            </a:r>
            <a:endParaRPr sz="2200">
              <a:solidFill>
                <a:schemeClr val="tx1"/>
              </a:solidFill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375" y="3904615"/>
            <a:ext cx="1139825" cy="11398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6945" y="3721100"/>
            <a:ext cx="3133725" cy="15087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742430" y="3904615"/>
            <a:ext cx="240157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/>
              <a:t>首先，确定所给的部首共</a:t>
            </a:r>
            <a:endParaRPr lang="zh-CN" altLang="en-US" sz="1400"/>
          </a:p>
          <a:p>
            <a:pPr algn="l"/>
            <a:r>
              <a:rPr lang="zh-CN" altLang="en-US" sz="1400"/>
              <a:t>几画，然后到“部首目</a:t>
            </a:r>
            <a:endParaRPr lang="zh-CN" altLang="en-US" sz="1400"/>
          </a:p>
          <a:p>
            <a:pPr algn="l"/>
            <a:r>
              <a:rPr lang="zh-CN" altLang="en-US" sz="1400"/>
              <a:t>录”中去找对应的页码。</a:t>
            </a:r>
            <a:endParaRPr lang="zh-CN" altLang="en-US" sz="1400"/>
          </a:p>
          <a:p>
            <a:pPr algn="l"/>
            <a:r>
              <a:rPr lang="zh-CN" altLang="en-US" sz="1400"/>
              <a:t>“艹”是3画，“糸”是6</a:t>
            </a:r>
            <a:endParaRPr lang="zh-CN" altLang="en-US" sz="1400"/>
          </a:p>
          <a:p>
            <a:pPr algn="l"/>
            <a:r>
              <a:rPr lang="zh-CN" altLang="en-US" sz="1400"/>
              <a:t>画，“犭”是3画，“竹”</a:t>
            </a:r>
            <a:endParaRPr lang="zh-CN" altLang="en-US" sz="1400"/>
          </a:p>
          <a:p>
            <a:pPr algn="l"/>
            <a:r>
              <a:rPr lang="zh-CN" altLang="en-US" sz="1400"/>
              <a:t>是6画，“酉”是7画。</a:t>
            </a:r>
            <a:endParaRPr lang="zh-CN" altLang="en-US" sz="1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2007201152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" y="635"/>
            <a:ext cx="9143365" cy="6857365"/>
          </a:xfrm>
          <a:prstGeom prst="rect">
            <a:avLst/>
          </a:prstGeom>
        </p:spPr>
      </p:pic>
      <p:pic>
        <p:nvPicPr>
          <p:cNvPr id="3" name="图片 2" descr="199653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10" y="241300"/>
            <a:ext cx="989965" cy="989965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146685" y="1231265"/>
            <a:ext cx="8997315" cy="51282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14630" y="1570355"/>
            <a:ext cx="8573770" cy="3138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sz="2200">
              <a:solidFill>
                <a:schemeClr val="tx1"/>
              </a:solidFill>
              <a:sym typeface="+mn-ea"/>
            </a:endParaRPr>
          </a:p>
          <a:p>
            <a:r>
              <a:rPr sz="2200">
                <a:solidFill>
                  <a:srgbClr val="FFC000"/>
                </a:solidFill>
                <a:sym typeface="+mn-ea"/>
              </a:rPr>
              <a:t>⊙数一数下面的字除去部首还有几画。</a:t>
            </a:r>
            <a:endParaRPr sz="2200">
              <a:solidFill>
                <a:srgbClr val="FFC000"/>
              </a:solidFill>
              <a:sym typeface="+mn-ea"/>
            </a:endParaRPr>
          </a:p>
          <a:p>
            <a:r>
              <a:rPr sz="2200">
                <a:solidFill>
                  <a:schemeClr val="tx1"/>
                </a:solidFill>
                <a:sym typeface="+mn-ea"/>
              </a:rPr>
              <a:t>葡（　　）　紫（　　）　狸（　　）</a:t>
            </a:r>
            <a:endParaRPr sz="2200">
              <a:solidFill>
                <a:schemeClr val="tx1"/>
              </a:solidFill>
              <a:sym typeface="+mn-ea"/>
            </a:endParaRPr>
          </a:p>
          <a:p>
            <a:r>
              <a:rPr sz="2200">
                <a:solidFill>
                  <a:schemeClr val="tx1"/>
                </a:solidFill>
                <a:sym typeface="+mn-ea"/>
              </a:rPr>
              <a:t> 笨（　　）　酸（　　）</a:t>
            </a:r>
            <a:endParaRPr sz="2200">
              <a:solidFill>
                <a:schemeClr val="tx1"/>
              </a:solidFill>
              <a:sym typeface="+mn-ea"/>
            </a:endParaRPr>
          </a:p>
          <a:p>
            <a:endParaRPr sz="2200">
              <a:solidFill>
                <a:schemeClr val="tx1"/>
              </a:solidFill>
              <a:sym typeface="+mn-ea"/>
            </a:endParaRPr>
          </a:p>
          <a:p>
            <a:r>
              <a:rPr sz="2200">
                <a:solidFill>
                  <a:schemeClr val="tx1"/>
                </a:solidFill>
                <a:sym typeface="+mn-ea"/>
              </a:rPr>
              <a:t>参考答案：葡（9画）　紫（6画）　狸（7画）　笨（5画）　酸（7画）</a:t>
            </a:r>
            <a:endParaRPr sz="2200">
              <a:solidFill>
                <a:schemeClr val="tx1"/>
              </a:solidFill>
              <a:sym typeface="+mn-ea"/>
            </a:endParaRPr>
          </a:p>
          <a:p>
            <a:r>
              <a:rPr sz="2200">
                <a:solidFill>
                  <a:srgbClr val="FFC000"/>
                </a:solidFill>
                <a:sym typeface="+mn-ea"/>
              </a:rPr>
              <a:t>⊙用部首查字法，查查儿歌中不认识的字。</a:t>
            </a:r>
            <a:endParaRPr sz="2200">
              <a:solidFill>
                <a:srgbClr val="FFC000"/>
              </a:solidFill>
              <a:sym typeface="+mn-ea"/>
            </a:endParaRPr>
          </a:p>
          <a:p>
            <a:endParaRPr sz="2200">
              <a:solidFill>
                <a:srgbClr val="FFC000"/>
              </a:solidFill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6785" y="1570355"/>
            <a:ext cx="2967355" cy="142875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592570" y="1807845"/>
            <a:ext cx="240157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/>
              <a:t>按照要求，先要确定每个</a:t>
            </a:r>
            <a:endParaRPr lang="zh-CN" altLang="en-US" sz="1400"/>
          </a:p>
          <a:p>
            <a:pPr algn="l"/>
            <a:r>
              <a:rPr lang="zh-CN" altLang="en-US" sz="1400"/>
              <a:t>字的部首是什么，然后数</a:t>
            </a:r>
            <a:endParaRPr lang="zh-CN" altLang="en-US" sz="1400"/>
          </a:p>
          <a:p>
            <a:pPr algn="l"/>
            <a:r>
              <a:rPr lang="zh-CN" altLang="en-US" sz="1400"/>
              <a:t>除去部首后剩下的是哪部</a:t>
            </a:r>
            <a:endParaRPr lang="zh-CN" altLang="en-US" sz="1400"/>
          </a:p>
          <a:p>
            <a:pPr algn="l"/>
            <a:r>
              <a:rPr lang="zh-CN" altLang="en-US" sz="1400"/>
              <a:t>分，再数其笔画数。</a:t>
            </a:r>
            <a:endParaRPr lang="zh-CN" altLang="en-US" sz="140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1095" y="1675130"/>
            <a:ext cx="1139825" cy="113982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470" y="4320540"/>
            <a:ext cx="2895600" cy="187769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90035" y="4392295"/>
            <a:ext cx="1595755" cy="159575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2740" y="4320540"/>
            <a:ext cx="3651250" cy="175831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6386830" y="4479290"/>
            <a:ext cx="2401570" cy="1599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/>
              <a:t>我们有前面的练习作为基</a:t>
            </a:r>
            <a:endParaRPr lang="zh-CN" altLang="en-US" sz="1400"/>
          </a:p>
          <a:p>
            <a:pPr algn="l"/>
            <a:r>
              <a:rPr lang="zh-CN" altLang="en-US" sz="1400"/>
              <a:t>础，再完成这项练习就会</a:t>
            </a:r>
            <a:endParaRPr lang="zh-CN" altLang="en-US" sz="1400"/>
          </a:p>
          <a:p>
            <a:pPr algn="l"/>
            <a:r>
              <a:rPr lang="zh-CN" altLang="en-US" sz="1400"/>
              <a:t>轻松很多。不过，我们一</a:t>
            </a:r>
            <a:endParaRPr lang="zh-CN" altLang="en-US" sz="1400"/>
          </a:p>
          <a:p>
            <a:pPr algn="l"/>
            <a:r>
              <a:rPr lang="zh-CN" altLang="en-US" sz="1400"/>
              <a:t>定要逐字逐项完成，不要</a:t>
            </a:r>
            <a:endParaRPr lang="zh-CN" altLang="en-US" sz="1400"/>
          </a:p>
          <a:p>
            <a:pPr algn="l"/>
            <a:r>
              <a:rPr lang="zh-CN" altLang="en-US" sz="1400"/>
              <a:t>急于求成。如果哪个环节</a:t>
            </a:r>
            <a:endParaRPr lang="zh-CN" altLang="en-US" sz="1400"/>
          </a:p>
          <a:p>
            <a:pPr algn="l"/>
            <a:r>
              <a:rPr lang="zh-CN" altLang="en-US" sz="1400"/>
              <a:t>不会了，可以参考上面查</a:t>
            </a:r>
            <a:endParaRPr lang="zh-CN" altLang="en-US" sz="1400"/>
          </a:p>
          <a:p>
            <a:pPr algn="l"/>
            <a:r>
              <a:rPr lang="zh-CN" altLang="en-US" sz="1400"/>
              <a:t>字典的方法。</a:t>
            </a:r>
            <a:endParaRPr lang="zh-CN" altLang="en-US" sz="1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2007201152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" y="635"/>
            <a:ext cx="9143365" cy="6857365"/>
          </a:xfrm>
          <a:prstGeom prst="rect">
            <a:avLst/>
          </a:prstGeom>
        </p:spPr>
      </p:pic>
      <p:pic>
        <p:nvPicPr>
          <p:cNvPr id="3" name="图片 2" descr="199653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10" y="241300"/>
            <a:ext cx="989965" cy="989965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146685" y="1231265"/>
            <a:ext cx="8997315" cy="51282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46685" y="1552575"/>
            <a:ext cx="8573770" cy="1106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sz="2200">
              <a:solidFill>
                <a:schemeClr val="tx1"/>
              </a:solidFill>
              <a:sym typeface="+mn-ea"/>
            </a:endParaRPr>
          </a:p>
          <a:p>
            <a:r>
              <a:rPr sz="2200">
                <a:solidFill>
                  <a:srgbClr val="FFC000"/>
                </a:solidFill>
                <a:sym typeface="+mn-ea"/>
              </a:rPr>
              <a:t>参考答案：</a:t>
            </a:r>
            <a:endParaRPr sz="2200">
              <a:solidFill>
                <a:srgbClr val="FFC000"/>
              </a:solidFill>
              <a:sym typeface="+mn-ea"/>
            </a:endParaRPr>
          </a:p>
          <a:p>
            <a:endParaRPr sz="2200">
              <a:solidFill>
                <a:srgbClr val="FFC000"/>
              </a:solidFill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6375" y="1891665"/>
            <a:ext cx="6886575" cy="275272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173480" y="4991100"/>
            <a:ext cx="68148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/>
              <a:t>（注：查以上生字所用工具书为商务印书馆《新华字典》第11版）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2007201152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6857365"/>
          </a:xfrm>
          <a:prstGeom prst="rect">
            <a:avLst/>
          </a:prstGeom>
        </p:spPr>
      </p:pic>
      <p:sp>
        <p:nvSpPr>
          <p:cNvPr id="8" name="流程图: 终止 7"/>
          <p:cNvSpPr/>
          <p:nvPr/>
        </p:nvSpPr>
        <p:spPr>
          <a:xfrm>
            <a:off x="430530" y="979170"/>
            <a:ext cx="2574925" cy="452755"/>
          </a:xfrm>
          <a:prstGeom prst="flowChartTerminator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362" name="内容占位符 2"/>
          <p:cNvSpPr>
            <a:spLocks noGrp="1"/>
          </p:cNvSpPr>
          <p:nvPr>
            <p:ph idx="1"/>
          </p:nvPr>
        </p:nvSpPr>
        <p:spPr>
          <a:xfrm>
            <a:off x="0" y="979170"/>
            <a:ext cx="2933700" cy="441325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buNone/>
            </a:pPr>
            <a:r>
              <a:rPr lang="en-US" altLang="zh-CN" b="1" dirty="0"/>
              <a:t>   </a:t>
            </a:r>
            <a:r>
              <a:rPr lang="en-US" altLang="zh-CN" b="1" dirty="0">
                <a:solidFill>
                  <a:srgbClr val="FF0000"/>
                </a:solidFill>
                <a:latin typeface="方正字迹-杨素彬楷 简" panose="02000500000000000000" charset="-122"/>
                <a:ea typeface="方正字迹-杨素彬楷 简" panose="02000500000000000000" charset="-122"/>
                <a:cs typeface="方正字迹-杨素彬楷 简" panose="02000500000000000000" charset="-122"/>
              </a:rPr>
              <a:t>  </a:t>
            </a:r>
            <a:r>
              <a:rPr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字迹-杨素彬楷 简" panose="02000500000000000000" charset="-122"/>
                <a:ea typeface="方正字迹-杨素彬楷 简" panose="02000500000000000000" charset="-122"/>
                <a:cs typeface="方正字迹-杨素彬楷 简" panose="02000500000000000000" charset="-122"/>
              </a:rPr>
              <a:t>要求会认的字</a:t>
            </a:r>
            <a:endParaRPr b="1" dirty="0"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字迹-杨素彬楷 简" panose="02000500000000000000" charset="-122"/>
              <a:ea typeface="方正字迹-杨素彬楷 简" panose="02000500000000000000" charset="-122"/>
              <a:cs typeface="方正字迹-杨素彬楷 简" panose="02000500000000000000" charset="-122"/>
            </a:endParaRPr>
          </a:p>
          <a:p>
            <a:pPr marL="0" indent="0" eaLnBrk="1" hangingPunct="1">
              <a:buNone/>
            </a:pPr>
            <a:endParaRPr lang="zh-CN" altLang="en-US" dirty="0"/>
          </a:p>
          <a:p>
            <a:pPr marL="0" indent="0" eaLnBrk="1" hangingPunct="1">
              <a:buNone/>
            </a:pP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530" y="1883410"/>
            <a:ext cx="7984490" cy="415099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微信图片_202007201152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6857365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395605" y="746125"/>
            <a:ext cx="2259965" cy="4635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412750" y="1481455"/>
            <a:ext cx="8597265" cy="505587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199653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9565"/>
            <a:ext cx="914400" cy="914400"/>
          </a:xfrm>
          <a:prstGeom prst="rect">
            <a:avLst/>
          </a:prstGeom>
        </p:spPr>
      </p:pic>
      <p:sp>
        <p:nvSpPr>
          <p:cNvPr id="4098" name="文本框 9"/>
          <p:cNvSpPr txBox="1"/>
          <p:nvPr/>
        </p:nvSpPr>
        <p:spPr>
          <a:xfrm>
            <a:off x="785495" y="683895"/>
            <a:ext cx="194310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日积月累</a:t>
            </a:r>
            <a:endParaRPr lang="zh-CN" altLang="zh-CN" sz="32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7" name="TextBox 1"/>
          <p:cNvSpPr txBox="1"/>
          <p:nvPr/>
        </p:nvSpPr>
        <p:spPr>
          <a:xfrm>
            <a:off x="546735" y="1700530"/>
            <a:ext cx="8597265" cy="224536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75000"/>
                  </a:schemeClr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algn="l"/>
            <a:r>
              <a:rPr lang="en-US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己所不欲，勿施于人。——《论语》</a:t>
            </a:r>
            <a:endParaRPr lang="en-US"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/>
            <a:r>
              <a:rPr lang="en-US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译文：自己不愿做的事，不要强加在别人身上。</a:t>
            </a:r>
            <a:endParaRPr lang="en-US"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/>
            <a:r>
              <a:rPr lang="en-US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与朋友交，言而有信。——《论语》</a:t>
            </a:r>
            <a:endParaRPr lang="en-US"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/>
            <a:r>
              <a:rPr lang="en-US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译文：与朋友交往，要守信用，说到做到。</a:t>
            </a:r>
            <a:endParaRPr lang="en-US"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/>
            <a:r>
              <a:rPr lang="en-US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不以规矩，不能成方圆。——《孟子》</a:t>
            </a:r>
            <a:endParaRPr lang="en-US"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/>
            <a:r>
              <a:rPr lang="en-US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译文：没有圆规和曲尺（矩）就没办法画出圆和方这两种图案。用来劝诫人</a:t>
            </a:r>
            <a:endParaRPr lang="en-US"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/>
            <a:r>
              <a:rPr lang="en-US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做事要遵循一定的法则。</a:t>
            </a:r>
            <a:endParaRPr sz="2000" dirty="0">
              <a:cs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微信图片_202007201152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6857365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395605" y="746125"/>
            <a:ext cx="2259965" cy="4635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412750" y="1481455"/>
            <a:ext cx="8597265" cy="505587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199653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9565"/>
            <a:ext cx="914400" cy="914400"/>
          </a:xfrm>
          <a:prstGeom prst="rect">
            <a:avLst/>
          </a:prstGeom>
        </p:spPr>
      </p:pic>
      <p:sp>
        <p:nvSpPr>
          <p:cNvPr id="4098" name="文本框 9"/>
          <p:cNvSpPr txBox="1"/>
          <p:nvPr/>
        </p:nvSpPr>
        <p:spPr>
          <a:xfrm>
            <a:off x="785495" y="683895"/>
            <a:ext cx="194310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我爱阅读</a:t>
            </a:r>
            <a:endParaRPr lang="zh-CN" altLang="zh-CN" sz="32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7" name="TextBox 1"/>
          <p:cNvSpPr txBox="1"/>
          <p:nvPr/>
        </p:nvSpPr>
        <p:spPr>
          <a:xfrm>
            <a:off x="395605" y="1837055"/>
            <a:ext cx="8597265" cy="193802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75000"/>
                  </a:schemeClr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十二月花名歌</a:t>
            </a:r>
            <a:endParaRPr 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/>
            <a:r>
              <a:rPr 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（原文见教材第27页）</a:t>
            </a:r>
            <a:endParaRPr lang="en-US" sz="2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/>
            <a:r>
              <a:rPr 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主要内容：</a:t>
            </a:r>
            <a:r>
              <a:rPr 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这是一首传统民间歌谣，描写了一年中的十二个月（文中的月份指的是农历）代表的花，写出了它们各自的特点，给我们美的享受。</a:t>
            </a:r>
            <a:endParaRPr lang="en-US" sz="2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982</Words>
  <Application>WPS 演示</Application>
  <PresentationFormat>全屏显示(4:3)</PresentationFormat>
  <Paragraphs>90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Calibri Light</vt:lpstr>
      <vt:lpstr>黑体</vt:lpstr>
      <vt:lpstr>方正字迹-杨素彬楷 简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qwe</cp:lastModifiedBy>
  <cp:revision>466</cp:revision>
  <dcterms:created xsi:type="dcterms:W3CDTF">2018-01-19T05:09:00Z</dcterms:created>
  <dcterms:modified xsi:type="dcterms:W3CDTF">2021-07-31T15:22:56Z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