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306" r:id="rId3"/>
    <p:sldId id="286" r:id="rId5"/>
    <p:sldId id="287" r:id="rId6"/>
    <p:sldId id="291" r:id="rId7"/>
    <p:sldId id="289" r:id="rId8"/>
    <p:sldId id="266" r:id="rId9"/>
    <p:sldId id="261" r:id="rId10"/>
    <p:sldId id="268" r:id="rId11"/>
    <p:sldId id="276" r:id="rId12"/>
  </p:sldIdLst>
  <p:sldSz cx="9144000" cy="6858000" type="screen4x3"/>
  <p:notesSz cx="6858000" cy="9144000"/>
  <p:custDataLst>
    <p:tags r:id="rId1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690"/>
  </p:normalViewPr>
  <p:slideViewPr>
    <p:cSldViewPr showGuides="1">
      <p:cViewPr varScale="1">
        <p:scale>
          <a:sx n="67" d="100"/>
          <a:sy n="67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40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55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/>
          </a:p>
        </p:txBody>
      </p:sp>
      <p:sp>
        <p:nvSpPr>
          <p:cNvPr id="23555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3556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0" hangingPunct="0"/>
            <a:endParaRPr lang="zh-CN" altLang="en-US" sz="1200"/>
          </a:p>
        </p:txBody>
      </p:sp>
      <p:sp>
        <p:nvSpPr>
          <p:cNvPr id="23557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>
              <a:buSzPct val="100000"/>
              <a:buFont typeface="Arial" panose="020B0604020202020204" pitchFamily="34" charset="0"/>
            </a:pPr>
            <a:endParaRPr lang="en-US" altLang="en-US" sz="1200"/>
          </a:p>
        </p:txBody>
      </p:sp>
      <p:sp>
        <p:nvSpPr>
          <p:cNvPr id="22531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>
              <a:buSzPct val="100000"/>
              <a:buFont typeface="Arial" panose="020B0604020202020204" pitchFamily="34" charset="0"/>
            </a:pPr>
            <a:fld id="{BB962C8B-B14F-4D97-AF65-F5344CB8AC3E}" type="datetime1">
              <a:rPr lang="en-US" altLang="en-US" sz="1200"/>
            </a:fld>
            <a:endParaRPr lang="en-US" altLang="en-US" sz="1200"/>
          </a:p>
        </p:txBody>
      </p:sp>
      <p:sp>
        <p:nvSpPr>
          <p:cNvPr id="22532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533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2534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>
              <a:buSzPct val="100000"/>
              <a:buFont typeface="Arial" panose="020B0604020202020204" pitchFamily="34" charset="0"/>
            </a:pPr>
            <a:endParaRPr lang="en-US" altLang="en-US" sz="1200"/>
          </a:p>
        </p:txBody>
      </p:sp>
      <p:sp>
        <p:nvSpPr>
          <p:cNvPr id="2253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>
              <a:buSzPct val="100000"/>
              <a:buFont typeface="Arial" panose="020B0604020202020204" pitchFamily="34" charset="0"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2457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2560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2662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2765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SzPct val="100000"/>
              <a:buFont typeface="Arial" panose="020B0604020202020204" pitchFamily="34" charset="0"/>
            </a:pPr>
            <a:r>
              <a:rPr lang="en-US" altLang="en-US" sz="1200">
                <a:ea typeface="宋体" panose="02010600030101010101" pitchFamily="2" charset="-122"/>
              </a:rPr>
              <a:t>语文</a:t>
            </a:r>
            <a:endParaRPr lang="en-US" altLang="en-US" sz="1200">
              <a:ea typeface="宋体" panose="02010600030101010101" pitchFamily="2" charset="-122"/>
            </a:endParaRPr>
          </a:p>
        </p:txBody>
      </p:sp>
      <p:sp>
        <p:nvSpPr>
          <p:cNvPr id="2867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>
              <a:buSzPct val="100000"/>
              <a:buFont typeface="Arial" panose="020B0604020202020204" pitchFamily="34" charset="0"/>
            </a:pPr>
            <a:r>
              <a:rPr lang="en-US" altLang="en-US" sz="1200">
                <a:ea typeface="宋体" panose="02010600030101010101" pitchFamily="2" charset="-122"/>
              </a:rPr>
              <a:t>语文</a:t>
            </a:r>
            <a:endParaRPr lang="en-US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296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307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3174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3277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endParaRPr lang="en-US" altLang="en-US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126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r>
              <a:rPr lang="en-US" altLang="zh-CN"/>
              <a:t>‹#›</a:t>
            </a:r>
            <a:endParaRPr lang="zh-CN" altLang="en-US"/>
          </a:p>
        </p:txBody>
      </p:sp>
      <p:sp>
        <p:nvSpPr>
          <p:cNvPr id="1126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endParaRPr lang="en-US" altLang="en-US"/>
          </a:p>
        </p:txBody>
      </p:sp>
      <p:sp>
        <p:nvSpPr>
          <p:cNvPr id="1127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1229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r>
              <a:rPr lang="en-US" altLang="zh-CN"/>
              <a:t>‹#›</a:t>
            </a:r>
            <a:endParaRPr lang="zh-CN" altLang="en-US"/>
          </a:p>
        </p:txBody>
      </p:sp>
      <p:sp>
        <p:nvSpPr>
          <p:cNvPr id="1229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endParaRPr lang="en-US" altLang="en-US"/>
          </a:p>
        </p:txBody>
      </p:sp>
      <p:sp>
        <p:nvSpPr>
          <p:cNvPr id="1229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endParaRPr lang="en-US" altLang="en-US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endParaRPr lang="en-US" altLang="en-US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endParaRPr lang="en-US" altLang="en-US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endParaRPr lang="en-US" altLang="en-US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endParaRPr lang="en-US" altLang="en-US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endParaRPr lang="en-US" altLang="en-US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113" normalizeH="0" baseline="0" noProof="1">
                <a:ln>
                  <a:noFill/>
                </a:ln>
                <a:solidFill>
                  <a:srgbClr val="595959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单击图标添加图片</a:t>
            </a:r>
            <a:endParaRPr kumimoji="0" lang="zh-CN" altLang="en-US" sz="1200" b="0" i="0" u="none" strike="noStrike" kern="1200" cap="none" spc="113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endParaRPr lang="en-US" altLang="en-US"/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kumimoji="0" lang="zh-CN" altLang="en-US" sz="1800" b="0" i="0" u="none" strike="noStrike" kern="1200" cap="none" spc="225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25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r>
              <a:rPr lang="en-US" altLang="zh-CN"/>
              <a:t>‹#›</a:t>
            </a:r>
            <a:endParaRPr lang="zh-CN" altLang="en-US"/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endParaRPr lang="en-US" altLang="en-US"/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algn="ct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algn="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r>
              <a:rPr lang="en-US" altLang="zh-CN"/>
              <a:t>‹#›</a:t>
            </a:r>
            <a:endParaRPr lang="zh-CN" altLang="en-US" sz="700">
              <a:solidFill>
                <a:srgbClr val="898989"/>
              </a:solidFill>
            </a:endParaRPr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9144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anose="020B0604020202020204" pitchFamily="34" charset="0"/>
        <a:buChar char="●"/>
        <a:defRPr kumimoji="0" sz="18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anose="05000000000000000000" pitchFamily="2" charset="2"/>
        <a:buChar char=""/>
        <a:tabLst>
          <a:tab pos="1206500" algn="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anose="020B0604020202020204" pitchFamily="34" charset="0"/>
        <a:buChar char="•"/>
        <a:tabLst>
          <a:tab pos="1206500" algn="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3314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文本框 1"/>
          <p:cNvSpPr/>
          <p:nvPr/>
        </p:nvSpPr>
        <p:spPr>
          <a:xfrm>
            <a:off x="415925" y="741363"/>
            <a:ext cx="530066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 typeface="Arial" panose="020B0604020202020204" pitchFamily="34" charset="0"/>
            </a:pPr>
            <a:r>
              <a:rPr lang="zh-CN" altLang="en-US" sz="280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部编版小学语文教材二年级上册</a:t>
            </a:r>
            <a:endParaRPr lang="zh-CN" altLang="en-US" sz="280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6" name="文本框 2"/>
          <p:cNvSpPr/>
          <p:nvPr/>
        </p:nvSpPr>
        <p:spPr>
          <a:xfrm>
            <a:off x="1387475" y="2011363"/>
            <a:ext cx="7078663" cy="144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 typeface="Arial" panose="020B0604020202020204" pitchFamily="34" charset="0"/>
            </a:pPr>
            <a:r>
              <a:rPr lang="en-US" altLang="zh-CN" sz="8800" b="1">
                <a:solidFill>
                  <a:srgbClr val="FFBA55"/>
                </a:solidFill>
                <a:latin typeface="宋体" panose="02010600030101010101" pitchFamily="2" charset="-122"/>
              </a:rPr>
              <a:t>7.</a:t>
            </a:r>
            <a:r>
              <a:rPr lang="zh-CN" altLang="en-US" sz="8800" b="1">
                <a:solidFill>
                  <a:srgbClr val="FFBA55"/>
                </a:solidFill>
                <a:latin typeface="宋体" panose="02010600030101010101" pitchFamily="2" charset="-122"/>
              </a:rPr>
              <a:t>妈妈睡了</a:t>
            </a:r>
            <a:endParaRPr lang="zh-CN" altLang="zh-CN" sz="8800" b="1">
              <a:solidFill>
                <a:srgbClr val="FFBA55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338" name="流程图: 可选过程 6"/>
          <p:cNvSpPr/>
          <p:nvPr/>
        </p:nvSpPr>
        <p:spPr>
          <a:xfrm>
            <a:off x="1204913" y="908050"/>
            <a:ext cx="7632700" cy="863600"/>
          </a:xfrm>
          <a:prstGeom prst="flowChartAlternateProcess">
            <a:avLst/>
          </a:prstGeom>
          <a:solidFill>
            <a:srgbClr val="6096E6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>
              <a:buSzPct val="100000"/>
              <a:buFont typeface="Arial" panose="020B0604020202020204" pitchFamily="34" charset="0"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4339" name="椭圆形标注 7"/>
          <p:cNvSpPr/>
          <p:nvPr/>
        </p:nvSpPr>
        <p:spPr>
          <a:xfrm>
            <a:off x="244475" y="44450"/>
            <a:ext cx="2736850" cy="863600"/>
          </a:xfrm>
          <a:prstGeom prst="wedgeEllipseCallout">
            <a:avLst>
              <a:gd name="adj1" fmla="val 80866"/>
              <a:gd name="adj2" fmla="val 51028"/>
            </a:avLst>
          </a:prstGeom>
          <a:solidFill>
            <a:srgbClr val="92D050"/>
          </a:solidFill>
          <a:ln w="12700" cap="flat" cmpd="sng">
            <a:solidFill>
              <a:srgbClr val="446DA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>
              <a:buSzPct val="100000"/>
              <a:buFont typeface="Arial" panose="020B0604020202020204" pitchFamily="34" charset="0"/>
            </a:pPr>
            <a:r>
              <a:rPr lang="en-US" altLang="en-US" sz="3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中心句</a:t>
            </a:r>
            <a:endParaRPr lang="en-US" altLang="en-US" sz="36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0" name="文本框 2"/>
          <p:cNvSpPr/>
          <p:nvPr/>
        </p:nvSpPr>
        <p:spPr>
          <a:xfrm>
            <a:off x="174625" y="908050"/>
            <a:ext cx="8793163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睡梦中的妈妈真美丽。明亮的眼睛闭上了，紧紧地闭着；弯弯的眉毛，也在睡觉，睡在妈妈的红润的脸上。</a:t>
            </a:r>
            <a:endParaRPr lang="zh-CN" altLang="en-US" sz="5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文本框 3"/>
          <p:cNvSpPr/>
          <p:nvPr/>
        </p:nvSpPr>
        <p:spPr>
          <a:xfrm>
            <a:off x="1444625" y="1341438"/>
            <a:ext cx="715327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———————————</a:t>
            </a:r>
            <a:endParaRPr lang="en-US" altLang="zh-CN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2" name="文本框 6"/>
          <p:cNvSpPr/>
          <p:nvPr/>
        </p:nvSpPr>
        <p:spPr>
          <a:xfrm>
            <a:off x="174625" y="2406650"/>
            <a:ext cx="851217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~~~~~~~~~~~~~~~~~~~~~~~~~~~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3" name="文本框 6"/>
          <p:cNvSpPr/>
          <p:nvPr/>
        </p:nvSpPr>
        <p:spPr>
          <a:xfrm>
            <a:off x="244475" y="3197225"/>
            <a:ext cx="851217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~~~~~~~~~~~~~~~~~~~~~~~~~~~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4" name="文本框 6"/>
          <p:cNvSpPr/>
          <p:nvPr/>
        </p:nvSpPr>
        <p:spPr>
          <a:xfrm>
            <a:off x="174625" y="4027488"/>
            <a:ext cx="851217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~~~~~~~~~~~~~~~~~~~~~~~~~~~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5" name="Picture 7" descr="18妈妈睡觉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92800" y="4324350"/>
            <a:ext cx="3074988" cy="2481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animBg="1"/>
      <p:bldP spid="14341" grpId="0" animBg="1"/>
      <p:bldP spid="14342" grpId="0" animBg="1"/>
      <p:bldP spid="14343" grpId="0" animBg="1"/>
      <p:bldP spid="143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5362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文本框 1"/>
          <p:cNvSpPr/>
          <p:nvPr/>
        </p:nvSpPr>
        <p:spPr>
          <a:xfrm>
            <a:off x="527050" y="279400"/>
            <a:ext cx="8210550" cy="2306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 typeface="Arial" panose="020B0604020202020204" pitchFamily="34" charset="0"/>
            </a:pPr>
            <a:r>
              <a:rPr lang="zh-CN" altLang="en-US" sz="7200" b="1">
                <a:effectLst>
                  <a:outerShdw blurRad="38100" dist="38100" dir="2700000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●明亮的眼睛闭上了，紧紧地闭着；</a:t>
            </a:r>
            <a:endParaRPr lang="zh-CN" altLang="en-US" sz="7200" b="1">
              <a:effectLst>
                <a:outerShdw blurRad="38100" dist="38100" dir="2700000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4" name="Picture 7" descr="18妈妈睡觉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" y="2635250"/>
            <a:ext cx="8901113" cy="4222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6386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文本框 1"/>
          <p:cNvSpPr/>
          <p:nvPr/>
        </p:nvSpPr>
        <p:spPr>
          <a:xfrm>
            <a:off x="180975" y="1069975"/>
            <a:ext cx="4610100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●弯弯的眉毛，也在睡觉，睡在妈妈红润的脸上。</a:t>
            </a:r>
            <a:endParaRPr lang="zh-CN" altLang="en-US" sz="5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8" name="Picture 7" descr="18妈妈睡觉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663" y="774700"/>
            <a:ext cx="4297362" cy="4600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7410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文本框 32"/>
          <p:cNvSpPr/>
          <p:nvPr/>
        </p:nvSpPr>
        <p:spPr>
          <a:xfrm>
            <a:off x="4475163" y="3783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12" name="文本框 34"/>
          <p:cNvSpPr/>
          <p:nvPr/>
        </p:nvSpPr>
        <p:spPr>
          <a:xfrm rot="21300000">
            <a:off x="8159750" y="24844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13" name="文本框 36"/>
          <p:cNvSpPr/>
          <p:nvPr/>
        </p:nvSpPr>
        <p:spPr>
          <a:xfrm rot="16200000">
            <a:off x="5954713" y="2173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14" name="文本框 37"/>
          <p:cNvSpPr/>
          <p:nvPr/>
        </p:nvSpPr>
        <p:spPr>
          <a:xfrm rot="17400000">
            <a:off x="5424488" y="25812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15" name="文本框 45"/>
          <p:cNvSpPr/>
          <p:nvPr/>
        </p:nvSpPr>
        <p:spPr>
          <a:xfrm rot="16200000">
            <a:off x="6515100" y="2195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16" name="文本框 46"/>
          <p:cNvSpPr/>
          <p:nvPr/>
        </p:nvSpPr>
        <p:spPr>
          <a:xfrm rot="21120000">
            <a:off x="7161213" y="2427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17" name="文本框 47"/>
          <p:cNvSpPr/>
          <p:nvPr/>
        </p:nvSpPr>
        <p:spPr>
          <a:xfrm rot="17400000">
            <a:off x="7748588" y="33559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18" name="文本框 49"/>
          <p:cNvSpPr/>
          <p:nvPr/>
        </p:nvSpPr>
        <p:spPr>
          <a:xfrm rot="600000">
            <a:off x="8261350" y="2039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19" name="文本框 50"/>
          <p:cNvSpPr/>
          <p:nvPr/>
        </p:nvSpPr>
        <p:spPr>
          <a:xfrm rot="1440000">
            <a:off x="7485063" y="210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20" name="文本框 51"/>
          <p:cNvSpPr/>
          <p:nvPr/>
        </p:nvSpPr>
        <p:spPr>
          <a:xfrm rot="16200000">
            <a:off x="8459788" y="35718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21" name="文本框 32"/>
          <p:cNvSpPr/>
          <p:nvPr/>
        </p:nvSpPr>
        <p:spPr>
          <a:xfrm>
            <a:off x="3262313" y="441801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22" name="文本框 34"/>
          <p:cNvSpPr/>
          <p:nvPr/>
        </p:nvSpPr>
        <p:spPr>
          <a:xfrm rot="4140000">
            <a:off x="4557713" y="4356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23" name="文本框 36"/>
          <p:cNvSpPr/>
          <p:nvPr/>
        </p:nvSpPr>
        <p:spPr>
          <a:xfrm rot="20220000">
            <a:off x="3994150" y="2159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24" name="文本框 37"/>
          <p:cNvSpPr/>
          <p:nvPr/>
        </p:nvSpPr>
        <p:spPr>
          <a:xfrm rot="21420000">
            <a:off x="4224338" y="2911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25" name="文本框 45"/>
          <p:cNvSpPr/>
          <p:nvPr/>
        </p:nvSpPr>
        <p:spPr>
          <a:xfrm rot="20220000">
            <a:off x="4554538" y="2181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26" name="文本框 46"/>
          <p:cNvSpPr/>
          <p:nvPr/>
        </p:nvSpPr>
        <p:spPr>
          <a:xfrm rot="20220000">
            <a:off x="4924425" y="23955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27" name="文本框 47"/>
          <p:cNvSpPr/>
          <p:nvPr/>
        </p:nvSpPr>
        <p:spPr>
          <a:xfrm rot="21420000">
            <a:off x="5157788" y="3092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28" name="文本框 49"/>
          <p:cNvSpPr/>
          <p:nvPr/>
        </p:nvSpPr>
        <p:spPr>
          <a:xfrm rot="16200000">
            <a:off x="6403975" y="2967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29" name="文本框 50"/>
          <p:cNvSpPr/>
          <p:nvPr/>
        </p:nvSpPr>
        <p:spPr>
          <a:xfrm rot="21420000">
            <a:off x="5683250" y="34480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30" name="文本框 51"/>
          <p:cNvSpPr/>
          <p:nvPr/>
        </p:nvSpPr>
        <p:spPr>
          <a:xfrm rot="16200000">
            <a:off x="5938838" y="4291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31" name="文本框 49"/>
          <p:cNvSpPr/>
          <p:nvPr/>
        </p:nvSpPr>
        <p:spPr>
          <a:xfrm rot="1200000">
            <a:off x="1230313" y="47323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32" name="文本框 34"/>
          <p:cNvSpPr/>
          <p:nvPr/>
        </p:nvSpPr>
        <p:spPr>
          <a:xfrm rot="4140000">
            <a:off x="2236788" y="4313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33" name="文本框 36"/>
          <p:cNvSpPr/>
          <p:nvPr/>
        </p:nvSpPr>
        <p:spPr>
          <a:xfrm rot="20220000">
            <a:off x="1698625" y="40862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34" name="文本框 37"/>
          <p:cNvSpPr/>
          <p:nvPr/>
        </p:nvSpPr>
        <p:spPr>
          <a:xfrm rot="1020000">
            <a:off x="2579688" y="36115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35" name="文本框 45"/>
          <p:cNvSpPr/>
          <p:nvPr/>
        </p:nvSpPr>
        <p:spPr>
          <a:xfrm rot="20220000">
            <a:off x="3255963" y="4003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36" name="文本框 46"/>
          <p:cNvSpPr/>
          <p:nvPr/>
        </p:nvSpPr>
        <p:spPr>
          <a:xfrm rot="21420000">
            <a:off x="881063" y="2387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37" name="文本框 47"/>
          <p:cNvSpPr/>
          <p:nvPr/>
        </p:nvSpPr>
        <p:spPr>
          <a:xfrm rot="1020000">
            <a:off x="922338" y="42576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38" name="文本框 49"/>
          <p:cNvSpPr/>
          <p:nvPr/>
        </p:nvSpPr>
        <p:spPr>
          <a:xfrm rot="21420000">
            <a:off x="3103563" y="4694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39" name="文本框 50"/>
          <p:cNvSpPr/>
          <p:nvPr/>
        </p:nvSpPr>
        <p:spPr>
          <a:xfrm rot="21420000">
            <a:off x="4251325" y="40274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40" name="文本框 51"/>
          <p:cNvSpPr/>
          <p:nvPr/>
        </p:nvSpPr>
        <p:spPr>
          <a:xfrm rot="21420000">
            <a:off x="4418013" y="4786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41" name="文本框 32"/>
          <p:cNvSpPr/>
          <p:nvPr/>
        </p:nvSpPr>
        <p:spPr>
          <a:xfrm rot="16500000">
            <a:off x="415925" y="28987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42" name="文本框 60"/>
          <p:cNvSpPr/>
          <p:nvPr/>
        </p:nvSpPr>
        <p:spPr>
          <a:xfrm rot="4140000">
            <a:off x="1433513" y="30162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43" name="文本框 36"/>
          <p:cNvSpPr/>
          <p:nvPr/>
        </p:nvSpPr>
        <p:spPr>
          <a:xfrm rot="21420000">
            <a:off x="415925" y="2193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44" name="文本框 37"/>
          <p:cNvSpPr/>
          <p:nvPr/>
        </p:nvSpPr>
        <p:spPr>
          <a:xfrm rot="1020000">
            <a:off x="1431925" y="25415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45" name="文本框 45"/>
          <p:cNvSpPr/>
          <p:nvPr/>
        </p:nvSpPr>
        <p:spPr>
          <a:xfrm rot="20220000">
            <a:off x="2211388" y="2003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46" name="文本框 46"/>
          <p:cNvSpPr/>
          <p:nvPr/>
        </p:nvSpPr>
        <p:spPr>
          <a:xfrm rot="20220000">
            <a:off x="2781300" y="2173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47" name="文本框 47"/>
          <p:cNvSpPr/>
          <p:nvPr/>
        </p:nvSpPr>
        <p:spPr>
          <a:xfrm rot="21420000">
            <a:off x="2509838" y="2736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48" name="文本框 66"/>
          <p:cNvSpPr/>
          <p:nvPr/>
        </p:nvSpPr>
        <p:spPr>
          <a:xfrm rot="20220000">
            <a:off x="3370263" y="2395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49" name="文本框 67"/>
          <p:cNvSpPr/>
          <p:nvPr/>
        </p:nvSpPr>
        <p:spPr>
          <a:xfrm rot="20220000">
            <a:off x="2943225" y="29765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50" name="文本框 68"/>
          <p:cNvSpPr/>
          <p:nvPr/>
        </p:nvSpPr>
        <p:spPr>
          <a:xfrm rot="20220000">
            <a:off x="3578225" y="3113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51" name="文本框 32"/>
          <p:cNvSpPr/>
          <p:nvPr/>
        </p:nvSpPr>
        <p:spPr>
          <a:xfrm rot="1200000">
            <a:off x="5208588" y="4395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52" name="文本框 34"/>
          <p:cNvSpPr/>
          <p:nvPr/>
        </p:nvSpPr>
        <p:spPr>
          <a:xfrm rot="20520000">
            <a:off x="6407150" y="47513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53" name="文本框 36"/>
          <p:cNvSpPr/>
          <p:nvPr/>
        </p:nvSpPr>
        <p:spPr>
          <a:xfrm rot="360000">
            <a:off x="5867400" y="3716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54" name="文本框 37"/>
          <p:cNvSpPr/>
          <p:nvPr/>
        </p:nvSpPr>
        <p:spPr>
          <a:xfrm rot="780000">
            <a:off x="5378450" y="4830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55" name="文本框 45"/>
          <p:cNvSpPr/>
          <p:nvPr/>
        </p:nvSpPr>
        <p:spPr>
          <a:xfrm rot="17040000">
            <a:off x="6872288" y="33575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56" name="文本框 46"/>
          <p:cNvSpPr/>
          <p:nvPr/>
        </p:nvSpPr>
        <p:spPr>
          <a:xfrm rot="2700000">
            <a:off x="7661275" y="39195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57" name="文本框 47"/>
          <p:cNvSpPr/>
          <p:nvPr/>
        </p:nvSpPr>
        <p:spPr>
          <a:xfrm rot="18120000">
            <a:off x="6837363" y="4260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58" name="文本框 49"/>
          <p:cNvSpPr/>
          <p:nvPr/>
        </p:nvSpPr>
        <p:spPr>
          <a:xfrm rot="18360000">
            <a:off x="8201025" y="4122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59" name="文本框 50"/>
          <p:cNvSpPr/>
          <p:nvPr/>
        </p:nvSpPr>
        <p:spPr>
          <a:xfrm rot="17940000">
            <a:off x="7332663" y="44481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60" name="文本框 51"/>
          <p:cNvSpPr/>
          <p:nvPr/>
        </p:nvSpPr>
        <p:spPr>
          <a:xfrm rot="1500000">
            <a:off x="8123238" y="32591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61" name="文本框 32"/>
          <p:cNvSpPr/>
          <p:nvPr/>
        </p:nvSpPr>
        <p:spPr>
          <a:xfrm rot="4140000">
            <a:off x="4381500" y="3363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62" name="文本框 34"/>
          <p:cNvSpPr/>
          <p:nvPr/>
        </p:nvSpPr>
        <p:spPr>
          <a:xfrm rot="8340000">
            <a:off x="5016500" y="39957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63" name="文本框 36"/>
          <p:cNvSpPr/>
          <p:nvPr/>
        </p:nvSpPr>
        <p:spPr>
          <a:xfrm rot="20400000">
            <a:off x="5867400" y="26082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64" name="文本框 37"/>
          <p:cNvSpPr/>
          <p:nvPr/>
        </p:nvSpPr>
        <p:spPr>
          <a:xfrm>
            <a:off x="5743575" y="3130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65" name="文本框 45"/>
          <p:cNvSpPr/>
          <p:nvPr/>
        </p:nvSpPr>
        <p:spPr>
          <a:xfrm rot="20400000">
            <a:off x="6427788" y="26304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66" name="文本框 46"/>
          <p:cNvSpPr/>
          <p:nvPr/>
        </p:nvSpPr>
        <p:spPr>
          <a:xfrm rot="20400000">
            <a:off x="6797675" y="2844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67" name="文本框 47"/>
          <p:cNvSpPr/>
          <p:nvPr/>
        </p:nvSpPr>
        <p:spPr>
          <a:xfrm>
            <a:off x="7278688" y="33147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68" name="文本框 49"/>
          <p:cNvSpPr/>
          <p:nvPr/>
        </p:nvSpPr>
        <p:spPr>
          <a:xfrm rot="20400000">
            <a:off x="8115300" y="2924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69" name="文本框 50"/>
          <p:cNvSpPr/>
          <p:nvPr/>
        </p:nvSpPr>
        <p:spPr>
          <a:xfrm rot="20400000">
            <a:off x="7581900" y="27908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70" name="文本框 51"/>
          <p:cNvSpPr/>
          <p:nvPr/>
        </p:nvSpPr>
        <p:spPr>
          <a:xfrm rot="20400000">
            <a:off x="8058150" y="36512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71" name="文本框 32"/>
          <p:cNvSpPr/>
          <p:nvPr/>
        </p:nvSpPr>
        <p:spPr>
          <a:xfrm rot="4140000">
            <a:off x="2859088" y="41973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72" name="文本框 34"/>
          <p:cNvSpPr/>
          <p:nvPr/>
        </p:nvSpPr>
        <p:spPr>
          <a:xfrm rot="8340000">
            <a:off x="4017963" y="36734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73" name="文本框 36"/>
          <p:cNvSpPr/>
          <p:nvPr/>
        </p:nvSpPr>
        <p:spPr>
          <a:xfrm rot="2760000">
            <a:off x="390683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74" name="文本框 37"/>
          <p:cNvSpPr/>
          <p:nvPr/>
        </p:nvSpPr>
        <p:spPr>
          <a:xfrm rot="3960000">
            <a:off x="3906838" y="31353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75" name="文本框 45"/>
          <p:cNvSpPr/>
          <p:nvPr/>
        </p:nvSpPr>
        <p:spPr>
          <a:xfrm rot="2760000">
            <a:off x="4467225" y="26146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76" name="文本框 46"/>
          <p:cNvSpPr/>
          <p:nvPr/>
        </p:nvSpPr>
        <p:spPr>
          <a:xfrm rot="2760000">
            <a:off x="4837113" y="28289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77" name="文本框 47"/>
          <p:cNvSpPr/>
          <p:nvPr/>
        </p:nvSpPr>
        <p:spPr>
          <a:xfrm rot="3960000">
            <a:off x="4837113" y="3371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78" name="文本框 49"/>
          <p:cNvSpPr/>
          <p:nvPr/>
        </p:nvSpPr>
        <p:spPr>
          <a:xfrm rot="20400000">
            <a:off x="6318250" y="3402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79" name="文本框 50"/>
          <p:cNvSpPr/>
          <p:nvPr/>
        </p:nvSpPr>
        <p:spPr>
          <a:xfrm rot="4020000">
            <a:off x="5311775" y="3487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80" name="文本框 51"/>
          <p:cNvSpPr/>
          <p:nvPr/>
        </p:nvSpPr>
        <p:spPr>
          <a:xfrm rot="20400000">
            <a:off x="5692775" y="40767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81" name="文本框 32"/>
          <p:cNvSpPr/>
          <p:nvPr/>
        </p:nvSpPr>
        <p:spPr>
          <a:xfrm rot="5400000">
            <a:off x="1235075" y="408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82" name="文本框 34"/>
          <p:cNvSpPr/>
          <p:nvPr/>
        </p:nvSpPr>
        <p:spPr>
          <a:xfrm rot="8340000">
            <a:off x="1974850" y="44100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83" name="文本框 36"/>
          <p:cNvSpPr/>
          <p:nvPr/>
        </p:nvSpPr>
        <p:spPr>
          <a:xfrm rot="2760000">
            <a:off x="1955800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84" name="文本框 37"/>
          <p:cNvSpPr/>
          <p:nvPr/>
        </p:nvSpPr>
        <p:spPr>
          <a:xfrm rot="5220000">
            <a:off x="2390775" y="38719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85" name="文本框 45"/>
          <p:cNvSpPr/>
          <p:nvPr/>
        </p:nvSpPr>
        <p:spPr>
          <a:xfrm rot="2760000">
            <a:off x="2903538" y="36036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86" name="文本框 46"/>
          <p:cNvSpPr/>
          <p:nvPr/>
        </p:nvSpPr>
        <p:spPr>
          <a:xfrm rot="4020000">
            <a:off x="793750" y="2820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87" name="文本框 47"/>
          <p:cNvSpPr/>
          <p:nvPr/>
        </p:nvSpPr>
        <p:spPr>
          <a:xfrm rot="5220000">
            <a:off x="795338" y="37544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88" name="文本框 49"/>
          <p:cNvSpPr/>
          <p:nvPr/>
        </p:nvSpPr>
        <p:spPr>
          <a:xfrm rot="4020000">
            <a:off x="2557463" y="45974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89" name="文本框 50"/>
          <p:cNvSpPr/>
          <p:nvPr/>
        </p:nvSpPr>
        <p:spPr>
          <a:xfrm rot="4020000">
            <a:off x="3795713" y="4224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90" name="文本框 51"/>
          <p:cNvSpPr/>
          <p:nvPr/>
        </p:nvSpPr>
        <p:spPr>
          <a:xfrm rot="4020000">
            <a:off x="4165600" y="44386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91" name="文本框 32"/>
          <p:cNvSpPr/>
          <p:nvPr/>
        </p:nvSpPr>
        <p:spPr>
          <a:xfrm rot="20700000">
            <a:off x="608013" y="33718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92" name="文本框 34"/>
          <p:cNvSpPr/>
          <p:nvPr/>
        </p:nvSpPr>
        <p:spPr>
          <a:xfrm rot="8340000">
            <a:off x="1347788" y="34496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93" name="文本框 36"/>
          <p:cNvSpPr/>
          <p:nvPr/>
        </p:nvSpPr>
        <p:spPr>
          <a:xfrm rot="4020000">
            <a:off x="1763713" y="23685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94" name="文本框 37"/>
          <p:cNvSpPr/>
          <p:nvPr/>
        </p:nvSpPr>
        <p:spPr>
          <a:xfrm rot="5220000">
            <a:off x="1792288" y="29368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95" name="文本框 45"/>
          <p:cNvSpPr/>
          <p:nvPr/>
        </p:nvSpPr>
        <p:spPr>
          <a:xfrm rot="2760000">
            <a:off x="2324100" y="239077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96" name="文本框 46"/>
          <p:cNvSpPr/>
          <p:nvPr/>
        </p:nvSpPr>
        <p:spPr>
          <a:xfrm rot="2760000">
            <a:off x="2693988" y="2605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97" name="文本框 47"/>
          <p:cNvSpPr/>
          <p:nvPr/>
        </p:nvSpPr>
        <p:spPr>
          <a:xfrm rot="3960000">
            <a:off x="2422525" y="31702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98" name="文本框 49"/>
          <p:cNvSpPr/>
          <p:nvPr/>
        </p:nvSpPr>
        <p:spPr>
          <a:xfrm rot="2760000">
            <a:off x="3281363" y="28289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499" name="文本框 50"/>
          <p:cNvSpPr/>
          <p:nvPr/>
        </p:nvSpPr>
        <p:spPr>
          <a:xfrm rot="2760000">
            <a:off x="3168650" y="32639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500" name="文本框 51"/>
          <p:cNvSpPr/>
          <p:nvPr/>
        </p:nvSpPr>
        <p:spPr>
          <a:xfrm rot="2760000">
            <a:off x="3538538" y="34782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501" name="文本框 32"/>
          <p:cNvSpPr/>
          <p:nvPr/>
        </p:nvSpPr>
        <p:spPr>
          <a:xfrm rot="5400000">
            <a:off x="4845050" y="45402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502" name="文本框 34"/>
          <p:cNvSpPr/>
          <p:nvPr/>
        </p:nvSpPr>
        <p:spPr>
          <a:xfrm rot="3120000">
            <a:off x="5913438" y="48641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503" name="文本框 36"/>
          <p:cNvSpPr/>
          <p:nvPr/>
        </p:nvSpPr>
        <p:spPr>
          <a:xfrm rot="20400000">
            <a:off x="6330950" y="3783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504" name="文本框 37"/>
          <p:cNvSpPr/>
          <p:nvPr/>
        </p:nvSpPr>
        <p:spPr>
          <a:xfrm>
            <a:off x="6330950" y="4325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505" name="文本框 45"/>
          <p:cNvSpPr/>
          <p:nvPr/>
        </p:nvSpPr>
        <p:spPr>
          <a:xfrm rot="20400000">
            <a:off x="6891338" y="3805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506" name="文本框 46"/>
          <p:cNvSpPr/>
          <p:nvPr/>
        </p:nvSpPr>
        <p:spPr>
          <a:xfrm rot="20400000">
            <a:off x="7261225" y="4019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507" name="文本框 47"/>
          <p:cNvSpPr/>
          <p:nvPr/>
        </p:nvSpPr>
        <p:spPr>
          <a:xfrm>
            <a:off x="6948488" y="45878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508" name="文本框 49"/>
          <p:cNvSpPr/>
          <p:nvPr/>
        </p:nvSpPr>
        <p:spPr>
          <a:xfrm rot="20400000">
            <a:off x="7781925" y="43100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509" name="文本框 50"/>
          <p:cNvSpPr/>
          <p:nvPr/>
        </p:nvSpPr>
        <p:spPr>
          <a:xfrm rot="20400000">
            <a:off x="7735888" y="46783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510" name="文本框 51"/>
          <p:cNvSpPr/>
          <p:nvPr/>
        </p:nvSpPr>
        <p:spPr>
          <a:xfrm rot="20400000">
            <a:off x="6873875" y="20034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00">
                <a:solidFill>
                  <a:srgbClr val="FFFFFF"/>
                </a:solidFill>
                <a:ea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7511" name="组合 3"/>
          <p:cNvGrpSpPr/>
          <p:nvPr/>
        </p:nvGrpSpPr>
        <p:grpSpPr>
          <a:xfrm>
            <a:off x="255588" y="977900"/>
            <a:ext cx="4532312" cy="584200"/>
            <a:chOff x="418030" y="425125"/>
            <a:chExt cx="4531936" cy="585074"/>
          </a:xfrm>
        </p:grpSpPr>
        <p:sp>
          <p:nvSpPr>
            <p:cNvPr id="17512" name="Text Box 15"/>
            <p:cNvSpPr/>
            <p:nvPr/>
          </p:nvSpPr>
          <p:spPr>
            <a:xfrm>
              <a:off x="686676" y="147851"/>
              <a:ext cx="4260750" cy="1135552"/>
            </a:xfrm>
            <a:prstGeom prst="rect">
              <a:avLst/>
            </a:prstGeom>
            <a:noFill/>
            <a:ln w="9525">
              <a:noFill/>
            </a:ln>
            <a:effectLst>
              <a:outerShdw dist="35921" dir="2699999" algn="ctr" rotWithShape="0">
                <a:srgbClr val="808080"/>
              </a:outerShdw>
            </a:effectLst>
          </p:spPr>
          <p:txBody>
            <a:bodyPr>
              <a:spAutoFit/>
            </a:bodyPr>
            <a:p>
              <a:pPr defTabSz="914400">
                <a:spcBef>
                  <a:spcPts val="1200"/>
                </a:spcBef>
                <a:buClrTx/>
                <a:buSzPct val="100000"/>
                <a:buFontTx/>
              </a:pPr>
              <a:r>
                <a:rPr lang="zh-CN" altLang="en-US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重难点字书写指导</a:t>
              </a:r>
              <a:endParaRPr lang="zh-CN" altLang="en-US" sz="32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751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8030" y="426710"/>
              <a:ext cx="662969" cy="581604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751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800" y="1976438"/>
            <a:ext cx="2278063" cy="2278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515" name="文本框 3"/>
          <p:cNvSpPr/>
          <p:nvPr/>
        </p:nvSpPr>
        <p:spPr>
          <a:xfrm>
            <a:off x="1100138" y="2974975"/>
            <a:ext cx="1584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结构：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516" name="文本框 9"/>
          <p:cNvSpPr/>
          <p:nvPr/>
        </p:nvSpPr>
        <p:spPr>
          <a:xfrm>
            <a:off x="1100138" y="3636963"/>
            <a:ext cx="1584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部首：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517" name="文本框 10"/>
          <p:cNvSpPr/>
          <p:nvPr/>
        </p:nvSpPr>
        <p:spPr>
          <a:xfrm>
            <a:off x="1100138" y="4300538"/>
            <a:ext cx="2254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书写指导：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518" name="文本框 11"/>
          <p:cNvSpPr/>
          <p:nvPr/>
        </p:nvSpPr>
        <p:spPr>
          <a:xfrm>
            <a:off x="2349500" y="2970213"/>
            <a:ext cx="1584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左右</a:t>
            </a:r>
            <a:endParaRPr lang="en-US" altLang="zh-CN" sz="3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519" name="文本框 13"/>
          <p:cNvSpPr/>
          <p:nvPr/>
        </p:nvSpPr>
        <p:spPr>
          <a:xfrm>
            <a:off x="3141663" y="4292600"/>
            <a:ext cx="560705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“月”瘦一些，“佥”的第一横短一点，两点一样大小，撇与最后一横相连。</a:t>
            </a:r>
            <a:endParaRPr lang="en-US" altLang="zh-CN" sz="3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520" name="文本框 14"/>
          <p:cNvSpPr/>
          <p:nvPr/>
        </p:nvSpPr>
        <p:spPr>
          <a:xfrm>
            <a:off x="1009650" y="1944688"/>
            <a:ext cx="11715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liǎn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521" name="文本框 15"/>
          <p:cNvSpPr/>
          <p:nvPr/>
        </p:nvSpPr>
        <p:spPr>
          <a:xfrm>
            <a:off x="2238375" y="1598613"/>
            <a:ext cx="1181100" cy="1322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8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脸</a:t>
            </a:r>
            <a:endParaRPr lang="en-US" altLang="zh-CN" sz="8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522" name="文本框 15"/>
          <p:cNvSpPr/>
          <p:nvPr/>
        </p:nvSpPr>
        <p:spPr>
          <a:xfrm>
            <a:off x="2349500" y="3636963"/>
            <a:ext cx="1584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endParaRPr lang="en-US" altLang="zh-CN" sz="3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523" name="Freeform 9"/>
          <p:cNvSpPr/>
          <p:nvPr/>
        </p:nvSpPr>
        <p:spPr>
          <a:xfrm>
            <a:off x="5168900" y="2478088"/>
            <a:ext cx="385763" cy="1508125"/>
          </a:xfr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524" name="Freeform 10"/>
          <p:cNvSpPr/>
          <p:nvPr/>
        </p:nvSpPr>
        <p:spPr>
          <a:xfrm>
            <a:off x="5465763" y="2873375"/>
            <a:ext cx="250825" cy="142875"/>
          </a:xfr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525" name="Freeform 11"/>
          <p:cNvSpPr/>
          <p:nvPr/>
        </p:nvSpPr>
        <p:spPr>
          <a:xfrm>
            <a:off x="5438775" y="3178175"/>
            <a:ext cx="269875" cy="134938"/>
          </a:xfr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526" name="Freeform 12"/>
          <p:cNvSpPr/>
          <p:nvPr/>
        </p:nvSpPr>
        <p:spPr>
          <a:xfrm>
            <a:off x="5753100" y="2281238"/>
            <a:ext cx="673100" cy="906462"/>
          </a:xfr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527" name="Freeform 13"/>
          <p:cNvSpPr/>
          <p:nvPr/>
        </p:nvSpPr>
        <p:spPr>
          <a:xfrm>
            <a:off x="6273800" y="2414588"/>
            <a:ext cx="881063" cy="665162"/>
          </a:xfr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98" name="Freeform 14"/>
          <p:cNvSpPr/>
          <p:nvPr/>
        </p:nvSpPr>
        <p:spPr bwMode="auto">
          <a:xfrm>
            <a:off x="5815013" y="3708400"/>
            <a:ext cx="1096963" cy="20637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r" b="b"/>
            <a:pathLst>
              <a:path w="691" h="130">
                <a:moveTo>
                  <a:pt x="0" y="56"/>
                </a:moveTo>
                <a:lnTo>
                  <a:pt x="23" y="56"/>
                </a:lnTo>
                <a:lnTo>
                  <a:pt x="51" y="56"/>
                </a:lnTo>
                <a:lnTo>
                  <a:pt x="80" y="56"/>
                </a:lnTo>
                <a:lnTo>
                  <a:pt x="114" y="51"/>
                </a:lnTo>
                <a:lnTo>
                  <a:pt x="148" y="51"/>
                </a:lnTo>
                <a:lnTo>
                  <a:pt x="182" y="45"/>
                </a:lnTo>
                <a:lnTo>
                  <a:pt x="227" y="39"/>
                </a:lnTo>
                <a:lnTo>
                  <a:pt x="266" y="39"/>
                </a:lnTo>
                <a:lnTo>
                  <a:pt x="289" y="34"/>
                </a:lnTo>
                <a:lnTo>
                  <a:pt x="312" y="34"/>
                </a:lnTo>
                <a:lnTo>
                  <a:pt x="334" y="28"/>
                </a:lnTo>
                <a:lnTo>
                  <a:pt x="351" y="28"/>
                </a:lnTo>
                <a:lnTo>
                  <a:pt x="368" y="22"/>
                </a:lnTo>
                <a:lnTo>
                  <a:pt x="385" y="22"/>
                </a:lnTo>
                <a:lnTo>
                  <a:pt x="402" y="22"/>
                </a:lnTo>
                <a:lnTo>
                  <a:pt x="414" y="17"/>
                </a:lnTo>
                <a:lnTo>
                  <a:pt x="431" y="17"/>
                </a:lnTo>
                <a:lnTo>
                  <a:pt x="442" y="17"/>
                </a:lnTo>
                <a:lnTo>
                  <a:pt x="453" y="11"/>
                </a:lnTo>
                <a:lnTo>
                  <a:pt x="465" y="11"/>
                </a:lnTo>
                <a:lnTo>
                  <a:pt x="476" y="11"/>
                </a:lnTo>
                <a:lnTo>
                  <a:pt x="487" y="11"/>
                </a:lnTo>
                <a:lnTo>
                  <a:pt x="498" y="5"/>
                </a:lnTo>
                <a:lnTo>
                  <a:pt x="527" y="5"/>
                </a:lnTo>
                <a:lnTo>
                  <a:pt x="549" y="0"/>
                </a:lnTo>
                <a:lnTo>
                  <a:pt x="572" y="0"/>
                </a:lnTo>
                <a:lnTo>
                  <a:pt x="600" y="0"/>
                </a:lnTo>
                <a:lnTo>
                  <a:pt x="612" y="0"/>
                </a:lnTo>
                <a:lnTo>
                  <a:pt x="623" y="5"/>
                </a:lnTo>
                <a:lnTo>
                  <a:pt x="634" y="5"/>
                </a:lnTo>
                <a:lnTo>
                  <a:pt x="646" y="11"/>
                </a:lnTo>
                <a:lnTo>
                  <a:pt x="651" y="22"/>
                </a:lnTo>
                <a:lnTo>
                  <a:pt x="663" y="28"/>
                </a:lnTo>
                <a:lnTo>
                  <a:pt x="668" y="39"/>
                </a:lnTo>
                <a:lnTo>
                  <a:pt x="674" y="51"/>
                </a:lnTo>
                <a:lnTo>
                  <a:pt x="680" y="62"/>
                </a:lnTo>
                <a:lnTo>
                  <a:pt x="685" y="73"/>
                </a:lnTo>
                <a:lnTo>
                  <a:pt x="685" y="85"/>
                </a:lnTo>
                <a:lnTo>
                  <a:pt x="691" y="90"/>
                </a:lnTo>
                <a:lnTo>
                  <a:pt x="691" y="102"/>
                </a:lnTo>
                <a:lnTo>
                  <a:pt x="691" y="107"/>
                </a:lnTo>
                <a:lnTo>
                  <a:pt x="685" y="107"/>
                </a:lnTo>
                <a:lnTo>
                  <a:pt x="680" y="107"/>
                </a:lnTo>
                <a:lnTo>
                  <a:pt x="668" y="107"/>
                </a:lnTo>
                <a:lnTo>
                  <a:pt x="657" y="107"/>
                </a:lnTo>
                <a:lnTo>
                  <a:pt x="640" y="102"/>
                </a:lnTo>
                <a:lnTo>
                  <a:pt x="623" y="102"/>
                </a:lnTo>
                <a:lnTo>
                  <a:pt x="606" y="102"/>
                </a:lnTo>
                <a:lnTo>
                  <a:pt x="583" y="102"/>
                </a:lnTo>
                <a:lnTo>
                  <a:pt x="555" y="96"/>
                </a:lnTo>
                <a:lnTo>
                  <a:pt x="498" y="96"/>
                </a:lnTo>
                <a:lnTo>
                  <a:pt x="448" y="96"/>
                </a:lnTo>
                <a:lnTo>
                  <a:pt x="397" y="96"/>
                </a:lnTo>
                <a:lnTo>
                  <a:pt x="346" y="96"/>
                </a:lnTo>
                <a:lnTo>
                  <a:pt x="317" y="102"/>
                </a:lnTo>
                <a:lnTo>
                  <a:pt x="295" y="102"/>
                </a:lnTo>
                <a:lnTo>
                  <a:pt x="272" y="102"/>
                </a:lnTo>
                <a:lnTo>
                  <a:pt x="249" y="107"/>
                </a:lnTo>
                <a:lnTo>
                  <a:pt x="227" y="107"/>
                </a:lnTo>
                <a:lnTo>
                  <a:pt x="204" y="113"/>
                </a:lnTo>
                <a:lnTo>
                  <a:pt x="187" y="113"/>
                </a:lnTo>
                <a:lnTo>
                  <a:pt x="170" y="118"/>
                </a:lnTo>
                <a:lnTo>
                  <a:pt x="148" y="118"/>
                </a:lnTo>
                <a:lnTo>
                  <a:pt x="136" y="118"/>
                </a:lnTo>
                <a:lnTo>
                  <a:pt x="119" y="124"/>
                </a:lnTo>
                <a:lnTo>
                  <a:pt x="102" y="124"/>
                </a:lnTo>
                <a:lnTo>
                  <a:pt x="91" y="124"/>
                </a:lnTo>
                <a:lnTo>
                  <a:pt x="85" y="124"/>
                </a:lnTo>
                <a:lnTo>
                  <a:pt x="74" y="130"/>
                </a:lnTo>
                <a:lnTo>
                  <a:pt x="68" y="130"/>
                </a:lnTo>
                <a:lnTo>
                  <a:pt x="63" y="124"/>
                </a:lnTo>
                <a:lnTo>
                  <a:pt x="51" y="118"/>
                </a:lnTo>
                <a:lnTo>
                  <a:pt x="46" y="113"/>
                </a:lnTo>
                <a:lnTo>
                  <a:pt x="34" y="107"/>
                </a:lnTo>
                <a:lnTo>
                  <a:pt x="23" y="96"/>
                </a:lnTo>
                <a:lnTo>
                  <a:pt x="17" y="85"/>
                </a:lnTo>
                <a:lnTo>
                  <a:pt x="6" y="73"/>
                </a:lnTo>
                <a:lnTo>
                  <a:pt x="0" y="56"/>
                </a:lnTo>
              </a:path>
            </a:pathLst>
          </a:custGeom>
          <a:solidFill>
            <a:srgbClr val="FF0000"/>
          </a:solidFill>
          <a:ln w="9525">
            <a:noFill/>
            <a:round/>
          </a:ln>
        </p:spPr>
      </p:sp>
      <p:sp>
        <p:nvSpPr>
          <p:cNvPr id="17529" name="Freeform 15"/>
          <p:cNvSpPr/>
          <p:nvPr/>
        </p:nvSpPr>
        <p:spPr>
          <a:xfrm>
            <a:off x="6057900" y="2971800"/>
            <a:ext cx="530225" cy="171450"/>
          </a:xfr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530" name="Freeform 17"/>
          <p:cNvSpPr/>
          <p:nvPr/>
        </p:nvSpPr>
        <p:spPr>
          <a:xfrm>
            <a:off x="5949950" y="3295650"/>
            <a:ext cx="207963" cy="304800"/>
          </a:xfr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531" name="Freeform 18"/>
          <p:cNvSpPr/>
          <p:nvPr/>
        </p:nvSpPr>
        <p:spPr>
          <a:xfrm>
            <a:off x="6183313" y="3249613"/>
            <a:ext cx="234950" cy="306387"/>
          </a:xfr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532" name="Freeform 19"/>
          <p:cNvSpPr/>
          <p:nvPr/>
        </p:nvSpPr>
        <p:spPr>
          <a:xfrm>
            <a:off x="6327775" y="3160713"/>
            <a:ext cx="449263" cy="673100"/>
          </a:xfr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533" name="任意多边形: 形状 26"/>
          <p:cNvSpPr/>
          <p:nvPr/>
        </p:nvSpPr>
        <p:spPr>
          <a:xfrm>
            <a:off x="5638800" y="2452688"/>
            <a:ext cx="273050" cy="1512887"/>
          </a:xfr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534" name="任意多边形: 形状 27"/>
          <p:cNvSpPr/>
          <p:nvPr/>
        </p:nvSpPr>
        <p:spPr>
          <a:xfrm>
            <a:off x="5465763" y="2449513"/>
            <a:ext cx="287337" cy="171450"/>
          </a:xfrm>
          <a:solidFill>
            <a:srgbClr val="FF0000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535" name="任意多边形: 形状 28"/>
          <p:cNvSpPr/>
          <p:nvPr/>
        </p:nvSpPr>
        <p:spPr>
          <a:xfrm>
            <a:off x="5519738" y="3673475"/>
            <a:ext cx="150812" cy="182563"/>
          </a:xfrm>
          <a:solidFill>
            <a:srgbClr val="FF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7536" name="组合 3"/>
          <p:cNvGrpSpPr/>
          <p:nvPr/>
        </p:nvGrpSpPr>
        <p:grpSpPr>
          <a:xfrm>
            <a:off x="255588" y="976313"/>
            <a:ext cx="4532312" cy="582612"/>
            <a:chOff x="418030" y="425125"/>
            <a:chExt cx="4531936" cy="585074"/>
          </a:xfrm>
        </p:grpSpPr>
        <p:sp>
          <p:nvSpPr>
            <p:cNvPr id="17537" name="Text Box 15"/>
            <p:cNvSpPr/>
            <p:nvPr/>
          </p:nvSpPr>
          <p:spPr>
            <a:xfrm>
              <a:off x="686676" y="148689"/>
              <a:ext cx="4260750" cy="1138647"/>
            </a:xfrm>
            <a:prstGeom prst="rect">
              <a:avLst/>
            </a:prstGeom>
            <a:noFill/>
            <a:ln w="9525">
              <a:noFill/>
            </a:ln>
            <a:effectLst>
              <a:outerShdw dist="35921" dir="2699999" algn="ctr" rotWithShape="0">
                <a:srgbClr val="808080"/>
              </a:outerShdw>
            </a:effectLst>
          </p:spPr>
          <p:txBody>
            <a:bodyPr>
              <a:spAutoFit/>
            </a:bodyPr>
            <a:p>
              <a:pPr defTabSz="914400">
                <a:spcBef>
                  <a:spcPts val="1200"/>
                </a:spcBef>
                <a:buClrTx/>
                <a:buSzPct val="100000"/>
                <a:buFontTx/>
              </a:pPr>
              <a:r>
                <a:rPr lang="zh-CN" altLang="en-US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重难点字书写指导</a:t>
              </a:r>
              <a:endParaRPr lang="zh-CN" altLang="en-US" sz="32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7538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8030" y="426710"/>
              <a:ext cx="662969" cy="58160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7539" name="文本框 31"/>
          <p:cNvSpPr/>
          <p:nvPr/>
        </p:nvSpPr>
        <p:spPr>
          <a:xfrm>
            <a:off x="1090613" y="2946400"/>
            <a:ext cx="1584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540" name="文本框 32"/>
          <p:cNvSpPr/>
          <p:nvPr/>
        </p:nvSpPr>
        <p:spPr>
          <a:xfrm>
            <a:off x="1090613" y="3636963"/>
            <a:ext cx="1584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部首：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541" name="文本框 34"/>
          <p:cNvSpPr/>
          <p:nvPr/>
        </p:nvSpPr>
        <p:spPr>
          <a:xfrm>
            <a:off x="1000125" y="1944688"/>
            <a:ext cx="11715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liǎn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542" name="文本框 15"/>
          <p:cNvSpPr/>
          <p:nvPr/>
        </p:nvSpPr>
        <p:spPr>
          <a:xfrm>
            <a:off x="2228850" y="1598613"/>
            <a:ext cx="1181100" cy="1322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8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脸</a:t>
            </a:r>
            <a:endParaRPr lang="en-US" altLang="zh-CN" sz="8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 fill="hold"/>
                                        <p:tgtEl>
                                          <p:spTgt spid="1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 fill="hold"/>
                                        <p:tgtEl>
                                          <p:spTgt spid="1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17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 fill="hold"/>
                                        <p:tgtEl>
                                          <p:spTgt spid="17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 fill="hold"/>
                                        <p:tgtEl>
                                          <p:spTgt spid="1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 fill="hold"/>
                                        <p:tgtEl>
                                          <p:spTgt spid="1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 fill="hold"/>
                                        <p:tgtEl>
                                          <p:spTgt spid="17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 fill="hold"/>
                                        <p:tgtEl>
                                          <p:spTgt spid="17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 fill="hold"/>
                                        <p:tgtEl>
                                          <p:spTgt spid="17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 fill="hold"/>
                                        <p:tgtEl>
                                          <p:spTgt spid="1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 fill="hold"/>
                                        <p:tgtEl>
                                          <p:spTgt spid="17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 fill="hold"/>
                                        <p:tgtEl>
                                          <p:spTgt spid="17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 fill="hold"/>
                                        <p:tgtEl>
                                          <p:spTgt spid="2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8" grpId="0" animBg="1"/>
      <p:bldP spid="17519" grpId="0" animBg="1"/>
      <p:bldP spid="175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8434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35" name="椭圆形标注 3"/>
          <p:cNvGrpSpPr/>
          <p:nvPr/>
        </p:nvGrpSpPr>
        <p:grpSpPr>
          <a:xfrm>
            <a:off x="-30162" y="-23812"/>
            <a:ext cx="4498975" cy="3321050"/>
            <a:chOff x="-19" y="-15"/>
            <a:chExt cx="2834" cy="2092"/>
          </a:xfrm>
        </p:grpSpPr>
        <p:pic>
          <p:nvPicPr>
            <p:cNvPr id="18436" name="椭圆形标注 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-19" y="-15"/>
              <a:ext cx="2834" cy="20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437" name="矩形 18436"/>
            <p:cNvSpPr/>
            <p:nvPr/>
          </p:nvSpPr>
          <p:spPr>
            <a:xfrm>
              <a:off x="475" y="342"/>
              <a:ext cx="1668" cy="99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>
                <a:buSzPct val="100000"/>
                <a:buFont typeface="Arial" panose="020B0604020202020204" pitchFamily="34" charset="0"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8438" name="文本框 1"/>
          <p:cNvSpPr/>
          <p:nvPr/>
        </p:nvSpPr>
        <p:spPr>
          <a:xfrm>
            <a:off x="1258888" y="2997200"/>
            <a:ext cx="6481762" cy="258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5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●弯弯的眉毛，也在睡觉，睡在妈妈红润的脸上。</a:t>
            </a:r>
            <a:endParaRPr lang="zh-CN" altLang="en-US" sz="5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9" name="文本框 2"/>
          <p:cNvSpPr/>
          <p:nvPr/>
        </p:nvSpPr>
        <p:spPr>
          <a:xfrm>
            <a:off x="612775" y="639763"/>
            <a:ext cx="2808288" cy="1106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6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拟人句</a:t>
            </a:r>
            <a:endParaRPr lang="zh-CN" altLang="en-US" sz="6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40" name="Picture 7" descr="18妈妈睡觉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050" y="0"/>
            <a:ext cx="3816350" cy="299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9458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云形 3"/>
          <p:cNvSpPr/>
          <p:nvPr/>
        </p:nvSpPr>
        <p:spPr>
          <a:xfrm>
            <a:off x="107950" y="111125"/>
            <a:ext cx="4248150" cy="1728788"/>
          </a:xfrm>
          <a:solidFill>
            <a:srgbClr val="56CA95"/>
          </a:solidFill>
          <a:ln w="12700" cap="flat" cmpd="sng">
            <a:solidFill>
              <a:srgbClr val="7030A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9460" name="文本框 1"/>
          <p:cNvSpPr/>
          <p:nvPr/>
        </p:nvSpPr>
        <p:spPr>
          <a:xfrm>
            <a:off x="250825" y="458788"/>
            <a:ext cx="4465638" cy="1106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6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对比感受</a:t>
            </a:r>
            <a:endParaRPr lang="zh-CN" altLang="en-US" sz="6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1" name="文本框 2"/>
          <p:cNvSpPr/>
          <p:nvPr/>
        </p:nvSpPr>
        <p:spPr>
          <a:xfrm>
            <a:off x="107950" y="2060575"/>
            <a:ext cx="8567738" cy="3476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①眼睛紧紧地闭着，眉毛也在睡觉，睡在妈妈的脸上。</a:t>
            </a:r>
            <a:endParaRPr lang="zh-CN" altLang="en-US" sz="4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②明亮的眼睛闭上了，紧紧地闭着；弯弯的眉毛，也在睡觉，睡在妈妈的红润的脸上。</a:t>
            </a:r>
            <a:endParaRPr lang="zh-CN" altLang="zh-CN" sz="4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2" name="椭圆形标注 5"/>
          <p:cNvSpPr/>
          <p:nvPr/>
        </p:nvSpPr>
        <p:spPr>
          <a:xfrm>
            <a:off x="4217988" y="4968875"/>
            <a:ext cx="4535487" cy="1700213"/>
          </a:xfrm>
          <a:prstGeom prst="wedgeEllipseCallout">
            <a:avLst>
              <a:gd name="adj1" fmla="val -62949"/>
              <a:gd name="adj2" fmla="val -49037"/>
            </a:avLst>
          </a:prstGeom>
          <a:solidFill>
            <a:schemeClr val="accent1"/>
          </a:solidFill>
          <a:ln w="12700" cap="flat" cmpd="sng">
            <a:solidFill>
              <a:srgbClr val="00206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>
              <a:buSzPct val="100000"/>
              <a:buFont typeface="Arial" panose="020B0604020202020204" pitchFamily="34" charset="0"/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体现出妈妈更加的美丽。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048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文本框 1"/>
          <p:cNvSpPr/>
          <p:nvPr/>
        </p:nvSpPr>
        <p:spPr>
          <a:xfrm>
            <a:off x="395288" y="692150"/>
            <a:ext cx="8353425" cy="3046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睡梦中的妈妈真美丽。明亮的眼睛闭上了，紧紧地闭着；弯弯的眉毛，也在睡觉，睡在妈妈的红润的脸上。</a:t>
            </a:r>
            <a:endParaRPr lang="zh-CN" altLang="en-US" sz="4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484" name="Picture 7" descr="18妈妈睡觉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3738" y="3649663"/>
            <a:ext cx="4640262" cy="31130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1506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文本框 1"/>
          <p:cNvSpPr/>
          <p:nvPr/>
        </p:nvSpPr>
        <p:spPr>
          <a:xfrm>
            <a:off x="449263" y="682625"/>
            <a:ext cx="6643687" cy="1014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 typeface="Arial" panose="020B0604020202020204" pitchFamily="34" charset="0"/>
            </a:pPr>
            <a:r>
              <a:rPr lang="zh-CN" altLang="en-US" sz="6000" b="1">
                <a:solidFill>
                  <a:srgbClr val="FFBA55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学习方法：</a:t>
            </a:r>
            <a:endParaRPr lang="zh-CN" altLang="en-US" sz="6000" b="1">
              <a:solidFill>
                <a:srgbClr val="FFBA55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1508" name="文本框 2"/>
          <p:cNvSpPr/>
          <p:nvPr/>
        </p:nvSpPr>
        <p:spPr>
          <a:xfrm>
            <a:off x="250825" y="1970088"/>
            <a:ext cx="4035425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6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读</a:t>
            </a:r>
            <a:r>
              <a:rPr lang="en-US" altLang="zh-CN" sz="6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endParaRPr lang="zh-CN" altLang="en-US" sz="6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9" name="文本框 3"/>
          <p:cNvSpPr/>
          <p:nvPr/>
        </p:nvSpPr>
        <p:spPr>
          <a:xfrm>
            <a:off x="2420938" y="1970088"/>
            <a:ext cx="3344862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6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</a:t>
            </a:r>
            <a:r>
              <a:rPr lang="en-US" altLang="zh-CN" sz="6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endParaRPr lang="en-US" altLang="zh-CN" sz="6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0" name="文本框 4"/>
          <p:cNvSpPr/>
          <p:nvPr/>
        </p:nvSpPr>
        <p:spPr>
          <a:xfrm>
            <a:off x="4222750" y="1970088"/>
            <a:ext cx="3308350" cy="1106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6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en-US" altLang="zh-CN" sz="6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endParaRPr lang="en-US" altLang="zh-CN" sz="6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1" name="文本框 6"/>
          <p:cNvSpPr/>
          <p:nvPr/>
        </p:nvSpPr>
        <p:spPr>
          <a:xfrm>
            <a:off x="6069013" y="1968500"/>
            <a:ext cx="262255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6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endParaRPr lang="zh-CN" altLang="en-US" sz="6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1512" name="直接箭头连接符 16"/>
          <p:cNvCxnSpPr/>
          <p:nvPr/>
        </p:nvCxnSpPr>
        <p:spPr>
          <a:xfrm>
            <a:off x="2827338" y="3213100"/>
            <a:ext cx="0" cy="647700"/>
          </a:xfrm>
          <a:prstGeom prst="line">
            <a:avLst/>
          </a:prstGeom>
          <a:ln w="9525">
            <a:noFill/>
          </a:ln>
        </p:spPr>
      </p:cxnSp>
      <p:sp>
        <p:nvSpPr>
          <p:cNvPr id="21513" name="文本框 5"/>
          <p:cNvSpPr/>
          <p:nvPr/>
        </p:nvSpPr>
        <p:spPr>
          <a:xfrm>
            <a:off x="449263" y="3213100"/>
            <a:ext cx="7775575" cy="3046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Char char="●"/>
              <a:defRPr kumimoji="0" sz="18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225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"/>
              </a:tabLst>
              <a:defRPr kumimoji="0" sz="1000" u="none" kern="1200" spc="113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小组学习：把体现妈妈很温柔、很累的词语和句子用波浪线画出来，再说一说，读一读。</a:t>
            </a:r>
            <a:endParaRPr lang="zh-CN" altLang="en-US" sz="4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14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2900" y="11671300"/>
            <a:ext cx="3429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 fill="hold"/>
                                        <p:tgtEl>
                                          <p:spTgt spid="2150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 fill="hold"/>
                                        <p:tgtEl>
                                          <p:spTgt spid="2151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 fill="hold"/>
                                        <p:tgtEl>
                                          <p:spTgt spid="2151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686</Words>
  <Application>WPS 演示</Application>
  <PresentationFormat/>
  <Paragraphs>271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黑体</vt:lpstr>
      <vt:lpstr>楷体</vt:lpstr>
      <vt:lpstr>Calibri</vt:lpstr>
      <vt:lpstr>Calibri Light</vt:lpstr>
      <vt:lpstr>Arial Unicode MS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2021-04-03T04:17:11Z</cp:lastPrinted>
  <dcterms:created xsi:type="dcterms:W3CDTF">2021-04-03T04:17:11Z</dcterms:created>
  <dcterms:modified xsi:type="dcterms:W3CDTF">2021-08-01T00:49:28Z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