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20" r:id="rId3"/>
    <p:sldId id="821" r:id="rId4"/>
    <p:sldId id="822" r:id="rId5"/>
    <p:sldId id="823" r:id="rId6"/>
    <p:sldId id="824" r:id="rId7"/>
    <p:sldId id="825" r:id="rId8"/>
    <p:sldId id="826" r:id="rId9"/>
    <p:sldId id="827" r:id="rId10"/>
    <p:sldId id="828" r:id="rId11"/>
    <p:sldId id="829" r:id="rId12"/>
    <p:sldId id="830" r:id="rId13"/>
    <p:sldId id="831" r:id="rId14"/>
    <p:sldId id="832" r:id="rId15"/>
    <p:sldId id="833" r:id="rId16"/>
    <p:sldId id="834" r:id="rId17"/>
    <p:sldId id="835" r:id="rId18"/>
    <p:sldId id="836" r:id="rId19"/>
    <p:sldId id="837" r:id="rId20"/>
    <p:sldId id="838" r:id="rId21"/>
    <p:sldId id="839" r:id="rId22"/>
    <p:sldId id="840" r:id="rId23"/>
    <p:sldId id="841" r:id="rId24"/>
    <p:sldId id="842" r:id="rId25"/>
    <p:sldId id="843" r:id="rId26"/>
    <p:sldId id="844" r:id="rId27"/>
    <p:sldId id="845" r:id="rId28"/>
    <p:sldId id="846" r:id="rId29"/>
    <p:sldId id="847" r:id="rId30"/>
    <p:sldId id="848" r:id="rId31"/>
    <p:sldId id="849" r:id="rId32"/>
  </p:sldIdLst>
  <p:sldSz cx="9144000" cy="6858000" type="screen4x3"/>
  <p:notesSz cx="7103745" cy="1023429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微软用户" initials="微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DC"/>
    <a:srgbClr val="F4F3FE"/>
    <a:srgbClr val="F9F8F8"/>
    <a:srgbClr val="CA95A7"/>
    <a:srgbClr val="900000"/>
    <a:srgbClr val="B4E0E1"/>
    <a:srgbClr val="97EEFE"/>
    <a:srgbClr val="A5EDF0"/>
    <a:srgbClr val="8BE4D2"/>
    <a:srgbClr val="BBE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napToGrid="0" showGuides="1">
      <p:cViewPr varScale="1">
        <p:scale>
          <a:sx n="72" d="100"/>
          <a:sy n="72" d="100"/>
        </p:scale>
        <p:origin x="-1296" y="-90"/>
      </p:cViewPr>
      <p:guideLst>
        <p:guide orient="horz" pos="2383"/>
        <p:guide pos="2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9165" cy="5747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8743" y="0"/>
            <a:ext cx="3189165" cy="5747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3002" y="1432002"/>
            <a:ext cx="6873608" cy="38664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961" y="5513207"/>
            <a:ext cx="5887689" cy="45108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81225"/>
            <a:ext cx="3189165" cy="574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8743" y="10881225"/>
            <a:ext cx="3189165" cy="574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  <p:pic>
        <p:nvPicPr>
          <p:cNvPr id="8" name="图片 7" descr="微信图片_202007201152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" y="-140962"/>
            <a:ext cx="9143365" cy="68573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/>
          </p:nvPr>
        </p:nvSpPr>
        <p:spPr>
          <a:xfrm>
            <a:off x="628650" y="1420813"/>
            <a:ext cx="7886700" cy="43513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  <p:pic>
        <p:nvPicPr>
          <p:cNvPr id="3" name="图片 2" descr="微信图片_2020072011521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3.xml"/><Relationship Id="rId1" Type="http://schemas.openxmlformats.org/officeDocument/2006/relationships/image" Target="../media/image26.bmp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4.xml"/><Relationship Id="rId7" Type="http://schemas.openxmlformats.org/officeDocument/2006/relationships/image" Target="../media/image41.png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bmp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png"/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5.xml"/><Relationship Id="rId12" Type="http://schemas.openxmlformats.org/officeDocument/2006/relationships/image" Target="../media/image53.png"/><Relationship Id="rId11" Type="http://schemas.openxmlformats.org/officeDocument/2006/relationships/image" Target="../media/image52.png"/><Relationship Id="rId10" Type="http://schemas.openxmlformats.org/officeDocument/2006/relationships/image" Target="../media/image51.png"/><Relationship Id="rId1" Type="http://schemas.openxmlformats.org/officeDocument/2006/relationships/image" Target="../media/image42.bmp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image" Target="../media/image61.png"/><Relationship Id="rId7" Type="http://schemas.openxmlformats.org/officeDocument/2006/relationships/image" Target="../media/image60.png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54.bmp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70.png"/><Relationship Id="rId8" Type="http://schemas.openxmlformats.org/officeDocument/2006/relationships/image" Target="../media/image69.png"/><Relationship Id="rId7" Type="http://schemas.openxmlformats.org/officeDocument/2006/relationships/image" Target="../media/image68.png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7.xml"/><Relationship Id="rId14" Type="http://schemas.openxmlformats.org/officeDocument/2006/relationships/image" Target="../media/image75.png"/><Relationship Id="rId13" Type="http://schemas.openxmlformats.org/officeDocument/2006/relationships/image" Target="../media/image74.png"/><Relationship Id="rId12" Type="http://schemas.openxmlformats.org/officeDocument/2006/relationships/image" Target="../media/image73.png"/><Relationship Id="rId11" Type="http://schemas.openxmlformats.org/officeDocument/2006/relationships/image" Target="../media/image72.png"/><Relationship Id="rId10" Type="http://schemas.openxmlformats.org/officeDocument/2006/relationships/image" Target="../media/image71.png"/><Relationship Id="rId1" Type="http://schemas.openxmlformats.org/officeDocument/2006/relationships/image" Target="../media/image62.bmp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4.png"/><Relationship Id="rId8" Type="http://schemas.openxmlformats.org/officeDocument/2006/relationships/image" Target="../media/image83.png"/><Relationship Id="rId7" Type="http://schemas.openxmlformats.org/officeDocument/2006/relationships/image" Target="../media/image82.png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8.xml"/><Relationship Id="rId1" Type="http://schemas.openxmlformats.org/officeDocument/2006/relationships/image" Target="../media/image76.bmp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93.png"/><Relationship Id="rId8" Type="http://schemas.openxmlformats.org/officeDocument/2006/relationships/image" Target="../media/image92.png"/><Relationship Id="rId7" Type="http://schemas.openxmlformats.org/officeDocument/2006/relationships/image" Target="../media/image91.png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9.xml"/><Relationship Id="rId11" Type="http://schemas.openxmlformats.org/officeDocument/2006/relationships/image" Target="../media/image95.png"/><Relationship Id="rId10" Type="http://schemas.openxmlformats.org/officeDocument/2006/relationships/image" Target="../media/image94.png"/><Relationship Id="rId1" Type="http://schemas.openxmlformats.org/officeDocument/2006/relationships/image" Target="../media/image85.bmp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4.png"/><Relationship Id="rId8" Type="http://schemas.openxmlformats.org/officeDocument/2006/relationships/image" Target="../media/image103.png"/><Relationship Id="rId7" Type="http://schemas.openxmlformats.org/officeDocument/2006/relationships/image" Target="../media/image102.png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0.xml"/><Relationship Id="rId10" Type="http://schemas.openxmlformats.org/officeDocument/2006/relationships/image" Target="../media/image105.png"/><Relationship Id="rId1" Type="http://schemas.openxmlformats.org/officeDocument/2006/relationships/image" Target="../media/image96.bmp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image" Target="../media/image109.png"/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image" Target="../media/image106.bm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0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sv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2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115.png"/><Relationship Id="rId4" Type="http://schemas.openxmlformats.org/officeDocument/2006/relationships/image" Target="../media/image5.svg"/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svg"/><Relationship Id="rId3" Type="http://schemas.openxmlformats.org/officeDocument/2006/relationships/image" Target="../media/image117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tags" Target="../tags/tag1.xml"/><Relationship Id="rId2" Type="http://schemas.openxmlformats.org/officeDocument/2006/relationships/image" Target="../media/image2.sv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svg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bmp"/><Relationship Id="rId2" Type="http://schemas.openxmlformats.org/officeDocument/2006/relationships/image" Target="../media/image4.svg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2.xml"/><Relationship Id="rId16" Type="http://schemas.openxmlformats.org/officeDocument/2006/relationships/image" Target="../media/image25.png"/><Relationship Id="rId15" Type="http://schemas.openxmlformats.org/officeDocument/2006/relationships/image" Target="../media/image24.png"/><Relationship Id="rId14" Type="http://schemas.openxmlformats.org/officeDocument/2006/relationships/image" Target="../media/image23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117475" y="655320"/>
            <a:ext cx="293878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n-US" altLang="zh-CN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28345" y="597535"/>
            <a:ext cx="2435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祖国风光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4720" y="2181225"/>
            <a:ext cx="1057275" cy="10572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315970" y="2470150"/>
            <a:ext cx="45593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8</a:t>
            </a:r>
            <a:r>
              <a:rPr sz="4400"/>
              <a:t> 古诗二首</a:t>
            </a:r>
            <a:endParaRPr sz="4400"/>
          </a:p>
        </p:txBody>
      </p:sp>
      <p:sp>
        <p:nvSpPr>
          <p:cNvPr id="4" name="矩形 3"/>
          <p:cNvSpPr/>
          <p:nvPr/>
        </p:nvSpPr>
        <p:spPr>
          <a:xfrm>
            <a:off x="117475" y="289560"/>
            <a:ext cx="610870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4</a:t>
            </a:r>
            <a:endParaRPr lang="en-US" altLang="zh-CN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420" y="4608381"/>
            <a:ext cx="7982878" cy="186081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980" y="2249681"/>
            <a:ext cx="540640" cy="78295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448" y="2710814"/>
            <a:ext cx="338710" cy="31623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526" y="2746797"/>
            <a:ext cx="850775" cy="666751"/>
          </a:xfrm>
          <a:prstGeom prst="rect">
            <a:avLst/>
          </a:prstGeom>
        </p:spPr>
      </p:pic>
      <p:pic>
        <p:nvPicPr>
          <p:cNvPr id="2049" name="图片 20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536" y="2241045"/>
            <a:ext cx="254890" cy="181356"/>
          </a:xfrm>
          <a:prstGeom prst="rect">
            <a:avLst/>
          </a:prstGeom>
        </p:spPr>
      </p:pic>
      <p:pic>
        <p:nvPicPr>
          <p:cNvPr id="2052" name="图片 20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756" y="2899125"/>
            <a:ext cx="399670" cy="696850"/>
          </a:xfrm>
          <a:prstGeom prst="rect">
            <a:avLst/>
          </a:prstGeom>
        </p:spPr>
      </p:pic>
      <p:pic>
        <p:nvPicPr>
          <p:cNvPr id="2054" name="图片 20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188" y="2462774"/>
            <a:ext cx="857633" cy="198501"/>
          </a:xfrm>
          <a:prstGeom prst="rect">
            <a:avLst/>
          </a:prstGeom>
        </p:spPr>
      </p:pic>
      <p:pic>
        <p:nvPicPr>
          <p:cNvPr id="2057" name="图片 20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386" y="2595743"/>
            <a:ext cx="634366" cy="669037"/>
          </a:xfrm>
          <a:prstGeom prst="rect">
            <a:avLst/>
          </a:prstGeom>
        </p:spPr>
      </p:pic>
      <p:pic>
        <p:nvPicPr>
          <p:cNvPr id="2061" name="图片 20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108" y="2627079"/>
            <a:ext cx="124968" cy="964694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420" y="4611483"/>
            <a:ext cx="7982878" cy="18546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159" y="2626004"/>
            <a:ext cx="1082423" cy="5935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317" y="3026939"/>
            <a:ext cx="294895" cy="22517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903" y="3324017"/>
            <a:ext cx="347473" cy="31470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672" y="2560691"/>
            <a:ext cx="560071" cy="14135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294" y="2225471"/>
            <a:ext cx="670180" cy="38214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884" y="2270948"/>
            <a:ext cx="536449" cy="1066421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25" y="4611483"/>
            <a:ext cx="7970468" cy="18546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924" y="3347513"/>
            <a:ext cx="341758" cy="30175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054" y="2134126"/>
            <a:ext cx="161163" cy="60464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881" y="2706657"/>
            <a:ext cx="94107" cy="57645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547" y="3003290"/>
            <a:ext cx="429007" cy="9410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637" y="3213089"/>
            <a:ext cx="556261" cy="10058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86" y="2261403"/>
            <a:ext cx="175641" cy="50635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291" y="2820744"/>
            <a:ext cx="821057" cy="52006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828" y="2865671"/>
            <a:ext cx="161163" cy="477394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041" y="2392642"/>
            <a:ext cx="914021" cy="198501"/>
          </a:xfrm>
          <a:prstGeom prst="rect">
            <a:avLst/>
          </a:prstGeom>
        </p:spPr>
      </p:pic>
      <p:pic>
        <p:nvPicPr>
          <p:cNvPr id="2049" name="图片 204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588" y="3315078"/>
            <a:ext cx="499873" cy="331852"/>
          </a:xfrm>
          <a:prstGeom prst="rect">
            <a:avLst/>
          </a:prstGeom>
        </p:spPr>
      </p:pic>
      <p:pic>
        <p:nvPicPr>
          <p:cNvPr id="2052" name="图片 205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334" y="2624580"/>
            <a:ext cx="1567437" cy="234696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27" y="4611483"/>
            <a:ext cx="7956263" cy="18546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542" y="3209665"/>
            <a:ext cx="350140" cy="3615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285" y="2776615"/>
            <a:ext cx="563500" cy="1447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848" y="2263038"/>
            <a:ext cx="726949" cy="33909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364" y="2540682"/>
            <a:ext cx="625222" cy="16116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330" y="3049052"/>
            <a:ext cx="777623" cy="51663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525" y="2963317"/>
            <a:ext cx="1145669" cy="18897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649" y="2325245"/>
            <a:ext cx="613030" cy="1249683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9818" y="4611483"/>
            <a:ext cx="7950081" cy="18546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384" y="2789608"/>
            <a:ext cx="515875" cy="2747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951" y="3243109"/>
            <a:ext cx="217551" cy="2213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719" y="2839442"/>
            <a:ext cx="139446" cy="32956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254" y="2288119"/>
            <a:ext cx="623317" cy="51320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266" y="2383609"/>
            <a:ext cx="356236" cy="53149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521" y="3249875"/>
            <a:ext cx="184404" cy="21488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843" y="2673287"/>
            <a:ext cx="228219" cy="8763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117" y="2988087"/>
            <a:ext cx="288037" cy="7391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11" y="2359149"/>
            <a:ext cx="429007" cy="85458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419" y="2406991"/>
            <a:ext cx="110490" cy="78867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594" y="3213734"/>
            <a:ext cx="179070" cy="38557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958" y="3213734"/>
            <a:ext cx="333757" cy="311278"/>
          </a:xfrm>
          <a:prstGeom prst="rect">
            <a:avLst/>
          </a:prstGeom>
        </p:spPr>
      </p:pic>
      <p:pic>
        <p:nvPicPr>
          <p:cNvPr id="2048" name="图片 204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999" y="3022812"/>
            <a:ext cx="406528" cy="102108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27" y="4611483"/>
            <a:ext cx="7956263" cy="18546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917" y="3074314"/>
            <a:ext cx="234696" cy="1733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421" y="2807128"/>
            <a:ext cx="502921" cy="1112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056" y="2536815"/>
            <a:ext cx="576073" cy="33909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862" y="2560844"/>
            <a:ext cx="398527" cy="107099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209" y="2358012"/>
            <a:ext cx="206883" cy="18554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08" y="2554413"/>
            <a:ext cx="291466" cy="25184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851" y="2732832"/>
            <a:ext cx="142113" cy="25984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01" y="2267709"/>
            <a:ext cx="400432" cy="1330836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27" y="4614574"/>
            <a:ext cx="7956263" cy="18484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510" y="2926442"/>
            <a:ext cx="240030" cy="2164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765" y="2695017"/>
            <a:ext cx="429007" cy="13487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322" y="2534921"/>
            <a:ext cx="296800" cy="71513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96" y="2361989"/>
            <a:ext cx="750572" cy="122606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45" y="3272174"/>
            <a:ext cx="629794" cy="8724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446" y="2420872"/>
            <a:ext cx="98298" cy="107556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857" y="2525668"/>
            <a:ext cx="248032" cy="26289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96" y="3037828"/>
            <a:ext cx="196215" cy="22326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322" y="2679959"/>
            <a:ext cx="148971" cy="27508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694" y="2209417"/>
            <a:ext cx="433198" cy="131902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27" y="4613855"/>
            <a:ext cx="7956263" cy="184986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221" y="2869343"/>
            <a:ext cx="133350" cy="53378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024" y="2182941"/>
            <a:ext cx="166878" cy="73228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63" y="2615280"/>
            <a:ext cx="556261" cy="1744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254" y="3064195"/>
            <a:ext cx="541021" cy="15468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336" y="2756159"/>
            <a:ext cx="864110" cy="18516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880" y="3309638"/>
            <a:ext cx="1002032" cy="18135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459" y="2225228"/>
            <a:ext cx="302515" cy="14706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39" y="2543258"/>
            <a:ext cx="536449" cy="18821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07" y="2793969"/>
            <a:ext cx="662941" cy="51130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27" y="4616949"/>
            <a:ext cx="7956263" cy="18436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576" y="2194736"/>
            <a:ext cx="155829" cy="14218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699" y="2493642"/>
            <a:ext cx="160401" cy="93535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806" y="2396106"/>
            <a:ext cx="409576" cy="1130429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8" name="流程图: 终止 7"/>
          <p:cNvSpPr/>
          <p:nvPr/>
        </p:nvSpPr>
        <p:spPr>
          <a:xfrm>
            <a:off x="430530" y="979170"/>
            <a:ext cx="1871980" cy="452755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0" y="979170"/>
            <a:ext cx="2444750" cy="441325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en-US" altLang="zh-CN" b="1" dirty="0"/>
              <a:t>   </a:t>
            </a:r>
            <a:r>
              <a:rPr lang="en-US" altLang="zh-CN" b="1" dirty="0">
                <a:solidFill>
                  <a:srgbClr val="FF0000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  </a:t>
            </a:r>
            <a:r>
              <a:rPr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我会认的字</a:t>
            </a:r>
            <a:endParaRPr b="1" dirty="0"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字迹-杨素彬楷 简" panose="02000500000000000000" charset="-122"/>
              <a:ea typeface="方正字迹-杨素彬楷 简" panose="02000500000000000000" charset="-122"/>
              <a:cs typeface="方正字迹-杨素彬楷 简" panose="02000500000000000000" charset="-122"/>
            </a:endParaRPr>
          </a:p>
          <a:p>
            <a:pPr marL="0" indent="0" eaLnBrk="1" hangingPunct="1">
              <a:buNone/>
            </a:pPr>
            <a:endParaRPr lang="zh-CN" altLang="en-US" dirty="0"/>
          </a:p>
          <a:p>
            <a:pPr marL="0" indent="0" eaLnBrk="1" hangingPunct="1">
              <a:buNone/>
            </a:pP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35" y="2062480"/>
            <a:ext cx="8001000" cy="3114675"/>
          </a:xfrm>
          <a:prstGeom prst="rect">
            <a:avLst/>
          </a:prstGeom>
        </p:spPr>
      </p:pic>
      <p:sp>
        <p:nvSpPr>
          <p:cNvPr id="19" name="流程图: 可选过程 18"/>
          <p:cNvSpPr/>
          <p:nvPr/>
        </p:nvSpPr>
        <p:spPr>
          <a:xfrm>
            <a:off x="2302510" y="1041400"/>
            <a:ext cx="5726430" cy="316865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510" y="1015365"/>
            <a:ext cx="5611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（“楼、依、尽、层、炉、烟、川”见我会写的字）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2" name="流程图: 可选过程 1"/>
          <p:cNvSpPr/>
          <p:nvPr/>
        </p:nvSpPr>
        <p:spPr>
          <a:xfrm>
            <a:off x="2631440" y="2999105"/>
            <a:ext cx="3719830" cy="859155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707005" y="3075305"/>
            <a:ext cx="28676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latin typeface="微软雅黑" panose="020B0503020204020204" charset="-122"/>
                <a:ea typeface="微软雅黑" panose="020B0503020204020204" charset="-122"/>
              </a:rPr>
              <a:t>课前预习篇</a:t>
            </a:r>
            <a:endParaRPr lang="zh-CN" altLang="en-US" sz="4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2025628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1595" y="2423160"/>
            <a:ext cx="1497965" cy="1497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终止 7"/>
          <p:cNvSpPr/>
          <p:nvPr/>
        </p:nvSpPr>
        <p:spPr>
          <a:xfrm>
            <a:off x="430530" y="979170"/>
            <a:ext cx="1871980" cy="452755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68580" y="971550"/>
            <a:ext cx="2428875" cy="441325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en-US" altLang="zh-CN" b="1" dirty="0"/>
              <a:t>   </a:t>
            </a:r>
            <a:r>
              <a:rPr lang="en-US" altLang="zh-CN" b="1" dirty="0">
                <a:solidFill>
                  <a:srgbClr val="FF0000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  </a:t>
            </a:r>
            <a:r>
              <a:rPr b="1" u="wavy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>
                  <a:solidFill>
                    <a:srgbClr val="00B050"/>
                  </a:solidFill>
                </a:uFill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词语天地</a:t>
            </a:r>
            <a:endParaRPr b="1" u="wavy" dirty="0">
              <a:uFill>
                <a:solidFill>
                  <a:srgbClr val="00B050"/>
                </a:solidFill>
              </a:uFill>
            </a:endParaRPr>
          </a:p>
          <a:p>
            <a:pPr marL="0" indent="0" eaLnBrk="1" hangingPunct="1">
              <a:buNone/>
            </a:pPr>
            <a:endParaRPr lang="zh-CN" altLang="en-US" dirty="0"/>
          </a:p>
          <a:p>
            <a:pPr marL="0" indent="0" eaLnBrk="1" hangingPunct="1">
              <a:buNone/>
            </a:pP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1025" y="2019300"/>
            <a:ext cx="7981950" cy="28194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18160" y="2367280"/>
            <a:ext cx="143954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 b="1">
                <a:latin typeface="方正卡通简体" panose="03000509000000000000" charset="-122"/>
                <a:ea typeface="方正卡通简体" panose="03000509000000000000" charset="-122"/>
              </a:rPr>
              <a:t>读写易错提示</a:t>
            </a:r>
            <a:endParaRPr lang="zh-CN" altLang="en-US" sz="1600" b="1">
              <a:latin typeface="方正卡通简体" panose="03000509000000000000" charset="-122"/>
              <a:ea typeface="方正卡通简体" panose="03000509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1025" y="3316605"/>
            <a:ext cx="159067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 b="1">
                <a:latin typeface="方正卡通简体" panose="03000509000000000000" charset="-122"/>
                <a:ea typeface="方正卡通简体" panose="03000509000000000000" charset="-122"/>
              </a:rPr>
              <a:t>多音字辨别</a:t>
            </a:r>
            <a:endParaRPr lang="zh-CN" altLang="en-US" sz="1600" b="1">
              <a:latin typeface="方正卡通简体" panose="03000509000000000000" charset="-122"/>
              <a:ea typeface="方正卡通简体" panose="03000509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1025" y="4292600"/>
            <a:ext cx="13766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600" b="1">
                <a:latin typeface="方正卡通简体" panose="03000509000000000000" charset="-122"/>
                <a:ea typeface="方正卡通简体" panose="03000509000000000000" charset="-122"/>
              </a:rPr>
              <a:t>近、反义词</a:t>
            </a:r>
            <a:endParaRPr lang="zh-CN" altLang="en-US" sz="1600" b="1">
              <a:latin typeface="方正卡通简体" panose="03000509000000000000" charset="-122"/>
              <a:ea typeface="方正卡通简体" panose="03000509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57705" y="2120900"/>
            <a:ext cx="6548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/>
              <a:t>正音：</a:t>
            </a:r>
            <a:r>
              <a:rPr lang="zh-CN" altLang="en-US" sz="1600"/>
              <a:t>楼层（cén   céng）     食欲（yù   yǜ）        照射（zhào   zào）</a:t>
            </a:r>
            <a:endParaRPr lang="zh-CN" altLang="en-US" sz="1600"/>
          </a:p>
          <a:p>
            <a:endParaRPr lang="zh-CN" altLang="en-US" sz="1600"/>
          </a:p>
        </p:txBody>
      </p:sp>
      <p:sp>
        <p:nvSpPr>
          <p:cNvPr id="4" name="文本框 3"/>
          <p:cNvSpPr txBox="1"/>
          <p:nvPr/>
        </p:nvSpPr>
        <p:spPr>
          <a:xfrm>
            <a:off x="1957705" y="2484120"/>
            <a:ext cx="6548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ym typeface="+mn-ea"/>
              </a:rPr>
              <a:t>辨形：</a:t>
            </a:r>
            <a:r>
              <a:rPr lang="zh-CN" altLang="en-US" sz="1600">
                <a:sym typeface="+mn-ea"/>
              </a:rPr>
              <a:t>“黄”字的中间是“由”，不是“田”。“挂”字的右部是两个“土”，不是“主”。</a:t>
            </a:r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2865120" y="2174240"/>
            <a:ext cx="2235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.</a:t>
            </a:r>
            <a:endParaRPr lang="en-US" altLang="zh-CN" b="1"/>
          </a:p>
        </p:txBody>
      </p:sp>
      <p:sp>
        <p:nvSpPr>
          <p:cNvPr id="11" name="文本框 10"/>
          <p:cNvSpPr txBox="1"/>
          <p:nvPr/>
        </p:nvSpPr>
        <p:spPr>
          <a:xfrm>
            <a:off x="4729480" y="2174240"/>
            <a:ext cx="2235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.</a:t>
            </a:r>
            <a:endParaRPr lang="en-US" altLang="zh-CN" b="1"/>
          </a:p>
        </p:txBody>
      </p:sp>
      <p:sp>
        <p:nvSpPr>
          <p:cNvPr id="12" name="文本框 11"/>
          <p:cNvSpPr txBox="1"/>
          <p:nvPr/>
        </p:nvSpPr>
        <p:spPr>
          <a:xfrm>
            <a:off x="6235700" y="2183130"/>
            <a:ext cx="2235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.</a:t>
            </a:r>
            <a:endParaRPr lang="en-US" altLang="zh-CN" b="1"/>
          </a:p>
        </p:txBody>
      </p:sp>
      <p:sp>
        <p:nvSpPr>
          <p:cNvPr id="13" name="文本框 12"/>
          <p:cNvSpPr txBox="1"/>
          <p:nvPr/>
        </p:nvSpPr>
        <p:spPr>
          <a:xfrm>
            <a:off x="2618105" y="3331845"/>
            <a:ext cx="3219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/>
              <a:t>尽</a:t>
            </a:r>
            <a:endParaRPr lang="zh-CN" altLang="en-US" sz="1600"/>
          </a:p>
        </p:txBody>
      </p:sp>
      <p:sp>
        <p:nvSpPr>
          <p:cNvPr id="17" name="左大括号 16"/>
          <p:cNvSpPr/>
          <p:nvPr/>
        </p:nvSpPr>
        <p:spPr>
          <a:xfrm rot="10800000" flipH="1">
            <a:off x="3012440" y="3226435"/>
            <a:ext cx="76200" cy="549275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54045" y="3004820"/>
            <a:ext cx="1343025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/>
              <a:t>jìn（尽力）</a:t>
            </a:r>
            <a:endParaRPr lang="zh-CN" altLang="en-US"/>
          </a:p>
          <a:p>
            <a:pPr>
              <a:lnSpc>
                <a:spcPts val="3200"/>
              </a:lnSpc>
            </a:pPr>
            <a:r>
              <a:rPr lang="zh-CN" altLang="en-US"/>
              <a:t>jǐn（尽管）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353685" y="3086100"/>
            <a:ext cx="31527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/>
              <a:t>运用：</a:t>
            </a:r>
            <a:r>
              <a:rPr lang="zh-CN" altLang="en-US" sz="1600"/>
              <a:t>尽（jǐn）管我这次模拟考试尽（jìn）心尽（jìn）力了，但结果还是不尽如人意。</a:t>
            </a:r>
            <a:endParaRPr lang="zh-CN" altLang="en-US" sz="1600"/>
          </a:p>
        </p:txBody>
      </p:sp>
      <p:sp>
        <p:nvSpPr>
          <p:cNvPr id="20" name="文本框 19"/>
          <p:cNvSpPr txBox="1"/>
          <p:nvPr/>
        </p:nvSpPr>
        <p:spPr>
          <a:xfrm>
            <a:off x="2068195" y="3916680"/>
            <a:ext cx="30803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/>
              <a:t>近义词</a:t>
            </a:r>
            <a:endParaRPr lang="zh-CN" altLang="en-US" sz="1600"/>
          </a:p>
          <a:p>
            <a:pPr algn="ctr"/>
            <a:r>
              <a:rPr lang="zh-CN" altLang="en-US" sz="1600"/>
              <a:t>欲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1600"/>
              <a:t>想　照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射</a:t>
            </a:r>
            <a:endParaRPr lang="zh-CN" altLang="en-US" sz="1600"/>
          </a:p>
          <a:p>
            <a:pPr algn="ctr"/>
            <a:r>
              <a:rPr lang="zh-CN" altLang="en-US" sz="1600"/>
              <a:t>尽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完　看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望</a:t>
            </a:r>
            <a:endParaRPr lang="zh-CN" altLang="en-US" sz="1600"/>
          </a:p>
        </p:txBody>
      </p:sp>
      <p:sp>
        <p:nvSpPr>
          <p:cNvPr id="21" name="文本框 20"/>
          <p:cNvSpPr txBox="1"/>
          <p:nvPr/>
        </p:nvSpPr>
        <p:spPr>
          <a:xfrm>
            <a:off x="5389880" y="3916680"/>
            <a:ext cx="30803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/>
              <a:t>反义词</a:t>
            </a:r>
            <a:endParaRPr lang="zh-CN" altLang="en-US" sz="1600"/>
          </a:p>
          <a:p>
            <a:pPr algn="ctr"/>
            <a:r>
              <a:rPr lang="zh-CN" altLang="en-US" sz="1600"/>
              <a:t>白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黑　入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出　上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下</a:t>
            </a:r>
            <a:endParaRPr lang="zh-CN" altLang="en-US" sz="1600"/>
          </a:p>
          <a:p>
            <a:pPr algn="ctr"/>
            <a:r>
              <a:rPr lang="zh-CN" altLang="en-US" sz="1600"/>
              <a:t>香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臭　前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后　落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1600"/>
              <a:t>升</a:t>
            </a:r>
            <a:endParaRPr lang="zh-CN" altLang="en-US" sz="1600"/>
          </a:p>
        </p:txBody>
      </p:sp>
      <p:sp>
        <p:nvSpPr>
          <p:cNvPr id="3" name="文本框 2"/>
          <p:cNvSpPr txBox="1"/>
          <p:nvPr/>
        </p:nvSpPr>
        <p:spPr>
          <a:xfrm>
            <a:off x="3902075" y="2256155"/>
            <a:ext cx="5420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ym typeface="+mn-ea"/>
              </a:rPr>
              <a:t>√                     √                                √</a:t>
            </a:r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终止 7"/>
          <p:cNvSpPr/>
          <p:nvPr/>
        </p:nvSpPr>
        <p:spPr>
          <a:xfrm>
            <a:off x="346710" y="971550"/>
            <a:ext cx="1871980" cy="452755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0" y="971550"/>
            <a:ext cx="2428875" cy="441325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en-US" altLang="zh-CN" b="1" dirty="0"/>
              <a:t>   </a:t>
            </a:r>
            <a:r>
              <a:rPr lang="en-US" altLang="zh-CN" b="1" dirty="0">
                <a:solidFill>
                  <a:srgbClr val="FF0000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50"/>
                  </a:solidFill>
                </a:uFill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 </a:t>
            </a:r>
            <a:r>
              <a:rPr b="1" u="wavy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>
                  <a:solidFill>
                    <a:srgbClr val="00B050"/>
                  </a:solidFill>
                </a:uFill>
                <a:latin typeface="方正字迹-杨素彬楷 简" panose="02000500000000000000" charset="0"/>
                <a:ea typeface="方正字迹-杨素彬楷 简" panose="02000500000000000000" charset="-122"/>
                <a:cs typeface="方正字迹-杨素彬楷 简" panose="02000500000000000000" charset="-122"/>
              </a:rPr>
              <a:t>词语听写</a:t>
            </a:r>
            <a:endParaRPr b="1" u="wavy" dirty="0"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方正字迹-杨素彬楷 简" panose="02000500000000000000" charset="0"/>
              <a:ea typeface="方正字迹-杨素彬楷 简" panose="02000500000000000000" charset="-122"/>
              <a:cs typeface="方正字迹-杨素彬楷 简" panose="02000500000000000000" charset="-122"/>
            </a:endParaRPr>
          </a:p>
          <a:p>
            <a:pPr marL="0" indent="0" eaLnBrk="1" hangingPunct="1">
              <a:buNone/>
            </a:pPr>
            <a:endParaRPr lang="zh-CN" altLang="en-US" b="1" u="wavy" dirty="0"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方正字迹-杨素彬楷 简" panose="02000500000000000000" charset="0"/>
              <a:ea typeface="方正字迹-杨素彬楷 简" panose="02000500000000000000" charset="-122"/>
              <a:cs typeface="方正字迹-杨素彬楷 简" panose="02000500000000000000" charset="-122"/>
            </a:endParaRPr>
          </a:p>
        </p:txBody>
      </p:sp>
      <p:sp>
        <p:nvSpPr>
          <p:cNvPr id="3" name="流程图: 可选过程 2"/>
          <p:cNvSpPr/>
          <p:nvPr/>
        </p:nvSpPr>
        <p:spPr>
          <a:xfrm>
            <a:off x="271145" y="2211070"/>
            <a:ext cx="8743950" cy="1737995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59740" y="2541905"/>
            <a:ext cx="85020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/>
              <a:t>楼层  　依靠　  尽头　  黄河　</a:t>
            </a:r>
            <a:endParaRPr lang="zh-CN" altLang="en-US" sz="3200"/>
          </a:p>
          <a:p>
            <a:pPr algn="ctr"/>
            <a:r>
              <a:rPr lang="zh-CN" altLang="en-US" sz="3200"/>
              <a:t>日照　  香炉  　紫烟　  悬挂　  山川</a:t>
            </a:r>
            <a:endParaRPr lang="zh-CN" altLang="en-US" sz="3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05" y="2251710"/>
            <a:ext cx="8937625" cy="2385695"/>
          </a:xfrm>
          <a:prstGeom prst="rect">
            <a:avLst/>
          </a:prstGeom>
        </p:spPr>
      </p:pic>
      <p:sp>
        <p:nvSpPr>
          <p:cNvPr id="14" name="流程图: 可选过程 13"/>
          <p:cNvSpPr/>
          <p:nvPr/>
        </p:nvSpPr>
        <p:spPr>
          <a:xfrm>
            <a:off x="274320" y="1100455"/>
            <a:ext cx="1608455" cy="480695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33045" y="1100455"/>
            <a:ext cx="17741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800" b="1" u="wavy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>
                  <a:solidFill>
                    <a:srgbClr val="00B050"/>
                  </a:solidFill>
                </a:uFill>
                <a:latin typeface="方正字迹-杨素彬楷 简" panose="02000500000000000000" charset="0"/>
                <a:ea typeface="方正字迹-杨素彬楷 简" panose="02000500000000000000" charset="-122"/>
                <a:cs typeface="方正字迹-杨素彬楷 简" panose="02000500000000000000" charset="-122"/>
              </a:rPr>
              <a:t>方法目标</a:t>
            </a:r>
            <a:endParaRPr lang="zh-CN" altLang="en-US" sz="2400"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2667635" y="2313940"/>
            <a:ext cx="2213610" cy="5219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8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重点方法</a:t>
            </a:r>
            <a:endParaRPr sz="28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219710" y="2942590"/>
            <a:ext cx="1663065" cy="46037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400" b="1" dirty="0">
                <a:solidFill>
                  <a:schemeClr val="tx1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+mn-ea"/>
              </a:rPr>
              <a:t>写作方法</a:t>
            </a:r>
            <a:endParaRPr sz="2400" b="1" dirty="0">
              <a:solidFill>
                <a:schemeClr val="tx1"/>
              </a:solidFill>
              <a:latin typeface="方正字迹-杨素彬楷 简" panose="02000500000000000000" charset="-122"/>
              <a:ea typeface="方正字迹-杨素彬楷 简" panose="02000500000000000000" charset="-122"/>
              <a:cs typeface="+mn-ea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219710" y="3547745"/>
            <a:ext cx="1663065" cy="46037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400" b="1" dirty="0">
                <a:solidFill>
                  <a:schemeClr val="tx1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+mn-ea"/>
              </a:rPr>
              <a:t>修辞手法</a:t>
            </a:r>
            <a:endParaRPr sz="2400" b="1" dirty="0">
              <a:solidFill>
                <a:schemeClr val="tx1"/>
              </a:solidFill>
              <a:latin typeface="方正字迹-杨素彬楷 简" panose="02000500000000000000" charset="-122"/>
              <a:ea typeface="方正字迹-杨素彬楷 简" panose="02000500000000000000" charset="-122"/>
              <a:cs typeface="+mn-ea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219710" y="4145915"/>
            <a:ext cx="1663065" cy="46037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400" b="1" dirty="0">
                <a:solidFill>
                  <a:schemeClr val="tx1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+mn-ea"/>
              </a:rPr>
              <a:t>阅读方法</a:t>
            </a:r>
            <a:endParaRPr sz="2400" b="1" dirty="0">
              <a:solidFill>
                <a:schemeClr val="tx1"/>
              </a:solidFill>
              <a:latin typeface="方正字迹-杨素彬楷 简" panose="02000500000000000000" charset="-122"/>
              <a:ea typeface="方正字迹-杨素彬楷 简" panose="02000500000000000000" charset="-122"/>
              <a:cs typeface="+mn-ea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1701800" y="2973705"/>
            <a:ext cx="4450080" cy="39878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000" b="1" dirty="0">
                <a:latin typeface="+mn-ea"/>
                <a:ea typeface="+mn-ea"/>
                <a:cs typeface="+mn-ea"/>
              </a:rPr>
              <a:t>学习运用夸张的修辞手法</a:t>
            </a:r>
            <a:endParaRPr sz="2000" b="1" dirty="0">
              <a:latin typeface="+mn-ea"/>
              <a:ea typeface="+mn-ea"/>
              <a:cs typeface="+mn-ea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1701800" y="3609340"/>
            <a:ext cx="5494020" cy="39878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000" b="1" dirty="0">
                <a:latin typeface="+mn-ea"/>
                <a:ea typeface="+mn-ea"/>
                <a:cs typeface="+mn-ea"/>
              </a:rPr>
              <a:t>比喻、夸张</a:t>
            </a:r>
            <a:endParaRPr sz="2000" b="1" dirty="0">
              <a:latin typeface="+mn-ea"/>
              <a:ea typeface="+mn-ea"/>
              <a:cs typeface="+mn-ea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1701800" y="4177030"/>
            <a:ext cx="4144645" cy="39878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000" b="1" dirty="0">
                <a:latin typeface="+mn-ea"/>
                <a:ea typeface="+mn-ea"/>
                <a:cs typeface="+mn-ea"/>
              </a:rPr>
              <a:t>边理解诗句边阅读</a:t>
            </a:r>
            <a:endParaRPr sz="2000" b="1" dirty="0">
              <a:latin typeface="+mn-ea"/>
              <a:ea typeface="+mn-ea"/>
              <a:cs typeface="+mn-ea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7258050" y="2313940"/>
            <a:ext cx="2213610" cy="5219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sz="28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其他</a:t>
            </a:r>
            <a:r>
              <a:rPr sz="28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方法</a:t>
            </a:r>
            <a:endParaRPr sz="28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7258050" y="3301365"/>
            <a:ext cx="1726565" cy="7067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000" b="1" dirty="0">
                <a:latin typeface="+mn-ea"/>
                <a:ea typeface="+mn-ea"/>
                <a:cs typeface="+mn-ea"/>
              </a:rPr>
              <a:t>运用联想的手法描写景物</a:t>
            </a:r>
            <a:endParaRPr sz="2000" b="1" dirty="0"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0"/>
            <a:ext cx="9143365" cy="685736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980"/>
            <a:ext cx="9093200" cy="5626735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3661410" y="424180"/>
            <a:ext cx="2339340" cy="4038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"/>
          <p:cNvSpPr txBox="1"/>
          <p:nvPr/>
        </p:nvSpPr>
        <p:spPr>
          <a:xfrm>
            <a:off x="2560955" y="1445260"/>
            <a:ext cx="1663065" cy="46037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400" b="1" dirty="0">
                <a:solidFill>
                  <a:schemeClr val="tx1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+mn-ea"/>
              </a:rPr>
              <a:t>课文品读</a:t>
            </a:r>
            <a:endParaRPr sz="2400" b="1" dirty="0">
              <a:solidFill>
                <a:schemeClr val="tx1"/>
              </a:solidFill>
              <a:latin typeface="方正字迹-杨素彬楷 简" panose="02000500000000000000" charset="-122"/>
              <a:ea typeface="方正字迹-杨素彬楷 简" panose="02000500000000000000" charset="-122"/>
              <a:cs typeface="+mn-ea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307975" y="1833245"/>
            <a:ext cx="5629910" cy="487489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algn="ctr">
              <a:lnSpc>
                <a:spcPts val="2500"/>
              </a:lnSpc>
            </a:pPr>
            <a:r>
              <a:rPr sz="1800" b="1" dirty="0">
                <a:solidFill>
                  <a:srgbClr val="7030A0"/>
                </a:solidFill>
                <a:cs typeface="+mn-ea"/>
              </a:rPr>
              <a:t>登鹳雀楼</a:t>
            </a:r>
            <a:endParaRPr sz="2000" b="1" dirty="0">
              <a:solidFill>
                <a:srgbClr val="7030A0"/>
              </a:solidFill>
              <a:cs typeface="+mn-ea"/>
            </a:endParaRPr>
          </a:p>
          <a:p>
            <a:pPr algn="ctr">
              <a:lnSpc>
                <a:spcPts val="2500"/>
              </a:lnSpc>
            </a:pPr>
            <a:r>
              <a:rPr sz="1800" b="1" dirty="0">
                <a:cs typeface="+mn-ea"/>
              </a:rPr>
              <a:t>［唐］王之涣</a:t>
            </a:r>
            <a:endParaRPr sz="1800" b="1" dirty="0">
              <a:cs typeface="+mn-ea"/>
            </a:endParaRPr>
          </a:p>
          <a:p>
            <a:pPr algn="ctr">
              <a:lnSpc>
                <a:spcPts val="2500"/>
              </a:lnSpc>
            </a:pPr>
            <a:r>
              <a:rPr sz="1800" b="1" dirty="0">
                <a:cs typeface="+mn-ea"/>
              </a:rPr>
              <a:t>白日</a:t>
            </a:r>
            <a:r>
              <a:rPr sz="1800" b="1" baseline="30000" dirty="0">
                <a:solidFill>
                  <a:srgbClr val="00B050"/>
                </a:solidFill>
                <a:cs typeface="+mn-ea"/>
              </a:rPr>
              <a:t>①</a:t>
            </a:r>
            <a:r>
              <a:rPr sz="1800" b="1" dirty="0">
                <a:cs typeface="+mn-ea"/>
              </a:rPr>
              <a:t>依</a:t>
            </a:r>
            <a:r>
              <a:rPr sz="1800" b="1" baseline="30000" dirty="0">
                <a:solidFill>
                  <a:srgbClr val="00B050"/>
                </a:solidFill>
                <a:cs typeface="+mn-ea"/>
              </a:rPr>
              <a:t>②</a:t>
            </a:r>
            <a:r>
              <a:rPr sz="1800" b="1" dirty="0">
                <a:cs typeface="+mn-ea"/>
              </a:rPr>
              <a:t>山尽</a:t>
            </a:r>
            <a:r>
              <a:rPr sz="1800" b="1" baseline="30000" dirty="0">
                <a:solidFill>
                  <a:srgbClr val="00B050"/>
                </a:solidFill>
                <a:cs typeface="+mn-ea"/>
              </a:rPr>
              <a:t>③</a:t>
            </a:r>
            <a:r>
              <a:rPr sz="1800" b="1" dirty="0">
                <a:cs typeface="+mn-ea"/>
              </a:rPr>
              <a:t>，黄河入海流</a:t>
            </a:r>
            <a:r>
              <a:rPr sz="1800" b="1" baseline="30000" dirty="0">
                <a:solidFill>
                  <a:srgbClr val="00B050"/>
                </a:solidFill>
                <a:cs typeface="+mn-ea"/>
              </a:rPr>
              <a:t>④</a:t>
            </a:r>
            <a:r>
              <a:rPr sz="1800" b="1" dirty="0">
                <a:cs typeface="+mn-ea"/>
              </a:rPr>
              <a:t>。</a:t>
            </a:r>
            <a:r>
              <a:rPr sz="1600" b="1" dirty="0">
                <a:solidFill>
                  <a:schemeClr val="accent6"/>
                </a:solidFill>
                <a:cs typeface="+mn-ea"/>
              </a:rPr>
              <a:t>❶</a:t>
            </a:r>
            <a:endParaRPr sz="2000" b="1" dirty="0">
              <a:solidFill>
                <a:srgbClr val="00B050"/>
              </a:solidFill>
              <a:cs typeface="+mn-ea"/>
            </a:endParaRPr>
          </a:p>
          <a:p>
            <a:pPr algn="l">
              <a:lnSpc>
                <a:spcPts val="2500"/>
              </a:lnSpc>
            </a:pPr>
            <a:r>
              <a:rPr sz="2000" b="1" dirty="0">
                <a:solidFill>
                  <a:schemeClr val="accent6"/>
                </a:solidFill>
                <a:cs typeface="+mn-ea"/>
              </a:rPr>
              <a:t>      </a:t>
            </a:r>
            <a:r>
              <a:rPr sz="20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cs typeface="+mn-ea"/>
              </a:rPr>
              <a:t> </a:t>
            </a:r>
            <a:r>
              <a:rPr sz="18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【句解：诗的前两句写登楼所见，由远望</a:t>
            </a:r>
            <a:endParaRPr sz="18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ts val="2500"/>
              </a:lnSpc>
            </a:pPr>
            <a:r>
              <a:rPr sz="18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“白日”到俯瞰“黄河”，诗人融情于景，营造了景象壮阔、气势雄浑的意境，把上下、远近、东西的景物都容纳其中，表现出诗人宽大的胸怀。】</a:t>
            </a:r>
            <a:endParaRPr sz="18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cs typeface="+mn-ea"/>
            </a:endParaRPr>
          </a:p>
          <a:p>
            <a:pPr algn="l">
              <a:lnSpc>
                <a:spcPts val="2500"/>
              </a:lnSpc>
            </a:pPr>
            <a:r>
              <a:rPr sz="20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      </a:t>
            </a:r>
            <a:r>
              <a:rPr sz="1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 诗意：夕阳依傍着群山慢慢地沉没，滔滔黄河水朝着大海的方向汹涌奔流。</a:t>
            </a:r>
            <a:r>
              <a:rPr sz="1800" b="1" dirty="0">
                <a:solidFill>
                  <a:schemeClr val="accent6"/>
                </a:solidFill>
                <a:cs typeface="+mn-ea"/>
              </a:rPr>
              <a:t>❷❸</a:t>
            </a:r>
            <a:endParaRPr sz="1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ts val="2500"/>
              </a:lnSpc>
            </a:pPr>
            <a:r>
              <a:rPr sz="1800" b="1" dirty="0">
                <a:solidFill>
                  <a:schemeClr val="tx1"/>
                </a:solidFill>
                <a:cs typeface="+mn-ea"/>
              </a:rPr>
              <a:t>欲</a:t>
            </a:r>
            <a:r>
              <a:rPr sz="1800" b="1" baseline="30000" dirty="0">
                <a:solidFill>
                  <a:schemeClr val="tx1"/>
                </a:solidFill>
                <a:cs typeface="+mn-ea"/>
              </a:rPr>
              <a:t>⑤</a:t>
            </a:r>
            <a:r>
              <a:rPr sz="1800" b="1" dirty="0">
                <a:solidFill>
                  <a:schemeClr val="tx1"/>
                </a:solidFill>
                <a:cs typeface="+mn-ea"/>
              </a:rPr>
              <a:t>穷</a:t>
            </a:r>
            <a:r>
              <a:rPr sz="1800" b="1" baseline="30000" dirty="0">
                <a:solidFill>
                  <a:schemeClr val="accent6"/>
                </a:solidFill>
                <a:cs typeface="+mn-ea"/>
              </a:rPr>
              <a:t>⑥</a:t>
            </a:r>
            <a:r>
              <a:rPr sz="1800" b="1" dirty="0">
                <a:solidFill>
                  <a:schemeClr val="tx1"/>
                </a:solidFill>
                <a:cs typeface="+mn-ea"/>
              </a:rPr>
              <a:t>千里目，更</a:t>
            </a:r>
            <a:r>
              <a:rPr sz="1800" b="1" baseline="30000" dirty="0">
                <a:solidFill>
                  <a:schemeClr val="accent6"/>
                </a:solidFill>
                <a:cs typeface="+mn-ea"/>
              </a:rPr>
              <a:t>⑦</a:t>
            </a:r>
            <a:r>
              <a:rPr sz="1800" b="1" dirty="0">
                <a:solidFill>
                  <a:schemeClr val="tx1"/>
                </a:solidFill>
                <a:cs typeface="+mn-ea"/>
              </a:rPr>
              <a:t>上一层楼。</a:t>
            </a:r>
            <a:endParaRPr sz="2000" b="1" dirty="0">
              <a:solidFill>
                <a:schemeClr val="tx1"/>
              </a:solidFill>
              <a:latin typeface="+mn-ea"/>
              <a:ea typeface="+mn-ea"/>
              <a:cs typeface="+mn-ea"/>
            </a:endParaRPr>
          </a:p>
          <a:p>
            <a:pPr algn="l">
              <a:lnSpc>
                <a:spcPts val="2500"/>
              </a:lnSpc>
              <a:buClrTx/>
              <a:buSzTx/>
              <a:buNone/>
            </a:pPr>
            <a:r>
              <a:rPr sz="18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【句解：这两句诗是诗人登楼所思。诗中的“千里”“一层”都是虚数，可理解为更远、更高之意，道出了“只有站得高才能看得远”的哲理。这两句话已成为千古流传的佳句。】</a:t>
            </a:r>
            <a:endParaRPr sz="20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ts val="2300"/>
              </a:lnSpc>
            </a:pPr>
            <a:endParaRPr sz="20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61410" y="395605"/>
            <a:ext cx="18224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华文琥珀" panose="02010800040101010101" charset="-122"/>
                <a:ea typeface="华文琥珀" panose="02010800040101010101" charset="-122"/>
              </a:rPr>
              <a:t>课文讲解篇</a:t>
            </a:r>
            <a:endParaRPr lang="zh-CN" altLang="en-US" sz="2400">
              <a:latin typeface="华文琥珀" panose="02010800040101010101" charset="-122"/>
              <a:ea typeface="华文琥珀" panose="02010800040101010101" charset="-122"/>
            </a:endParaRPr>
          </a:p>
        </p:txBody>
      </p:sp>
      <p:pic>
        <p:nvPicPr>
          <p:cNvPr id="13" name="图片 12" descr="2154538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97805" y="178435"/>
            <a:ext cx="640080" cy="640080"/>
          </a:xfrm>
          <a:prstGeom prst="rect">
            <a:avLst/>
          </a:prstGeom>
        </p:spPr>
      </p:pic>
      <p:pic>
        <p:nvPicPr>
          <p:cNvPr id="12" name="图片 11" descr="20869399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14365" y="207645"/>
            <a:ext cx="581025" cy="581025"/>
          </a:xfrm>
          <a:prstGeom prst="rect">
            <a:avLst/>
          </a:prstGeom>
        </p:spPr>
      </p:pic>
      <p:sp>
        <p:nvSpPr>
          <p:cNvPr id="16" name="TextBox 1"/>
          <p:cNvSpPr txBox="1"/>
          <p:nvPr/>
        </p:nvSpPr>
        <p:spPr>
          <a:xfrm>
            <a:off x="6871970" y="1300480"/>
            <a:ext cx="1663065" cy="46037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2400" b="1" dirty="0">
                <a:solidFill>
                  <a:schemeClr val="tx1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+mn-ea"/>
              </a:rPr>
              <a:t>名师赏析</a:t>
            </a:r>
            <a:endParaRPr sz="2400" b="1" dirty="0">
              <a:solidFill>
                <a:schemeClr val="tx1"/>
              </a:solidFill>
              <a:latin typeface="方正字迹-杨素彬楷 简" panose="02000500000000000000" charset="-122"/>
              <a:ea typeface="方正字迹-杨素彬楷 简" panose="02000500000000000000" charset="-122"/>
              <a:cs typeface="+mn-ea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5967095" y="1688465"/>
            <a:ext cx="2880995" cy="267652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①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白日：指傍晚的太阳。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②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依：紧挨着，靠着。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③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尽：完。这里指太阳依着群山渐渐落下去，最后看不见了。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④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入海流：黄河最终流入大海。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⑤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欲：想要。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⑥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穷：尽。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⑦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更：再，又。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⑧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生：升腾。</a:t>
            </a:r>
            <a:endParaRPr sz="1200" dirty="0">
              <a:solidFill>
                <a:schemeClr val="accent6"/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⑨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紫烟：日光透过云雾，远望如紫色的烟云。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⑩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遥看：从远处看。</a:t>
            </a:r>
            <a:endParaRPr sz="1200" dirty="0">
              <a:solidFill>
                <a:schemeClr val="accent6"/>
              </a:solidFill>
              <a:latin typeface="+mn-ea"/>
              <a:ea typeface="+mn-ea"/>
              <a:cs typeface="+mn-ea"/>
            </a:endParaRPr>
          </a:p>
          <a:p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</a:rPr>
              <a:t>⑪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挂前川：瀑布看上去像一条大河挂在山前。川：河流。</a:t>
            </a:r>
            <a:endParaRPr sz="1200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00750" y="4364990"/>
            <a:ext cx="28486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400" b="1" dirty="0">
                <a:solidFill>
                  <a:schemeClr val="accent6"/>
                </a:solidFill>
                <a:cs typeface="+mn-ea"/>
                <a:sym typeface="+mn-ea"/>
              </a:rPr>
              <a:t>❶</a:t>
            </a:r>
            <a:r>
              <a:rPr lang="zh-CN" altLang="en-US" sz="1400"/>
              <a:t>思考:作者在鹳雀楼上看到了哪些景物？</a:t>
            </a:r>
            <a:endParaRPr lang="zh-CN" altLang="en-US" sz="1400"/>
          </a:p>
          <a:p>
            <a:r>
              <a:rPr lang="zh-CN" altLang="en-US" sz="1400"/>
              <a:t>      </a:t>
            </a:r>
            <a:r>
              <a:rPr lang="zh-CN" altLang="en-US" sz="1200"/>
              <a:t>白日、山、黄河、海。</a:t>
            </a:r>
            <a:endParaRPr lang="zh-CN" altLang="en-US" sz="1200"/>
          </a:p>
        </p:txBody>
      </p:sp>
      <p:sp>
        <p:nvSpPr>
          <p:cNvPr id="4" name="文本框 3"/>
          <p:cNvSpPr txBox="1"/>
          <p:nvPr/>
        </p:nvSpPr>
        <p:spPr>
          <a:xfrm>
            <a:off x="5955030" y="5073650"/>
            <a:ext cx="3013075" cy="1783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sz="1400" b="1" dirty="0">
                <a:solidFill>
                  <a:schemeClr val="accent6"/>
                </a:solidFill>
                <a:cs typeface="+mn-ea"/>
                <a:sym typeface="+mn-ea"/>
              </a:rPr>
              <a:t>❷</a:t>
            </a:r>
            <a:r>
              <a:rPr lang="zh-CN" altLang="en-US" sz="1400"/>
              <a:t>思考：诗人登上了鹳雀楼看到了（B）的景象，由此诗</a:t>
            </a:r>
            <a:r>
              <a:rPr lang="zh-CN" altLang="en-US" sz="1400">
                <a:sym typeface="+mn-ea"/>
              </a:rPr>
              <a:t>人想到了（C），告诉人们（A）。</a:t>
            </a:r>
            <a:endParaRPr lang="zh-CN" altLang="en-US" sz="1400"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>
                <a:sym typeface="+mn-ea"/>
              </a:rPr>
              <a:t>A. 只有站得高，才能看得远</a:t>
            </a:r>
            <a:endParaRPr lang="zh-CN" altLang="en-US" sz="1200"/>
          </a:p>
          <a:p>
            <a:pPr algn="ctr">
              <a:buClrTx/>
              <a:buSzTx/>
              <a:buFontTx/>
            </a:pPr>
            <a:r>
              <a:rPr lang="zh-CN" altLang="en-US" sz="1200">
                <a:sym typeface="+mn-ea"/>
              </a:rPr>
              <a:t> B. 白日依山尽，黄河入海流</a:t>
            </a:r>
            <a:endParaRPr lang="zh-CN" altLang="en-US" sz="1200"/>
          </a:p>
          <a:p>
            <a:pPr algn="ctr">
              <a:buClrTx/>
              <a:buSzTx/>
              <a:buFontTx/>
            </a:pPr>
            <a:r>
              <a:rPr lang="zh-CN" altLang="en-US" sz="1200">
                <a:sym typeface="+mn-ea"/>
              </a:rPr>
              <a:t> C. 欲穷千里目，更上一层楼</a:t>
            </a:r>
            <a:endParaRPr lang="zh-CN" altLang="en-US" sz="1200">
              <a:solidFill>
                <a:schemeClr val="tx1"/>
              </a:solidFill>
            </a:endParaRPr>
          </a:p>
          <a:p>
            <a:pPr algn="l">
              <a:buClrTx/>
              <a:buSzTx/>
              <a:buFontTx/>
            </a:pPr>
            <a:endParaRPr lang="zh-CN" altLang="en-US" sz="1400"/>
          </a:p>
          <a:p>
            <a:pPr algn="l">
              <a:buClrTx/>
              <a:buSzTx/>
              <a:buFontTx/>
            </a:pPr>
            <a:r>
              <a:rPr lang="zh-CN" altLang="en-US"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b="47346"/>
          <a:stretch>
            <a:fillRect/>
          </a:stretch>
        </p:blipFill>
        <p:spPr>
          <a:xfrm>
            <a:off x="-635" y="-26670"/>
            <a:ext cx="9144635" cy="6858000"/>
          </a:xfrm>
          <a:prstGeom prst="rect">
            <a:avLst/>
          </a:prstGeom>
        </p:spPr>
      </p:pic>
      <p:sp>
        <p:nvSpPr>
          <p:cNvPr id="9" name="TextBox 1"/>
          <p:cNvSpPr txBox="1"/>
          <p:nvPr/>
        </p:nvSpPr>
        <p:spPr>
          <a:xfrm>
            <a:off x="201930" y="326390"/>
            <a:ext cx="5593715" cy="17970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algn="l"/>
            <a:r>
              <a:rPr lang="en-US" sz="1800" b="1" dirty="0">
                <a:solidFill>
                  <a:schemeClr val="accent1"/>
                </a:solidFill>
                <a:latin typeface="+mn-ea"/>
                <a:ea typeface="+mn-ea"/>
                <a:cs typeface="+mn-ea"/>
                <a:sym typeface="+mn-ea"/>
              </a:rPr>
              <a:t>      </a:t>
            </a:r>
            <a:r>
              <a:rPr sz="1800" b="1" dirty="0">
                <a:solidFill>
                  <a:schemeClr val="accent1"/>
                </a:solidFill>
                <a:latin typeface="+mn-ea"/>
                <a:ea typeface="+mn-ea"/>
                <a:cs typeface="+mn-ea"/>
                <a:sym typeface="+mn-ea"/>
              </a:rPr>
              <a:t>诗意：若想看到更远的风景，需要登上更高的楼层。</a:t>
            </a:r>
            <a:endParaRPr sz="2000" b="1" dirty="0">
              <a:solidFill>
                <a:schemeClr val="accent1"/>
              </a:solidFill>
              <a:latin typeface="+mn-ea"/>
              <a:ea typeface="+mn-ea"/>
              <a:cs typeface="+mn-ea"/>
              <a:sym typeface="+mn-ea"/>
            </a:endParaRPr>
          </a:p>
          <a:p>
            <a:pPr algn="ctr">
              <a:lnSpc>
                <a:spcPts val="2500"/>
              </a:lnSpc>
              <a:buClrTx/>
              <a:buSzTx/>
              <a:buFontTx/>
            </a:pPr>
            <a:r>
              <a:rPr sz="1800" b="1" dirty="0">
                <a:solidFill>
                  <a:srgbClr val="7030A0"/>
                </a:solidFill>
                <a:cs typeface="+mn-ea"/>
                <a:sym typeface="+mn-ea"/>
              </a:rPr>
              <a:t>望庐山瀑布</a:t>
            </a:r>
            <a:endParaRPr sz="1800" b="1" dirty="0">
              <a:solidFill>
                <a:srgbClr val="7030A0"/>
              </a:solidFill>
              <a:cs typeface="+mn-ea"/>
              <a:sym typeface="+mn-ea"/>
            </a:endParaRPr>
          </a:p>
          <a:p>
            <a:pPr algn="ctr"/>
            <a:r>
              <a:rPr sz="1800" b="1" dirty="0">
                <a:cs typeface="+mn-ea"/>
                <a:sym typeface="+mn-ea"/>
              </a:rPr>
              <a:t>［唐］李白</a:t>
            </a:r>
            <a:endParaRPr sz="2000" b="1" dirty="0">
              <a:latin typeface="+mn-ea"/>
              <a:ea typeface="+mn-ea"/>
              <a:cs typeface="+mn-ea"/>
              <a:sym typeface="+mn-ea"/>
            </a:endParaRPr>
          </a:p>
          <a:p>
            <a:pPr algn="ctr"/>
            <a:r>
              <a:rPr sz="1800" b="1" dirty="0">
                <a:cs typeface="+mn-ea"/>
                <a:sym typeface="+mn-ea"/>
              </a:rPr>
              <a:t>日照香炉生</a:t>
            </a:r>
            <a:r>
              <a:rPr sz="1800" b="1" baseline="30000" dirty="0">
                <a:solidFill>
                  <a:srgbClr val="00B050"/>
                </a:solidFill>
                <a:cs typeface="+mn-ea"/>
                <a:sym typeface="+mn-ea"/>
              </a:rPr>
              <a:t>⑧</a:t>
            </a:r>
            <a:r>
              <a:rPr sz="1800" b="1" dirty="0">
                <a:cs typeface="+mn-ea"/>
                <a:sym typeface="+mn-ea"/>
              </a:rPr>
              <a:t>紫烟</a:t>
            </a:r>
            <a:r>
              <a:rPr sz="1800" b="1" baseline="30000" dirty="0">
                <a:solidFill>
                  <a:srgbClr val="00B050"/>
                </a:solidFill>
                <a:cs typeface="+mn-ea"/>
                <a:sym typeface="+mn-ea"/>
              </a:rPr>
              <a:t>⑨</a:t>
            </a:r>
            <a:r>
              <a:rPr sz="1800" b="1" dirty="0">
                <a:cs typeface="+mn-ea"/>
                <a:sym typeface="+mn-ea"/>
              </a:rPr>
              <a:t>，遥看</a:t>
            </a:r>
            <a:r>
              <a:rPr sz="1800" b="1" baseline="30000" dirty="0">
                <a:solidFill>
                  <a:srgbClr val="00B050"/>
                </a:solidFill>
                <a:cs typeface="+mn-ea"/>
                <a:sym typeface="+mn-ea"/>
              </a:rPr>
              <a:t>⑩</a:t>
            </a:r>
            <a:r>
              <a:rPr sz="1800" b="1" dirty="0">
                <a:cs typeface="+mn-ea"/>
                <a:sym typeface="+mn-ea"/>
              </a:rPr>
              <a:t>瀑布挂前川</a:t>
            </a:r>
            <a:r>
              <a:rPr sz="1800" b="1" baseline="30000" dirty="0">
                <a:solidFill>
                  <a:srgbClr val="00B050"/>
                </a:solidFill>
                <a:cs typeface="+mn-ea"/>
                <a:sym typeface="+mn-ea"/>
              </a:rPr>
              <a:t>⑪</a:t>
            </a:r>
            <a:r>
              <a:rPr sz="1800" b="1" dirty="0">
                <a:cs typeface="+mn-ea"/>
                <a:sym typeface="+mn-ea"/>
              </a:rPr>
              <a:t>。</a:t>
            </a:r>
            <a:endParaRPr sz="1800" b="1" dirty="0">
              <a:cs typeface="+mn-ea"/>
              <a:sym typeface="+mn-ea"/>
            </a:endParaRPr>
          </a:p>
          <a:p>
            <a:pPr algn="ctr"/>
            <a:r>
              <a:rPr sz="1800" b="1" dirty="0">
                <a:cs typeface="+mn-ea"/>
                <a:sym typeface="+mn-ea"/>
              </a:rPr>
              <a:t>                                                               </a:t>
            </a:r>
            <a:r>
              <a:rPr sz="1800" b="1" dirty="0">
                <a:solidFill>
                  <a:srgbClr val="FF0000"/>
                </a:solidFill>
                <a:cs typeface="+mn-ea"/>
                <a:sym typeface="+mn-ea"/>
              </a:rPr>
              <a:t>（比喻）</a:t>
            </a:r>
            <a:r>
              <a:rPr sz="1800" b="1" dirty="0">
                <a:solidFill>
                  <a:schemeClr val="accent6"/>
                </a:solidFill>
                <a:cs typeface="+mn-ea"/>
                <a:sym typeface="+mn-ea"/>
              </a:rPr>
              <a:t>❹</a:t>
            </a:r>
            <a:endParaRPr sz="1800" b="1" dirty="0">
              <a:cs typeface="+mn-ea"/>
              <a:sym typeface="+mn-ea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6083935" y="326390"/>
            <a:ext cx="2780030" cy="15995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sz="1400" b="1" dirty="0">
                <a:solidFill>
                  <a:schemeClr val="accent6"/>
                </a:solidFill>
                <a:cs typeface="+mn-ea"/>
                <a:sym typeface="+mn-ea"/>
              </a:rPr>
              <a:t>❸</a:t>
            </a:r>
            <a:r>
              <a:rPr lang="zh-CN" altLang="en-US" sz="1400"/>
              <a:t>品析：这首诗前两句写的是</a:t>
            </a:r>
            <a:endParaRPr lang="zh-CN" altLang="en-US" sz="1400"/>
          </a:p>
          <a:p>
            <a:r>
              <a:rPr lang="zh-CN" altLang="en-US" sz="1400"/>
              <a:t>自然景色，但开笔就缩万里于</a:t>
            </a:r>
            <a:endParaRPr lang="zh-CN" altLang="en-US" sz="1400"/>
          </a:p>
          <a:p>
            <a:r>
              <a:rPr lang="zh-CN" altLang="en-US" sz="1400"/>
              <a:t>咫尺，使咫尺有万里之势；后</a:t>
            </a:r>
            <a:endParaRPr lang="zh-CN" altLang="en-US" sz="1400"/>
          </a:p>
          <a:p>
            <a:r>
              <a:rPr lang="zh-CN" altLang="en-US" sz="1400"/>
              <a:t>两句写意，写得出人意料，把</a:t>
            </a:r>
            <a:endParaRPr lang="zh-CN" altLang="en-US" sz="1400"/>
          </a:p>
          <a:p>
            <a:r>
              <a:rPr lang="zh-CN" altLang="en-US" sz="1400"/>
              <a:t>哲理与景物、情势融合得天衣</a:t>
            </a:r>
            <a:endParaRPr lang="zh-CN" altLang="en-US" sz="1400"/>
          </a:p>
          <a:p>
            <a:r>
              <a:rPr lang="zh-CN" altLang="en-US" sz="1400"/>
              <a:t>无缝，成为鹳雀楼上一首不朽</a:t>
            </a:r>
            <a:endParaRPr lang="zh-CN" altLang="en-US" sz="1400"/>
          </a:p>
          <a:p>
            <a:r>
              <a:rPr lang="zh-CN" altLang="en-US" sz="1400"/>
              <a:t>的绝唱。</a:t>
            </a:r>
            <a:endParaRPr lang="zh-CN" altLang="en-US" sz="1400"/>
          </a:p>
        </p:txBody>
      </p:sp>
      <p:sp>
        <p:nvSpPr>
          <p:cNvPr id="3" name="TextBox 1"/>
          <p:cNvSpPr txBox="1"/>
          <p:nvPr/>
        </p:nvSpPr>
        <p:spPr>
          <a:xfrm>
            <a:off x="6083935" y="2819400"/>
            <a:ext cx="2849245" cy="2755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buClrTx/>
              <a:buSzTx/>
              <a:buNone/>
            </a:pPr>
            <a:endParaRPr lang="zh-CN" altLang="en-US" sz="1200"/>
          </a:p>
        </p:txBody>
      </p:sp>
      <p:sp>
        <p:nvSpPr>
          <p:cNvPr id="2" name="TextBox 1"/>
          <p:cNvSpPr txBox="1"/>
          <p:nvPr/>
        </p:nvSpPr>
        <p:spPr>
          <a:xfrm>
            <a:off x="6050915" y="3648075"/>
            <a:ext cx="3001645" cy="22453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buClrTx/>
              <a:buSzTx/>
              <a:buNone/>
            </a:pPr>
            <a:r>
              <a:rPr sz="1400" b="1" dirty="0">
                <a:solidFill>
                  <a:schemeClr val="accent6"/>
                </a:solidFill>
                <a:cs typeface="+mn-ea"/>
                <a:sym typeface="+mn-ea"/>
              </a:rPr>
              <a:t>❺</a:t>
            </a:r>
            <a:r>
              <a:rPr lang="zh-CN" altLang="en-US" sz="1400"/>
              <a:t>品析：“飞流直下三千尺”是诗人所见，“疑是银河落九天”是诗人所想。“三千尺”是虚数，运用了夸张的修辞手法，强调了山的高耸，“疑是银河”运用了比喻的修辞手法描绘出瀑布水流飞驰、一泻千里的壮观景象。</a:t>
            </a:r>
            <a:endParaRPr lang="zh-CN" altLang="en-US" sz="1400"/>
          </a:p>
          <a:p>
            <a:pPr algn="l">
              <a:buClrTx/>
              <a:buSzTx/>
              <a:buNone/>
            </a:pPr>
            <a:r>
              <a:rPr sz="1400" b="1" dirty="0">
                <a:solidFill>
                  <a:schemeClr val="accent6"/>
                </a:solidFill>
                <a:cs typeface="+mn-ea"/>
                <a:sym typeface="+mn-ea"/>
              </a:rPr>
              <a:t>❻</a:t>
            </a:r>
            <a:r>
              <a:rPr lang="zh-CN" altLang="en-US" sz="1400"/>
              <a:t>拓展：从这两首诗中挑选一首或一句，展开想象，用自己手中的笔，画出古诗展现的画面。</a:t>
            </a:r>
            <a:endParaRPr lang="zh-CN" altLang="en-US" sz="1400"/>
          </a:p>
        </p:txBody>
      </p:sp>
      <p:sp>
        <p:nvSpPr>
          <p:cNvPr id="4" name="文本框 3"/>
          <p:cNvSpPr txBox="1"/>
          <p:nvPr/>
        </p:nvSpPr>
        <p:spPr>
          <a:xfrm>
            <a:off x="6051550" y="3094990"/>
            <a:ext cx="291528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  <a:buClrTx/>
              <a:buSzTx/>
              <a:buNone/>
            </a:pPr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  <a:sym typeface="+mn-ea"/>
              </a:rPr>
              <a:t>⑫飞流：形容瀑布流得很快，像飞一样。</a:t>
            </a:r>
            <a:endParaRPr sz="1200" dirty="0">
              <a:solidFill>
                <a:schemeClr val="accent6"/>
              </a:solidFill>
              <a:latin typeface="+mn-ea"/>
              <a:ea typeface="+mn-ea"/>
              <a:cs typeface="+mn-ea"/>
            </a:endParaRPr>
          </a:p>
          <a:p>
            <a:pPr algn="l">
              <a:lnSpc>
                <a:spcPts val="1800"/>
              </a:lnSpc>
              <a:buClrTx/>
              <a:buSzTx/>
              <a:buNone/>
            </a:pPr>
            <a:r>
              <a:rPr sz="1200" dirty="0">
                <a:solidFill>
                  <a:schemeClr val="accent6"/>
                </a:solidFill>
                <a:latin typeface="+mn-ea"/>
                <a:ea typeface="+mn-ea"/>
                <a:cs typeface="+mn-ea"/>
                <a:sym typeface="+mn-ea"/>
              </a:rPr>
              <a:t>⑬九天：天空的最高处。</a:t>
            </a:r>
            <a:endParaRPr lang="zh-CN" altLang="en-US" sz="1200"/>
          </a:p>
        </p:txBody>
      </p:sp>
      <p:sp>
        <p:nvSpPr>
          <p:cNvPr id="5" name="文本框 4"/>
          <p:cNvSpPr txBox="1"/>
          <p:nvPr/>
        </p:nvSpPr>
        <p:spPr>
          <a:xfrm>
            <a:off x="142875" y="2123440"/>
            <a:ext cx="5712460" cy="1694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500"/>
              </a:lnSpc>
              <a:buClrTx/>
              <a:buSzTx/>
              <a:buNone/>
            </a:pPr>
            <a:r>
              <a:rPr lang="en-US" sz="18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18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句解：“遥看瀑布挂前川”是说瀑布像一条巨大的白练挂起来，谁能将这样巨大的瀑布挂起来呢？只有大自然。“生”“挂”这两个字用得巧妙，静中有动，生机勃勃。这两句诗饱含着作者对神奇、伟大的大自然的赞颂之情。】</a:t>
            </a:r>
            <a:endParaRPr sz="18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5100" y="3874770"/>
            <a:ext cx="56667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1800" b="1" dirty="0">
                <a:cs typeface="+mn-ea"/>
              </a:rPr>
              <a:t>飞流</a:t>
            </a:r>
            <a:r>
              <a:rPr sz="1800" b="1" baseline="30000" dirty="0">
                <a:solidFill>
                  <a:srgbClr val="00B050"/>
                </a:solidFill>
                <a:cs typeface="+mn-ea"/>
              </a:rPr>
              <a:t>⑫</a:t>
            </a:r>
            <a:r>
              <a:rPr sz="1800" b="1" dirty="0">
                <a:cs typeface="+mn-ea"/>
              </a:rPr>
              <a:t>直下三千尺，疑是银河落九天</a:t>
            </a:r>
            <a:r>
              <a:rPr sz="1800" b="1" baseline="30000" dirty="0">
                <a:solidFill>
                  <a:srgbClr val="00B050"/>
                </a:solidFill>
                <a:cs typeface="+mn-ea"/>
              </a:rPr>
              <a:t>⑬</a:t>
            </a:r>
            <a:r>
              <a:rPr sz="1800" b="1" dirty="0">
                <a:cs typeface="+mn-ea"/>
              </a:rPr>
              <a:t>。</a:t>
            </a:r>
            <a:endParaRPr sz="1800" b="1" dirty="0">
              <a:cs typeface="+mn-ea"/>
            </a:endParaRPr>
          </a:p>
          <a:p>
            <a:r>
              <a:rPr lang="zh-CN" altLang="en-US"/>
              <a:t>                                                             </a:t>
            </a:r>
            <a:r>
              <a:rPr sz="1800" b="1" dirty="0">
                <a:solidFill>
                  <a:srgbClr val="FF0000"/>
                </a:solidFill>
                <a:cs typeface="+mn-ea"/>
              </a:rPr>
              <a:t>（夸张）（比喻）</a:t>
            </a:r>
            <a:r>
              <a:rPr sz="1800" b="1" dirty="0">
                <a:solidFill>
                  <a:schemeClr val="accent6"/>
                </a:solidFill>
                <a:cs typeface="+mn-ea"/>
              </a:rPr>
              <a:t>❺❻</a:t>
            </a:r>
            <a:endParaRPr sz="1800" b="1" dirty="0">
              <a:solidFill>
                <a:schemeClr val="accent6"/>
              </a:solidFill>
              <a:cs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2875" y="4519930"/>
            <a:ext cx="575627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18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句解：“飞流”二字表现出瀑布凌空而出，喷涌飞泻。“直下”既写出岩壁陡峭，又写出水流之急。“三千尺”是虚数，极其夸张地写出了山的高峻和瀑布飞流的壮观。一个“疑”字道破这是诗人的想象，令人感到意味深长。】</a:t>
            </a:r>
            <a:endParaRPr sz="18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8595" y="5996305"/>
            <a:ext cx="56667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      </a:t>
            </a:r>
            <a:r>
              <a:rPr sz="1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诗意：瀑布从很高很高的山峰上直泻而下，使人以为是银河从九天倾泻下来。</a:t>
            </a:r>
            <a:endParaRPr sz="1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083935" y="1925955"/>
            <a:ext cx="2780030" cy="11372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buClrTx/>
              <a:buSzTx/>
              <a:buNone/>
            </a:pPr>
            <a:r>
              <a:rPr sz="1400" b="1" dirty="0">
                <a:solidFill>
                  <a:schemeClr val="accent6"/>
                </a:solidFill>
                <a:cs typeface="+mn-ea"/>
                <a:sym typeface="+mn-ea"/>
              </a:rPr>
              <a:t>❹</a:t>
            </a:r>
            <a:r>
              <a:rPr lang="zh-CN" altLang="en-US" sz="1400">
                <a:sym typeface="+mn-ea"/>
              </a:rPr>
              <a:t>思考：《望庐山瀑布》中前两句诗描写了哪些景物？哪个字描写出了瀑布的雄奇壮观？</a:t>
            </a:r>
            <a:endParaRPr lang="zh-CN" altLang="en-US" sz="1400"/>
          </a:p>
          <a:p>
            <a:pPr algn="l">
              <a:buClrTx/>
              <a:buSzTx/>
              <a:buFontTx/>
              <a:buNone/>
            </a:pPr>
            <a:r>
              <a:rPr lang="zh-CN" altLang="en-US" sz="1400">
                <a:sym typeface="+mn-ea"/>
              </a:rPr>
              <a:t>    </a:t>
            </a:r>
            <a:r>
              <a:rPr lang="zh-CN" altLang="en-US" sz="1200">
                <a:sym typeface="+mn-ea"/>
              </a:rPr>
              <a:t>太阳、香炉峰、峰顶云雾、瀑布。</a:t>
            </a:r>
            <a:endParaRPr lang="zh-CN" altLang="en-US" sz="1200"/>
          </a:p>
          <a:p>
            <a:pPr algn="l">
              <a:buClrTx/>
              <a:buSzTx/>
              <a:buFontTx/>
              <a:buNone/>
            </a:pPr>
            <a:r>
              <a:rPr lang="zh-CN" altLang="en-US" sz="1200">
                <a:sym typeface="+mn-ea"/>
              </a:rPr>
              <a:t>    “挂”字写出了瀑布的雄奇壮观。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54115" y="6078220"/>
            <a:ext cx="2510790" cy="644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31165" y="569595"/>
            <a:ext cx="2259965" cy="4635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153035"/>
            <a:ext cx="914400" cy="914400"/>
          </a:xfrm>
          <a:prstGeom prst="rect">
            <a:avLst/>
          </a:prstGeom>
        </p:spPr>
      </p:pic>
      <p:sp>
        <p:nvSpPr>
          <p:cNvPr id="4098" name="文本框 9"/>
          <p:cNvSpPr txBox="1"/>
          <p:nvPr/>
        </p:nvSpPr>
        <p:spPr>
          <a:xfrm>
            <a:off x="821055" y="507365"/>
            <a:ext cx="19431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结构图示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675" name="TextBox 4"/>
          <p:cNvSpPr txBox="1"/>
          <p:nvPr/>
        </p:nvSpPr>
        <p:spPr>
          <a:xfrm>
            <a:off x="821055" y="2124075"/>
            <a:ext cx="124650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登楼所见</a:t>
            </a:r>
            <a:endParaRPr 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登楼所思</a:t>
            </a:r>
            <a:endParaRPr 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9725" y="2774950"/>
            <a:ext cx="30607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800" b="1"/>
              <a:t>登鹳雀楼</a:t>
            </a:r>
            <a:endParaRPr lang="zh-CN" altLang="en-US" sz="1800" b="1"/>
          </a:p>
        </p:txBody>
      </p:sp>
      <p:sp>
        <p:nvSpPr>
          <p:cNvPr id="21" name="文本框 20"/>
          <p:cNvSpPr txBox="1"/>
          <p:nvPr/>
        </p:nvSpPr>
        <p:spPr>
          <a:xfrm>
            <a:off x="3937635" y="2642235"/>
            <a:ext cx="33909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/>
              <a:t>融情于景</a:t>
            </a:r>
            <a:endParaRPr lang="zh-CN" altLang="en-US" sz="2000" b="1"/>
          </a:p>
        </p:txBody>
      </p:sp>
      <p:sp>
        <p:nvSpPr>
          <p:cNvPr id="6" name="左大括号 5"/>
          <p:cNvSpPr/>
          <p:nvPr/>
        </p:nvSpPr>
        <p:spPr>
          <a:xfrm rot="10800000" flipH="1">
            <a:off x="676910" y="2516505"/>
            <a:ext cx="144145" cy="1511935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左大括号 6"/>
          <p:cNvSpPr/>
          <p:nvPr/>
        </p:nvSpPr>
        <p:spPr>
          <a:xfrm rot="10800000" flipH="1">
            <a:off x="1852295" y="2230755"/>
            <a:ext cx="76200" cy="708660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28495" y="2052955"/>
            <a:ext cx="22542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1800" dirty="0">
                <a:latin typeface="宋体" panose="02010600030101010101" pitchFamily="2" charset="-122"/>
              </a:rPr>
              <a:t>太阳落山（实景）</a:t>
            </a:r>
            <a:endParaRPr lang="zh-CN" sz="18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sz="1800" dirty="0">
                <a:latin typeface="宋体" panose="02010600030101010101" pitchFamily="2" charset="-122"/>
              </a:rPr>
              <a:t>黄河入海（想象）</a:t>
            </a:r>
            <a:endParaRPr lang="zh-CN" sz="1800" dirty="0">
              <a:latin typeface="宋体" panose="02010600030101010101" pitchFamily="2" charset="-122"/>
            </a:endParaRPr>
          </a:p>
        </p:txBody>
      </p:sp>
      <p:sp>
        <p:nvSpPr>
          <p:cNvPr id="13" name="左大括号 12"/>
          <p:cNvSpPr/>
          <p:nvPr/>
        </p:nvSpPr>
        <p:spPr>
          <a:xfrm rot="10800000">
            <a:off x="3724910" y="2546350"/>
            <a:ext cx="140970" cy="1565275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左大括号 4"/>
          <p:cNvSpPr/>
          <p:nvPr/>
        </p:nvSpPr>
        <p:spPr>
          <a:xfrm rot="10800000" flipH="1">
            <a:off x="1852295" y="3576320"/>
            <a:ext cx="76200" cy="708660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10715" y="3398520"/>
            <a:ext cx="22542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1800" dirty="0">
                <a:latin typeface="宋体" panose="02010600030101010101" pitchFamily="2" charset="-122"/>
              </a:rPr>
              <a:t>欲穷千里目</a:t>
            </a:r>
            <a:endParaRPr lang="zh-CN" sz="18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sz="1800" dirty="0">
                <a:latin typeface="宋体" panose="02010600030101010101" pitchFamily="2" charset="-122"/>
              </a:rPr>
              <a:t>更上一层楼</a:t>
            </a:r>
            <a:endParaRPr lang="zh-CN" sz="1800" dirty="0">
              <a:latin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50435" y="2488565"/>
            <a:ext cx="33909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/>
              <a:t>望庐山瀑布</a:t>
            </a:r>
            <a:endParaRPr lang="zh-CN" altLang="en-US" sz="2000" b="1"/>
          </a:p>
        </p:txBody>
      </p:sp>
      <p:sp>
        <p:nvSpPr>
          <p:cNvPr id="12" name="左大括号 11"/>
          <p:cNvSpPr/>
          <p:nvPr/>
        </p:nvSpPr>
        <p:spPr>
          <a:xfrm rot="10800000" flipH="1">
            <a:off x="5170805" y="2546985"/>
            <a:ext cx="144145" cy="1511935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314950" y="2546985"/>
            <a:ext cx="292227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遥看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动态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/>
              <a:t>飞流直下三千尺</a:t>
            </a:r>
            <a:endParaRPr lang="zh-CN" altLang="en-US"/>
          </a:p>
          <a:p>
            <a:r>
              <a:rPr lang="zh-CN" altLang="en-US"/>
              <a:t>联想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/>
              <a:t>银河落九天</a:t>
            </a:r>
            <a:endParaRPr lang="zh-CN" altLang="en-US"/>
          </a:p>
        </p:txBody>
      </p:sp>
      <p:sp>
        <p:nvSpPr>
          <p:cNvPr id="15" name="左大括号 14"/>
          <p:cNvSpPr/>
          <p:nvPr/>
        </p:nvSpPr>
        <p:spPr>
          <a:xfrm rot="10800000" flipH="1">
            <a:off x="6024880" y="2362200"/>
            <a:ext cx="76200" cy="708660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21400" y="2230755"/>
            <a:ext cx="21158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/>
              <a:t>香炉生紫烟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瀑布挂前川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198485" y="2629535"/>
            <a:ext cx="4819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雄伟壮丽</a:t>
            </a:r>
            <a:endParaRPr lang="zh-CN" altLang="en-US" b="1"/>
          </a:p>
        </p:txBody>
      </p:sp>
      <p:sp>
        <p:nvSpPr>
          <p:cNvPr id="18" name="左大括号 17"/>
          <p:cNvSpPr/>
          <p:nvPr/>
        </p:nvSpPr>
        <p:spPr>
          <a:xfrm rot="10800000">
            <a:off x="8007350" y="2546985"/>
            <a:ext cx="127000" cy="1297305"/>
          </a:xfrm>
          <a:prstGeom prst="leftBrace">
            <a:avLst>
              <a:gd name="adj1" fmla="val 164444"/>
              <a:gd name="adj2" fmla="val 504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95605" y="746125"/>
            <a:ext cx="2259965" cy="4635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95605" y="1534795"/>
            <a:ext cx="8597265" cy="50558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9565"/>
            <a:ext cx="914400" cy="914400"/>
          </a:xfrm>
          <a:prstGeom prst="rect">
            <a:avLst/>
          </a:prstGeom>
        </p:spPr>
      </p:pic>
      <p:sp>
        <p:nvSpPr>
          <p:cNvPr id="4098" name="文本框 9"/>
          <p:cNvSpPr txBox="1"/>
          <p:nvPr/>
        </p:nvSpPr>
        <p:spPr>
          <a:xfrm>
            <a:off x="785495" y="683895"/>
            <a:ext cx="19431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主题感悟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473075" y="2024380"/>
            <a:ext cx="4238625" cy="36614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主题归纳</a:t>
            </a:r>
            <a:endParaRPr lang="en-US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sz="2400" b="1" dirty="0">
                <a:cs typeface="+mn-ea"/>
              </a:rPr>
              <a:t>    </a:t>
            </a:r>
            <a:endParaRPr sz="2400" b="1" dirty="0">
              <a:cs typeface="+mn-ea"/>
            </a:endParaRPr>
          </a:p>
          <a:p>
            <a:r>
              <a:rPr sz="2400" b="1" dirty="0">
                <a:cs typeface="+mn-ea"/>
              </a:rPr>
              <a:t>      </a:t>
            </a:r>
            <a:r>
              <a:rPr sz="2000" b="1" dirty="0">
                <a:cs typeface="+mn-ea"/>
              </a:rPr>
              <a:t>《登鹳雀楼》一诗描写了诗人登上鹳雀楼看到的壮美山川和所感所悟，写出了诗人积极向上的态度，道出了只有站得高才能看得远的人生哲理。《望庐山瀑布》一诗运用比喻、夸张的修辞手法描写了庐山瀑布的雄伟壮丽，表达了诗人对庐山瀑布的赞美和对大自然的热爱之情。</a:t>
            </a:r>
            <a:endParaRPr sz="2000" b="1" dirty="0">
              <a:cs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711065" y="1534795"/>
            <a:ext cx="0" cy="50558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1"/>
          <p:cNvSpPr txBox="1"/>
          <p:nvPr/>
        </p:nvSpPr>
        <p:spPr>
          <a:xfrm>
            <a:off x="4821555" y="2024380"/>
            <a:ext cx="4188460" cy="329184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sz="2400" b="1" dirty="0">
                <a:latin typeface="+mj-ea"/>
                <a:ea typeface="+mj-ea"/>
                <a:cs typeface="微软雅黑" panose="020B0503020204020204" charset="-122"/>
              </a:rPr>
              <a:t>   </a:t>
            </a:r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感悟心语</a:t>
            </a:r>
            <a:endParaRPr lang="en-US" sz="2400" b="1" dirty="0">
              <a:latin typeface="+mj-ea"/>
              <a:ea typeface="+mj-ea"/>
              <a:cs typeface="微软雅黑" panose="020B0503020204020204" charset="-122"/>
            </a:endParaRPr>
          </a:p>
          <a:p>
            <a:r>
              <a:rPr lang="en-US" sz="2400" b="1" dirty="0">
                <a:latin typeface="+mj-ea"/>
                <a:ea typeface="+mj-ea"/>
                <a:cs typeface="微软雅黑" panose="020B0503020204020204" charset="-122"/>
              </a:rPr>
              <a:t>    </a:t>
            </a:r>
            <a:endParaRPr lang="en-US" sz="2400" b="1" dirty="0">
              <a:latin typeface="+mj-ea"/>
              <a:ea typeface="+mj-ea"/>
              <a:cs typeface="微软雅黑" panose="020B0503020204020204" charset="-122"/>
            </a:endParaRPr>
          </a:p>
          <a:p>
            <a:r>
              <a:rPr lang="en-US" sz="2000" b="1" dirty="0">
                <a:latin typeface="+mj-ea"/>
                <a:ea typeface="+mj-ea"/>
                <a:cs typeface="微软雅黑" panose="020B0503020204020204" charset="-122"/>
              </a:rPr>
              <a:t>登鹳雀楼，放眼远望，令人襟怀豪放，顿生积极进取之心；望庐山瀑布，气象万千，宛如山水写意，引发浪漫瑰奇想象。大自然不仅能给我们美的视觉享受，还能带给我们启发性的心灵触动。让我们走进大自然，</a:t>
            </a:r>
            <a:endParaRPr lang="en-US" sz="2000" b="1" dirty="0">
              <a:latin typeface="+mj-ea"/>
              <a:ea typeface="+mj-ea"/>
              <a:cs typeface="微软雅黑" panose="020B0503020204020204" charset="-122"/>
            </a:endParaRPr>
          </a:p>
          <a:p>
            <a:r>
              <a:rPr lang="en-US" sz="2000" b="1" dirty="0">
                <a:latin typeface="+mj-ea"/>
                <a:ea typeface="+mj-ea"/>
                <a:cs typeface="微软雅黑" panose="020B0503020204020204" charset="-122"/>
              </a:rPr>
              <a:t>去感受它的美丽，去倾听它的私语。</a:t>
            </a:r>
            <a:endParaRPr lang="en-US" sz="2000" b="1" dirty="0"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02000" y="324485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主</a:t>
            </a:r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40055" y="790575"/>
            <a:ext cx="2259965" cy="4635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50" y="374015"/>
            <a:ext cx="914400" cy="914400"/>
          </a:xfrm>
          <a:prstGeom prst="rect">
            <a:avLst/>
          </a:prstGeom>
        </p:spPr>
      </p:pic>
      <p:sp>
        <p:nvSpPr>
          <p:cNvPr id="4098" name="文本框 9"/>
          <p:cNvSpPr txBox="1"/>
          <p:nvPr/>
        </p:nvSpPr>
        <p:spPr>
          <a:xfrm>
            <a:off x="829945" y="728345"/>
            <a:ext cx="19431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写法练笔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29235" y="1955165"/>
            <a:ext cx="8641080" cy="26765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73685" y="2192655"/>
            <a:ext cx="8596630" cy="2066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2800"/>
              <a:t>     </a:t>
            </a:r>
            <a:r>
              <a:rPr lang="zh-CN" altLang="en-US" sz="2400" b="1"/>
              <a:t>写作特点：</a:t>
            </a:r>
            <a:r>
              <a:rPr lang="zh-CN" altLang="en-US"/>
              <a:t>《望庐山瀑布》一诗运用了夸张的修辞手法，说明香炉峰高，</a:t>
            </a:r>
            <a:endParaRPr lang="zh-CN" altLang="en-US"/>
          </a:p>
          <a:p>
            <a:pPr>
              <a:lnSpc>
                <a:spcPts val="3000"/>
              </a:lnSpc>
            </a:pPr>
            <a:r>
              <a:rPr lang="zh-CN" altLang="en-US"/>
              <a:t>瀑布水长，突出了瀑布的壮丽形象和雄伟的气势。</a:t>
            </a:r>
            <a:r>
              <a:rPr lang="zh-CN" altLang="en-US" sz="2800" b="1"/>
              <a:t> </a:t>
            </a:r>
            <a:endParaRPr lang="zh-CN" altLang="en-US" sz="2800" b="1"/>
          </a:p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altLang="zh-CN" sz="2400" b="1"/>
              <a:t>      仿写思路：</a:t>
            </a:r>
            <a:r>
              <a:rPr lang="zh-CN" altLang="en-US"/>
              <a:t>夸张也叫夸饰或铺张，是一种运用丰富的想象力，在客观现实</a:t>
            </a:r>
            <a:endParaRPr lang="zh-CN" altLang="en-US"/>
          </a:p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zh-CN" altLang="en-US"/>
              <a:t>的基础上有目的地放大或缩小事物的形象特征，以增强表达效果的修辞手法。</a:t>
            </a:r>
            <a:endParaRPr lang="zh-CN" altLang="en-US"/>
          </a:p>
          <a:p>
            <a:pPr>
              <a:lnSpc>
                <a:spcPts val="3000"/>
              </a:lnSpc>
            </a:pPr>
            <a:r>
              <a:rPr lang="zh-CN" altLang="en-US" sz="2400" b="1"/>
              <a:t>      我的练笔：</a:t>
            </a:r>
            <a:r>
              <a:rPr lang="zh-CN" altLang="en-US" sz="1800"/>
              <a:t>用夸张的修辞手法改写“教室里非常安静”。</a:t>
            </a:r>
            <a:endParaRPr lang="zh-CN" altLang="en-US" sz="18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" y="635"/>
            <a:ext cx="9143365" cy="685736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422275" y="1033145"/>
            <a:ext cx="2797810" cy="50228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" y="741045"/>
            <a:ext cx="989965" cy="989965"/>
          </a:xfrm>
          <a:prstGeom prst="rect">
            <a:avLst/>
          </a:prstGeom>
        </p:spPr>
      </p:pic>
      <p:sp>
        <p:nvSpPr>
          <p:cNvPr id="4098" name="文本框 9"/>
          <p:cNvSpPr txBox="1"/>
          <p:nvPr/>
        </p:nvSpPr>
        <p:spPr>
          <a:xfrm>
            <a:off x="812165" y="1004570"/>
            <a:ext cx="24079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课后习题解答</a:t>
            </a:r>
            <a:endParaRPr lang="zh-CN" altLang="zh-CN" sz="28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99695" y="1729740"/>
            <a:ext cx="9044305" cy="491934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10185" y="1986280"/>
            <a:ext cx="8786495" cy="45847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>
                <a:solidFill>
                  <a:schemeClr val="accent5">
                    <a:lumMod val="60000"/>
                    <a:lumOff val="40000"/>
                  </a:schemeClr>
                </a:solidFill>
                <a:sym typeface="+mn-ea"/>
              </a:rPr>
              <a:t> </a:t>
            </a:r>
            <a:r>
              <a:rPr lang="en-US" sz="1800">
                <a:solidFill>
                  <a:schemeClr val="accent5">
                    <a:lumMod val="60000"/>
                    <a:lumOff val="40000"/>
                  </a:schemeClr>
                </a:solidFill>
                <a:sym typeface="+mn-ea"/>
              </a:rPr>
              <a:t>    </a:t>
            </a:r>
            <a:r>
              <a:rPr lang="en-US" sz="1800" b="1">
                <a:solidFill>
                  <a:schemeClr val="accent5">
                    <a:lumMod val="60000"/>
                    <a:lumOff val="40000"/>
                  </a:schemeClr>
                </a:solidFill>
                <a:sym typeface="+mn-ea"/>
              </a:rPr>
              <a:t> </a:t>
            </a:r>
            <a:r>
              <a:rPr sz="1800" b="1">
                <a:solidFill>
                  <a:schemeClr val="accent5">
                    <a:lumMod val="60000"/>
                    <a:lumOff val="40000"/>
                  </a:schemeClr>
                </a:solidFill>
                <a:sym typeface="+mn-ea"/>
              </a:rPr>
              <a:t>◎朗读课文。背诵课文。</a:t>
            </a:r>
            <a:endParaRPr sz="1800">
              <a:solidFill>
                <a:schemeClr val="accent5">
                  <a:lumMod val="60000"/>
                  <a:lumOff val="40000"/>
                </a:schemeClr>
              </a:solidFill>
              <a:sym typeface="+mn-ea"/>
            </a:endParaRPr>
          </a:p>
          <a:p>
            <a:r>
              <a:rPr sz="1800" b="1">
                <a:sym typeface="+mn-ea"/>
              </a:rPr>
              <a:t>      朗读指导：</a:t>
            </a:r>
            <a:r>
              <a:rPr sz="1800">
                <a:sym typeface="+mn-ea"/>
              </a:rPr>
              <a:t>《登鹳雀楼》具有音乐性，节奏鲜明，在朗读古诗时，要字字清楚，有节奏感。《望庐山瀑布》描绘了庐山瀑布的壮丽景象，朗读基调是舒展、奔放的；语气舒畅豪放，惊叹新奇，语调激昂。</a:t>
            </a:r>
            <a:endParaRPr sz="1800">
              <a:sym typeface="+mn-ea"/>
            </a:endParaRPr>
          </a:p>
          <a:p>
            <a:r>
              <a:rPr sz="1800" b="1">
                <a:sym typeface="+mn-ea"/>
              </a:rPr>
              <a:t>      背诵指导：</a:t>
            </a:r>
            <a:r>
              <a:rPr sz="1800">
                <a:sym typeface="+mn-ea"/>
              </a:rPr>
              <a:t>背诵时，可播放乐曲，引领学生想象画面，感悟诗句的含义，体会诗人的情感，积累背诵。也可以以小组为单位组织朗读比赛，在活动中背诵积累。</a:t>
            </a:r>
            <a:endParaRPr sz="1800">
              <a:sym typeface="+mn-ea"/>
            </a:endParaRPr>
          </a:p>
          <a:p>
            <a:r>
              <a:rPr sz="1800" b="1">
                <a:solidFill>
                  <a:srgbClr val="8FAADC"/>
                </a:solidFill>
                <a:sym typeface="+mn-ea"/>
              </a:rPr>
              <a:t>     ◎读诗句，想画面，再用自己的话说一说。</a:t>
            </a:r>
            <a:endParaRPr sz="1800" b="1">
              <a:solidFill>
                <a:srgbClr val="8FAADC"/>
              </a:solidFill>
              <a:sym typeface="+mn-ea"/>
            </a:endParaRPr>
          </a:p>
          <a:p>
            <a:r>
              <a:rPr sz="1800" b="1">
                <a:solidFill>
                  <a:srgbClr val="8FAADC"/>
                </a:solidFill>
                <a:sym typeface="+mn-ea"/>
              </a:rPr>
              <a:t>        </a:t>
            </a:r>
            <a:r>
              <a:rPr sz="1800">
                <a:sym typeface="+mn-ea"/>
              </a:rPr>
              <a:t>◇白日依山尽，黄河入海流。</a:t>
            </a:r>
            <a:endParaRPr sz="1800">
              <a:sym typeface="+mn-ea"/>
            </a:endParaRPr>
          </a:p>
          <a:p>
            <a:r>
              <a:rPr sz="1800">
                <a:sym typeface="+mn-ea"/>
              </a:rPr>
              <a:t>        ◇飞流直下三千尺，疑是银河落九天。</a:t>
            </a:r>
            <a:endParaRPr sz="1800">
              <a:sym typeface="+mn-ea"/>
            </a:endParaRPr>
          </a:p>
          <a:p>
            <a:r>
              <a:rPr sz="1800" b="1">
                <a:sym typeface="+mn-ea"/>
              </a:rPr>
              <a:t>      参考答案：</a:t>
            </a:r>
            <a:r>
              <a:rPr sz="1800">
                <a:sym typeface="+mn-ea"/>
              </a:rPr>
              <a:t>夕阳依傍在西山慢慢地沉没，滔滔黄河水朝着大海的方向汹涌</a:t>
            </a:r>
            <a:endParaRPr sz="1800">
              <a:sym typeface="+mn-ea"/>
            </a:endParaRPr>
          </a:p>
          <a:p>
            <a:r>
              <a:rPr sz="1800">
                <a:sym typeface="+mn-ea"/>
              </a:rPr>
              <a:t>奔流。</a:t>
            </a:r>
            <a:endParaRPr sz="1800">
              <a:sym typeface="+mn-ea"/>
            </a:endParaRPr>
          </a:p>
          <a:p>
            <a:r>
              <a:rPr sz="1800">
                <a:sym typeface="+mn-ea"/>
              </a:rPr>
              <a:t>      瀑布从很高很高的山峰上直泻而下，使人以为是银河从九天倾泻下来</a:t>
            </a:r>
            <a:r>
              <a:rPr lang="zh-CN" sz="1800">
                <a:sym typeface="+mn-ea"/>
              </a:rPr>
              <a:t>。</a:t>
            </a:r>
            <a:endParaRPr sz="1800">
              <a:sym typeface="+mn-ea"/>
            </a:endParaRPr>
          </a:p>
          <a:p>
            <a:r>
              <a:rPr sz="1800">
                <a:sym typeface="+mn-ea"/>
              </a:rPr>
              <a:t>     </a:t>
            </a:r>
            <a:r>
              <a:rPr sz="1800" b="1">
                <a:solidFill>
                  <a:srgbClr val="8FAADC"/>
                </a:solidFill>
                <a:sym typeface="+mn-ea"/>
              </a:rPr>
              <a:t>◎读一读，记一记。</a:t>
            </a:r>
            <a:endParaRPr sz="1800" b="1">
              <a:solidFill>
                <a:srgbClr val="8FAADC"/>
              </a:solidFill>
              <a:sym typeface="+mn-ea"/>
            </a:endParaRPr>
          </a:p>
          <a:p>
            <a:pPr algn="ctr"/>
            <a:r>
              <a:rPr sz="1800">
                <a:solidFill>
                  <a:schemeClr val="tx1"/>
                </a:solidFill>
                <a:sym typeface="+mn-ea"/>
              </a:rPr>
              <a:t>　 dié</a:t>
            </a:r>
            <a:endParaRPr sz="1800">
              <a:solidFill>
                <a:schemeClr val="tx1"/>
              </a:solidFill>
              <a:sym typeface="+mn-ea"/>
            </a:endParaRPr>
          </a:p>
          <a:p>
            <a:pPr algn="ctr"/>
            <a:r>
              <a:rPr sz="1800">
                <a:solidFill>
                  <a:schemeClr val="tx1"/>
                </a:solidFill>
                <a:sym typeface="+mn-ea"/>
              </a:rPr>
              <a:t>穷尽　 山穷水尽　 层叠　 层林叠翠</a:t>
            </a:r>
            <a:endParaRPr sz="1800">
              <a:solidFill>
                <a:schemeClr val="tx1"/>
              </a:solidFill>
              <a:sym typeface="+mn-ea"/>
            </a:endParaRPr>
          </a:p>
          <a:p>
            <a:pPr algn="ctr"/>
            <a:r>
              <a:rPr sz="1800">
                <a:solidFill>
                  <a:schemeClr val="tx1"/>
                </a:solidFill>
                <a:sym typeface="+mn-ea"/>
              </a:rPr>
              <a:t>烟云　 烟消云散　 山川　 名山大川</a:t>
            </a:r>
            <a:endParaRPr sz="180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767455" y="519430"/>
            <a:ext cx="2339340" cy="4038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73500" y="491490"/>
            <a:ext cx="18224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华文琥珀" panose="02010800040101010101" charset="-122"/>
                <a:ea typeface="华文琥珀" panose="02010800040101010101" charset="-122"/>
              </a:rPr>
              <a:t>课后作业篇</a:t>
            </a:r>
            <a:endParaRPr lang="zh-CN" altLang="en-US" sz="2400">
              <a:latin typeface="华文琥珀" panose="02010800040101010101" charset="-122"/>
              <a:ea typeface="华文琥珀" panose="02010800040101010101" charset="-122"/>
            </a:endParaRPr>
          </a:p>
        </p:txBody>
      </p:sp>
      <p:pic>
        <p:nvPicPr>
          <p:cNvPr id="15" name="图片 14" descr="20256198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96865" y="157480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07670" y="2260600"/>
            <a:ext cx="8329295" cy="206565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3085" y="2673350"/>
            <a:ext cx="82765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sym typeface="+mn-ea"/>
              </a:rPr>
              <a:t>        </a:t>
            </a:r>
            <a:r>
              <a:rPr sz="1800" b="1">
                <a:solidFill>
                  <a:schemeClr val="tx1"/>
                </a:solidFill>
                <a:sym typeface="+mn-ea"/>
              </a:rPr>
              <a:t>教师指导：</a:t>
            </a:r>
            <a:r>
              <a:rPr sz="1800">
                <a:solidFill>
                  <a:schemeClr val="tx1"/>
                </a:solidFill>
                <a:sym typeface="+mn-ea"/>
              </a:rPr>
              <a:t>要在朗读中发现构词方式的不同，如“穷尽、层叠”都是由两个意思相近或相对的字组成的，“烟云、山川”是由两个意思相对的字组成的。它们构成的四字词语格式也很相似，如“山穷水尽、烟消云散”，都是第一个字与第三个字相对，第二个字与第四个字相近或相对。</a:t>
            </a:r>
            <a:endParaRPr sz="1800">
              <a:solidFill>
                <a:schemeClr val="tx1"/>
              </a:solidFill>
              <a:sym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2275" y="1033145"/>
            <a:ext cx="2797810" cy="50228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" y="741045"/>
            <a:ext cx="989965" cy="9899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12165" y="1004570"/>
            <a:ext cx="24079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课后习题解答</a:t>
            </a:r>
            <a:endParaRPr lang="zh-CN" altLang="zh-CN" sz="28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19" name="流程图: 可选过程 18"/>
          <p:cNvSpPr/>
          <p:nvPr/>
        </p:nvSpPr>
        <p:spPr>
          <a:xfrm>
            <a:off x="374650" y="2687320"/>
            <a:ext cx="8474710" cy="194183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334963" y="1252220"/>
            <a:ext cx="237172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8" name="文本框 9"/>
          <p:cNvSpPr txBox="1"/>
          <p:nvPr/>
        </p:nvSpPr>
        <p:spPr>
          <a:xfrm>
            <a:off x="825500" y="1222693"/>
            <a:ext cx="21256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新课导入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84" name="内容占位符 2"/>
          <p:cNvSpPr>
            <a:spLocks noGrp="1"/>
          </p:cNvSpPr>
          <p:nvPr/>
        </p:nvSpPr>
        <p:spPr>
          <a:xfrm>
            <a:off x="375285" y="2891790"/>
            <a:ext cx="8392795" cy="197421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lIns="68580" tIns="34290" rIns="68580" bIns="34290" anchor="t"/>
          <a:lstStyle/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US" altLang="zh-CN" sz="2400" dirty="0">
                <a:latin typeface="宋体" panose="02010600030101010101" pitchFamily="2" charset="-122"/>
                <a:sym typeface="+mn-ea"/>
              </a:rPr>
              <a:t>    </a:t>
            </a:r>
            <a:r>
              <a:rPr lang="zh-CN" altLang="zh-CN" sz="2000" dirty="0">
                <a:latin typeface="宋体" panose="02010600030101010101" pitchFamily="2" charset="-122"/>
                <a:sym typeface="+mn-ea"/>
              </a:rPr>
              <a:t>每一首古诗都是一幅精美的画卷，凝结着诗人真挚而浓烈的情感。本课所选的两首古诗，都是美与情结合的精品。王之涣和李白都是非常有名的诗人，他们写过许多脍炙人口的古诗。今天，我们一起走进课文，去学习他们的《登鹳雀楼》和《望庐山瀑布》。</a:t>
            </a:r>
            <a:endParaRPr lang="zh-CN" altLang="zh-CN" sz="2000" dirty="0">
              <a:latin typeface="宋体" panose="02010600030101010101" pitchFamily="2" charset="-122"/>
              <a:sym typeface="+mn-ea"/>
            </a:endParaRPr>
          </a:p>
        </p:txBody>
      </p:sp>
      <p:pic>
        <p:nvPicPr>
          <p:cNvPr id="4" name="图片 3" descr="19965346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475" y="1098550"/>
            <a:ext cx="708025" cy="708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31470" y="862965"/>
            <a:ext cx="2310130" cy="5562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" y="401320"/>
            <a:ext cx="1096645" cy="1096645"/>
          </a:xfrm>
          <a:prstGeom prst="rect">
            <a:avLst/>
          </a:prstGeom>
        </p:spPr>
      </p:pic>
      <p:sp>
        <p:nvSpPr>
          <p:cNvPr id="4098" name="文本框 9"/>
          <p:cNvSpPr txBox="1"/>
          <p:nvPr/>
        </p:nvSpPr>
        <p:spPr>
          <a:xfrm>
            <a:off x="972185" y="897255"/>
            <a:ext cx="16694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拓展阅读</a:t>
            </a:r>
            <a:endParaRPr lang="zh-CN" altLang="zh-CN" sz="28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0500" y="1679575"/>
            <a:ext cx="8762365" cy="35382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32105" y="1925320"/>
            <a:ext cx="675767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b="1" dirty="0" err="1" smtClean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听读</a:t>
            </a:r>
            <a:r>
              <a:rPr sz="2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《黄鹤楼送孟浩然之广陵</a:t>
            </a:r>
            <a:r>
              <a:rPr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》，</a:t>
            </a:r>
            <a:r>
              <a:rPr sz="2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完成练习</a:t>
            </a:r>
            <a:r>
              <a:rPr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：</a:t>
            </a:r>
            <a:endParaRPr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r>
              <a:rPr sz="2400" dirty="0">
                <a:solidFill>
                  <a:schemeClr val="tx1"/>
                </a:solidFill>
                <a:latin typeface="+mn-ea"/>
                <a:ea typeface="+mn-ea"/>
                <a:sym typeface="+mn-ea"/>
              </a:rPr>
              <a:t>   </a:t>
            </a:r>
            <a:endParaRPr sz="2400" dirty="0">
              <a:solidFill>
                <a:schemeClr val="tx1"/>
              </a:solidFill>
              <a:latin typeface="+mn-ea"/>
              <a:ea typeface="+mn-ea"/>
              <a:sym typeface="+mn-ea"/>
            </a:endParaRPr>
          </a:p>
          <a:p>
            <a:r>
              <a:rPr sz="2400" dirty="0">
                <a:solidFill>
                  <a:schemeClr val="tx1"/>
                </a:solidFill>
                <a:latin typeface="+mn-ea"/>
                <a:ea typeface="+mn-ea"/>
                <a:sym typeface="+mn-ea"/>
              </a:rPr>
              <a:t>      1. </a:t>
            </a:r>
            <a:r>
              <a:rPr sz="2400" dirty="0" err="1">
                <a:solidFill>
                  <a:schemeClr val="tx1"/>
                </a:solidFill>
                <a:latin typeface="+mn-ea"/>
                <a:ea typeface="+mn-ea"/>
                <a:sym typeface="+mn-ea"/>
              </a:rPr>
              <a:t>听一听，说说这首诗是哪个朝代的哪位诗人写的</a:t>
            </a:r>
            <a:r>
              <a:rPr sz="2400" dirty="0">
                <a:solidFill>
                  <a:schemeClr val="tx1"/>
                </a:solidFill>
                <a:latin typeface="+mn-ea"/>
                <a:ea typeface="+mn-ea"/>
                <a:sym typeface="+mn-ea"/>
              </a:rPr>
              <a:t>。</a:t>
            </a:r>
            <a:endParaRPr sz="2400" dirty="0">
              <a:solidFill>
                <a:schemeClr val="tx1"/>
              </a:solidFill>
              <a:latin typeface="+mn-ea"/>
              <a:ea typeface="+mn-ea"/>
              <a:sym typeface="+mn-ea"/>
            </a:endParaRPr>
          </a:p>
          <a:p>
            <a:r>
              <a:rPr sz="2400" dirty="0">
                <a:solidFill>
                  <a:schemeClr val="tx1"/>
                </a:solidFill>
                <a:latin typeface="+mn-ea"/>
                <a:ea typeface="+mn-ea"/>
                <a:sym typeface="+mn-ea"/>
              </a:rPr>
              <a:t>      2. </a:t>
            </a:r>
            <a:r>
              <a:rPr sz="2400" dirty="0" err="1">
                <a:solidFill>
                  <a:schemeClr val="tx1"/>
                </a:solidFill>
                <a:latin typeface="+mn-ea"/>
                <a:ea typeface="+mn-ea"/>
                <a:sym typeface="+mn-ea"/>
              </a:rPr>
              <a:t>借助译文了解诗意，明白诗中阐明的道理，感受大自然</a:t>
            </a:r>
            <a:endParaRPr sz="2400" dirty="0">
              <a:solidFill>
                <a:schemeClr val="tx1"/>
              </a:solidFill>
              <a:latin typeface="+mn-ea"/>
              <a:ea typeface="+mn-ea"/>
              <a:sym typeface="+mn-ea"/>
            </a:endParaRPr>
          </a:p>
          <a:p>
            <a:r>
              <a:rPr sz="2400" dirty="0" err="1">
                <a:solidFill>
                  <a:schemeClr val="tx1"/>
                </a:solidFill>
                <a:latin typeface="+mn-ea"/>
                <a:ea typeface="+mn-ea"/>
                <a:sym typeface="+mn-ea"/>
              </a:rPr>
              <a:t>的神奇、壮丽。跟着录音多读几遍，试着背诵这首古诗</a:t>
            </a:r>
            <a:endParaRPr sz="2400" dirty="0">
              <a:solidFill>
                <a:schemeClr val="tx1"/>
              </a:solidFill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0" y="0"/>
            <a:ext cx="9143365" cy="6857365"/>
          </a:xfrm>
          <a:prstGeom prst="rect">
            <a:avLst/>
          </a:prstGeom>
        </p:spPr>
      </p:pic>
      <p:sp>
        <p:nvSpPr>
          <p:cNvPr id="4" name="流程图: 可选过程 3"/>
          <p:cNvSpPr/>
          <p:nvPr/>
        </p:nvSpPr>
        <p:spPr>
          <a:xfrm>
            <a:off x="389255" y="4277360"/>
            <a:ext cx="8299450" cy="1050925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可选过程 1"/>
          <p:cNvSpPr/>
          <p:nvPr/>
        </p:nvSpPr>
        <p:spPr>
          <a:xfrm>
            <a:off x="375920" y="2961005"/>
            <a:ext cx="8301990" cy="1105535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可选过程 4"/>
          <p:cNvSpPr/>
          <p:nvPr/>
        </p:nvSpPr>
        <p:spPr>
          <a:xfrm>
            <a:off x="375285" y="1938655"/>
            <a:ext cx="8302625" cy="85090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334963" y="946785"/>
            <a:ext cx="237172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8" name="文本框 9"/>
          <p:cNvSpPr txBox="1"/>
          <p:nvPr/>
        </p:nvSpPr>
        <p:spPr>
          <a:xfrm>
            <a:off x="825500" y="909003"/>
            <a:ext cx="21256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目标导学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099" name="图片 10" descr="目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3" y="946785"/>
            <a:ext cx="492125" cy="49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1" name="内容占位符 2"/>
          <p:cNvSpPr>
            <a:spLocks noGrp="1"/>
          </p:cNvSpPr>
          <p:nvPr/>
        </p:nvSpPr>
        <p:spPr>
          <a:xfrm>
            <a:off x="296545" y="3294380"/>
            <a:ext cx="8392160" cy="8331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lIns="68580" tIns="34290" rIns="68580" bIns="34290" anchor="t"/>
          <a:lstStyle/>
          <a:p>
            <a:pPr>
              <a:lnSpc>
                <a:spcPts val="2300"/>
              </a:lnSpc>
              <a:spcBef>
                <a:spcPts val="1000"/>
              </a:spcBef>
            </a:pPr>
            <a:r>
              <a:rPr lang="en-US" altLang="zh-CN" sz="2000" dirty="0">
                <a:latin typeface="宋体" panose="02010600030101010101" pitchFamily="2" charset="-122"/>
              </a:rPr>
              <a:t>     </a:t>
            </a:r>
            <a:r>
              <a:rPr lang="zh-CN" altLang="zh-CN" sz="2000" dirty="0">
                <a:latin typeface="宋体" panose="02010600030101010101" pitchFamily="2" charset="-122"/>
              </a:rPr>
              <a:t>2. 正确、流利地朗读和背诵古诗，并用自己的话说说诗句的意思。</a:t>
            </a:r>
            <a:endParaRPr lang="zh-CN" altLang="zh-CN" sz="2000" dirty="0">
              <a:latin typeface="宋体" panose="02010600030101010101" pitchFamily="2" charset="-122"/>
            </a:endParaRPr>
          </a:p>
          <a:p>
            <a:pPr>
              <a:lnSpc>
                <a:spcPts val="2300"/>
              </a:lnSpc>
              <a:spcBef>
                <a:spcPts val="1000"/>
              </a:spcBef>
            </a:pPr>
            <a:r>
              <a:rPr lang="zh-CN" altLang="zh-CN" sz="2000" dirty="0">
                <a:latin typeface="宋体" panose="02010600030101010101" pitchFamily="2" charset="-122"/>
              </a:rPr>
              <a:t>                                                    </a:t>
            </a:r>
            <a:r>
              <a:rPr lang="zh-CN" altLang="zh-CN" sz="2000" dirty="0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r>
              <a:rPr lang="zh-CN" altLang="zh-CN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（重点）</a:t>
            </a:r>
            <a:endParaRPr lang="zh-CN" altLang="zh-CN" sz="20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084" name="内容占位符 2"/>
          <p:cNvSpPr>
            <a:spLocks noGrp="1"/>
          </p:cNvSpPr>
          <p:nvPr/>
        </p:nvSpPr>
        <p:spPr>
          <a:xfrm>
            <a:off x="375920" y="4341495"/>
            <a:ext cx="8126730" cy="11188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lIns="68580" tIns="34290" rIns="68580" bIns="34290" anchor="t"/>
          <a:lstStyle/>
          <a:p>
            <a:pPr>
              <a:lnSpc>
                <a:spcPts val="3000"/>
              </a:lnSpc>
              <a:spcBef>
                <a:spcPts val="1000"/>
              </a:spcBef>
            </a:pPr>
            <a:r>
              <a:rPr lang="en-US" altLang="zh-CN" sz="2000" dirty="0">
                <a:latin typeface="宋体" panose="02010600030101010101" pitchFamily="2" charset="-122"/>
              </a:rPr>
              <a:t>    </a:t>
            </a:r>
            <a:r>
              <a:rPr lang="zh-CN" altLang="zh-CN" sz="2000" dirty="0">
                <a:latin typeface="宋体" panose="02010600030101010101" pitchFamily="2" charset="-122"/>
              </a:rPr>
              <a:t>3. 展开想象，用自己的话说说古诗描述的画面，初步感受大自然的神奇、壮丽。                                       </a:t>
            </a:r>
            <a:r>
              <a:rPr lang="zh-CN" altLang="zh-CN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（难点）</a:t>
            </a:r>
            <a:endParaRPr lang="zh-CN" altLang="zh-CN" sz="20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375285" y="1938655"/>
            <a:ext cx="8392795" cy="10966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lIns="68580" tIns="34290" rIns="68580" bIns="34290" anchor="t"/>
          <a:lstStyle/>
          <a:p>
            <a:pPr>
              <a:lnSpc>
                <a:spcPts val="4000"/>
              </a:lnSpc>
            </a:pPr>
            <a:r>
              <a:rPr 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1. 会认“楼、依”等12个生字，会写“楼、依”等10个生字。</a:t>
            </a:r>
            <a:endParaRPr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63500"/>
            <a:ext cx="9143365" cy="6857365"/>
          </a:xfrm>
          <a:prstGeom prst="rect">
            <a:avLst/>
          </a:prstGeom>
        </p:spPr>
      </p:pic>
      <p:sp>
        <p:nvSpPr>
          <p:cNvPr id="19" name="流程图: 可选过程 18"/>
          <p:cNvSpPr/>
          <p:nvPr/>
        </p:nvSpPr>
        <p:spPr>
          <a:xfrm>
            <a:off x="68580" y="1781175"/>
            <a:ext cx="9077960" cy="287401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375920" y="279400"/>
            <a:ext cx="219900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8" name="文本框 9"/>
          <p:cNvSpPr txBox="1"/>
          <p:nvPr/>
        </p:nvSpPr>
        <p:spPr>
          <a:xfrm>
            <a:off x="846455" y="249555"/>
            <a:ext cx="18738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作者简介</a:t>
            </a:r>
            <a:endParaRPr lang="zh-CN" altLang="zh-CN" sz="28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84" name="内容占位符 2"/>
          <p:cNvSpPr>
            <a:spLocks noGrp="1"/>
          </p:cNvSpPr>
          <p:nvPr/>
        </p:nvSpPr>
        <p:spPr>
          <a:xfrm>
            <a:off x="139700" y="2096770"/>
            <a:ext cx="6033770" cy="277749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lIns="68580" tIns="34290" rIns="68580" bIns="34290" anchor="t"/>
          <a:lstStyle/>
          <a:p>
            <a:pPr>
              <a:lnSpc>
                <a:spcPts val="2600"/>
              </a:lnSpc>
              <a:spcBef>
                <a:spcPts val="1000"/>
              </a:spcBef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20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生平简介：</a:t>
            </a: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王之涣（688—742），字季凌，晋阳（今山西太原市西南）人。</a:t>
            </a:r>
            <a:endParaRPr lang="zh-CN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600"/>
              </a:lnSpc>
              <a:spcBef>
                <a:spcPts val="1000"/>
              </a:spcBef>
            </a:pP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0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文学成就：</a:t>
            </a: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善写边塞风光，其诗意境雄浑，多为当时乐工制曲歌唱，名动一时。</a:t>
            </a:r>
            <a:endParaRPr lang="zh-CN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600"/>
              </a:lnSpc>
              <a:spcBef>
                <a:spcPts val="1000"/>
              </a:spcBef>
            </a:pP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zh-CN" sz="20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主要作品</a:t>
            </a: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：《登鹳雀楼》《凉州词》等。</a:t>
            </a:r>
            <a:endParaRPr lang="zh-CN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 descr="19965346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3200" y="93345"/>
            <a:ext cx="708025" cy="7080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1120" y="3272790"/>
            <a:ext cx="9004300" cy="424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/>
              <a:t>      </a:t>
            </a:r>
            <a:r>
              <a:rPr lang="en-US" altLang="zh-CN" sz="2000"/>
              <a:t>  </a:t>
            </a:r>
            <a:r>
              <a:rPr lang="en-US" altLang="zh-CN" sz="2000" b="1">
                <a:solidFill>
                  <a:srgbClr val="7030A0"/>
                </a:solidFill>
              </a:rPr>
              <a:t> </a:t>
            </a:r>
            <a:endParaRPr lang="zh-CN" altLang="en-US" sz="20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970" y="2031365"/>
            <a:ext cx="2590800" cy="2372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19" name="流程图: 可选过程 18"/>
          <p:cNvSpPr/>
          <p:nvPr/>
        </p:nvSpPr>
        <p:spPr>
          <a:xfrm>
            <a:off x="55880" y="1503045"/>
            <a:ext cx="9029065" cy="368935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80" y="1736090"/>
            <a:ext cx="2879725" cy="3384550"/>
          </a:xfrm>
          <a:prstGeom prst="rect">
            <a:avLst/>
          </a:prstGeom>
        </p:spPr>
      </p:pic>
      <p:sp>
        <p:nvSpPr>
          <p:cNvPr id="3084" name="内容占位符 2"/>
          <p:cNvSpPr>
            <a:spLocks noGrp="1"/>
          </p:cNvSpPr>
          <p:nvPr/>
        </p:nvSpPr>
        <p:spPr>
          <a:xfrm>
            <a:off x="119380" y="2026920"/>
            <a:ext cx="6434455" cy="264096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lIns="68580" tIns="34290" rIns="68580" bIns="34290" anchor="t"/>
          <a:lstStyle/>
          <a:p>
            <a:pPr>
              <a:lnSpc>
                <a:spcPts val="2600"/>
              </a:lnSpc>
            </a:pPr>
            <a:r>
              <a:rPr lang="en-US" altLang="zh-CN" sz="2400" b="1">
                <a:solidFill>
                  <a:srgbClr val="7030A0"/>
                </a:solidFill>
                <a:sym typeface="+mn-ea"/>
              </a:rPr>
              <a:t>       </a:t>
            </a:r>
            <a:r>
              <a:rPr lang="zh-CN" altLang="en-US" sz="2000" b="1">
                <a:solidFill>
                  <a:srgbClr val="7030A0"/>
                </a:solidFill>
                <a:sym typeface="+mn-ea"/>
              </a:rPr>
              <a:t>生平简介：</a:t>
            </a:r>
            <a:r>
              <a:rPr lang="zh-CN" altLang="en-US" sz="2000">
                <a:sym typeface="+mn-ea"/>
              </a:rPr>
              <a:t>李白（701—762），字太白，号青莲居士，自称祖籍陇西成纪（今甘肃静宁西南）。</a:t>
            </a:r>
            <a:endParaRPr lang="zh-CN" altLang="en-US" sz="2000"/>
          </a:p>
          <a:p>
            <a:pPr>
              <a:lnSpc>
                <a:spcPts val="2600"/>
              </a:lnSpc>
            </a:pPr>
            <a:r>
              <a:rPr lang="zh-CN" altLang="en-US" sz="2000">
                <a:sym typeface="+mn-ea"/>
              </a:rPr>
              <a:t>        </a:t>
            </a:r>
            <a:r>
              <a:rPr lang="zh-CN" altLang="en-US" sz="2000" b="1">
                <a:solidFill>
                  <a:srgbClr val="7030A0"/>
                </a:solidFill>
                <a:sym typeface="+mn-ea"/>
              </a:rPr>
              <a:t>文学成就：</a:t>
            </a:r>
            <a:r>
              <a:rPr lang="zh-CN" altLang="en-US" sz="2000">
                <a:sym typeface="+mn-ea"/>
              </a:rPr>
              <a:t>李白是唐朝伟大的浪漫主义诗人，被后人誉为“诗仙”，与杜甫并称为“李杜”，创造出了古代浪漫主义文学高峰，歌行体、七绝达到后人难及的高度。</a:t>
            </a:r>
            <a:endParaRPr lang="zh-CN" altLang="en-US" sz="2000"/>
          </a:p>
          <a:p>
            <a:pPr>
              <a:lnSpc>
                <a:spcPts val="2600"/>
              </a:lnSpc>
            </a:pPr>
            <a:r>
              <a:rPr lang="zh-CN" altLang="en-US" sz="2000">
                <a:sym typeface="+mn-ea"/>
              </a:rPr>
              <a:t>       </a:t>
            </a:r>
            <a:r>
              <a:rPr lang="zh-CN" altLang="en-US" sz="2000" b="1">
                <a:solidFill>
                  <a:srgbClr val="7030A0"/>
                </a:solidFill>
                <a:sym typeface="+mn-ea"/>
              </a:rPr>
              <a:t> 主要作品：</a:t>
            </a:r>
            <a:r>
              <a:rPr lang="zh-CN" altLang="en-US" sz="2000">
                <a:sym typeface="+mn-ea"/>
              </a:rPr>
              <a:t>《蜀道难》《梦游天姥吟留别》《将进酒》等。</a:t>
            </a:r>
            <a:endParaRPr lang="zh-CN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流程图: 可选过程 18"/>
          <p:cNvSpPr/>
          <p:nvPr/>
        </p:nvSpPr>
        <p:spPr>
          <a:xfrm>
            <a:off x="99060" y="2030095"/>
            <a:ext cx="8964930" cy="2971165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52413" y="920115"/>
            <a:ext cx="237172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8" name="文本框 9"/>
          <p:cNvSpPr txBox="1"/>
          <p:nvPr/>
        </p:nvSpPr>
        <p:spPr>
          <a:xfrm>
            <a:off x="709930" y="878840"/>
            <a:ext cx="18738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知识链接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84" name="内容占位符 2"/>
          <p:cNvSpPr>
            <a:spLocks noGrp="1"/>
          </p:cNvSpPr>
          <p:nvPr/>
        </p:nvSpPr>
        <p:spPr>
          <a:xfrm>
            <a:off x="252730" y="2199005"/>
            <a:ext cx="5895975" cy="26333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lIns="68580" tIns="34290" rIns="68580" bIns="34290" anchor="t"/>
          <a:lstStyle/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en-US" altLang="zh-CN" sz="20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0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鹳雀楼</a:t>
            </a: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　又名鹳鹊楼,因时有鹳雀栖其上而得名,位于山西省永济市蒲州古城西面的黄河东岸。 始建于北周,由于楼体壮观,结构奇巧,周围风景秀丽,唐宋之际文人学士登楼赏景留下许多不朽诗篇,其中以王之涣的《登鹳雀楼》最负盛名。</a:t>
            </a:r>
            <a:endParaRPr lang="zh-CN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 descr="19965346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3180" y="720725"/>
            <a:ext cx="708025" cy="7080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268720" y="2332990"/>
            <a:ext cx="2691130" cy="2364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45" y="0"/>
            <a:ext cx="9143365" cy="6857365"/>
          </a:xfrm>
          <a:prstGeom prst="rect">
            <a:avLst/>
          </a:prstGeom>
        </p:spPr>
      </p:pic>
      <p:sp>
        <p:nvSpPr>
          <p:cNvPr id="6" name="流程图: 可选过程 5"/>
          <p:cNvSpPr/>
          <p:nvPr/>
        </p:nvSpPr>
        <p:spPr>
          <a:xfrm>
            <a:off x="2753995" y="3031490"/>
            <a:ext cx="3719830" cy="859155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99740" y="3107690"/>
            <a:ext cx="27565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方正大黑体_GBK" panose="02010600010101010101" charset="-122"/>
                <a:ea typeface="方正大黑体_GBK" panose="02010600010101010101" charset="-122"/>
              </a:rPr>
              <a:t>字词识记篇</a:t>
            </a:r>
            <a:endParaRPr lang="zh-CN" altLang="en-US" sz="4000">
              <a:latin typeface="方正大黑体_GBK" panose="02010600010101010101" charset="-122"/>
              <a:ea typeface="方正大黑体_GBK" panose="02010600010101010101" charset="-122"/>
            </a:endParaRPr>
          </a:p>
        </p:txBody>
      </p:sp>
      <p:pic>
        <p:nvPicPr>
          <p:cNvPr id="9" name="图片 8" descr="20256325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97220" y="2574290"/>
            <a:ext cx="1240155" cy="1240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309880" y="374015"/>
            <a:ext cx="2781935" cy="4908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5" name="内容占位符 2"/>
          <p:cNvSpPr>
            <a:spLocks noGrp="1"/>
          </p:cNvSpPr>
          <p:nvPr>
            <p:ph idx="1"/>
          </p:nvPr>
        </p:nvSpPr>
        <p:spPr>
          <a:xfrm>
            <a:off x="165100" y="374015"/>
            <a:ext cx="3046730" cy="571500"/>
          </a:xfrm>
        </p:spPr>
        <p:txBody>
          <a:bodyPr vert="horz" wrap="square" lIns="68580" tIns="34290" rIns="68580" bIns="34290" anchor="t"/>
          <a:lstStyle/>
          <a:p>
            <a:pPr marL="0" indent="0" eaLnBrk="1" hangingPunct="1"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</a:rPr>
              <a:t>我会写的字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grpSp>
        <p:nvGrpSpPr>
          <p:cNvPr id="2050" name="组合 38"/>
          <p:cNvGrpSpPr/>
          <p:nvPr/>
        </p:nvGrpSpPr>
        <p:grpSpPr>
          <a:xfrm>
            <a:off x="3312478" y="1617219"/>
            <a:ext cx="2541587" cy="2523299"/>
            <a:chOff x="299400" y="624718"/>
            <a:chExt cx="2542863" cy="2523930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rot="5400000">
              <a:off x="288600" y="1883921"/>
              <a:ext cx="2519993" cy="1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>
                  <a:lumMod val="7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5" name="图片 4" descr="21544413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8420" y="-49530"/>
            <a:ext cx="914400" cy="914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408" y="4613781"/>
            <a:ext cx="7956903" cy="185001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923" y="2323727"/>
            <a:ext cx="225552" cy="2042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353" y="2648983"/>
            <a:ext cx="546355" cy="3055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95" y="2188232"/>
            <a:ext cx="139827" cy="83210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796" y="2938611"/>
            <a:ext cx="633604" cy="64084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924" y="2410948"/>
            <a:ext cx="160782" cy="14782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305" y="2550208"/>
            <a:ext cx="691897" cy="15621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538" y="2636369"/>
            <a:ext cx="386716" cy="39166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33" y="2993795"/>
            <a:ext cx="640081" cy="56197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203" y="3005260"/>
            <a:ext cx="1125476" cy="18135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442" y="2819118"/>
            <a:ext cx="191643" cy="14782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480" y="2221820"/>
            <a:ext cx="161925" cy="1452756"/>
          </a:xfrm>
          <a:prstGeom prst="rect">
            <a:avLst/>
          </a:prstGeom>
        </p:spPr>
      </p:pic>
      <p:pic>
        <p:nvPicPr>
          <p:cNvPr id="2049" name="图片 204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902" y="2639674"/>
            <a:ext cx="581407" cy="161163"/>
          </a:xfrm>
          <a:prstGeom prst="rect">
            <a:avLst/>
          </a:prstGeom>
        </p:spPr>
      </p:pic>
      <p:pic>
        <p:nvPicPr>
          <p:cNvPr id="2054" name="图片 205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80" y="2651191"/>
            <a:ext cx="453772" cy="617221"/>
          </a:xfrm>
          <a:prstGeom prst="rect">
            <a:avLst/>
          </a:prstGeom>
        </p:spPr>
      </p:pic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3056,&quot;width&quot;:3478}"/>
</p:tagLst>
</file>

<file path=ppt/tags/tag10.xml><?xml version="1.0" encoding="utf-8"?>
<p:tagLst xmlns:p="http://schemas.openxmlformats.org/presentationml/2006/main">
  <p:tag name="KSO_WM_SPECIAL_SOURCE" val="bdnull"/>
</p:tagLst>
</file>

<file path=ppt/tags/tag11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KSO_WM_SPECIAL_SOURCE" val="bdnull"/>
</p:tagLst>
</file>

<file path=ppt/tags/tag3.xml><?xml version="1.0" encoding="utf-8"?>
<p:tagLst xmlns:p="http://schemas.openxmlformats.org/presentationml/2006/main">
  <p:tag name="KSO_WM_SPECIAL_SOURCE" val="bdnull"/>
</p:tagLst>
</file>

<file path=ppt/tags/tag4.xml><?xml version="1.0" encoding="utf-8"?>
<p:tagLst xmlns:p="http://schemas.openxmlformats.org/presentationml/2006/main">
  <p:tag name="KSO_WM_SPECIAL_SOURCE" val="bdnull"/>
</p:tagLst>
</file>

<file path=ppt/tags/tag5.xml><?xml version="1.0" encoding="utf-8"?>
<p:tagLst xmlns:p="http://schemas.openxmlformats.org/presentationml/2006/main">
  <p:tag name="KSO_WM_SPECIAL_SOURCE" val="bdnull"/>
</p:tagLst>
</file>

<file path=ppt/tags/tag6.xml><?xml version="1.0" encoding="utf-8"?>
<p:tagLst xmlns:p="http://schemas.openxmlformats.org/presentationml/2006/main">
  <p:tag name="KSO_WM_SPECIAL_SOURCE" val="bdnull"/>
</p:tagLst>
</file>

<file path=ppt/tags/tag7.xml><?xml version="1.0" encoding="utf-8"?>
<p:tagLst xmlns:p="http://schemas.openxmlformats.org/presentationml/2006/main">
  <p:tag name="KSO_WM_SPECIAL_SOURCE" val="bdnull"/>
</p:tagLst>
</file>

<file path=ppt/tags/tag8.xml><?xml version="1.0" encoding="utf-8"?>
<p:tagLst xmlns:p="http://schemas.openxmlformats.org/presentationml/2006/main">
  <p:tag name="KSO_WM_SPECIAL_SOURCE" val="bdnull"/>
</p:tagLst>
</file>

<file path=ppt/tags/tag9.xml><?xml version="1.0" encoding="utf-8"?>
<p:tagLst xmlns:p="http://schemas.openxmlformats.org/presentationml/2006/main">
  <p:tag name="KSO_WM_SPECIAL_SOURCE" val="bdnull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3690</Words>
  <Application>WPS 演示</Application>
  <PresentationFormat>全屏显示(4:3)</PresentationFormat>
  <Paragraphs>267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Calibri Light</vt:lpstr>
      <vt:lpstr>黑体</vt:lpstr>
      <vt:lpstr>微软雅黑</vt:lpstr>
      <vt:lpstr>方正大黑体_GBK</vt:lpstr>
      <vt:lpstr>Arial Unicode MS</vt:lpstr>
      <vt:lpstr>方正字迹-杨素彬楷 简</vt:lpstr>
      <vt:lpstr>方正卡通简体</vt:lpstr>
      <vt:lpstr>楷体</vt:lpstr>
      <vt:lpstr>方正字迹-杨素彬楷 简</vt:lpstr>
      <vt:lpstr>汉仪雅酷黑简</vt:lpstr>
      <vt:lpstr>华文琥珀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466</cp:revision>
  <dcterms:created xsi:type="dcterms:W3CDTF">2018-01-19T05:09:00Z</dcterms:created>
  <dcterms:modified xsi:type="dcterms:W3CDTF">2021-08-01T00:56:59Z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