
<file path=[Content_Types].xml><?xml version="1.0" encoding="utf-8"?>
<Types xmlns="http://schemas.openxmlformats.org/package/2006/content-types">
  <Default Extension="jpeg" ContentType="image/jpeg"/>
  <Default Extension="wav" ContentType="audio/x-wav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71" r:id="rId4"/>
    <p:sldId id="272" r:id="rId5"/>
    <p:sldId id="269" r:id="rId6"/>
    <p:sldId id="273" r:id="rId7"/>
    <p:sldId id="259" r:id="rId8"/>
    <p:sldId id="274" r:id="rId9"/>
    <p:sldId id="265" r:id="rId10"/>
    <p:sldId id="261" r:id="rId11"/>
    <p:sldId id="260" r:id="rId12"/>
    <p:sldId id="276" r:id="rId13"/>
    <p:sldId id="267" r:id="rId14"/>
    <p:sldId id="277" r:id="rId15"/>
    <p:sldId id="275" r:id="rId16"/>
    <p:sldId id="270" r:id="rId17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9C639F"/>
    <a:srgbClr val="CCECFF"/>
    <a:srgbClr val="191EED"/>
    <a:srgbClr val="BA5D00"/>
    <a:srgbClr val="66FFFF"/>
    <a:srgbClr val="FF00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71" d="100"/>
          <a:sy n="71" d="100"/>
        </p:scale>
        <p:origin x="-12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716657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标题，剪贴画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联机映像占位符 2"/>
          <p:cNvSpPr>
            <a:spLocks noGrp="1"/>
          </p:cNvSpPr>
          <p:nvPr>
            <p:ph type="clipArt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9724" y="1981200"/>
            <a:ext cx="3808476" cy="4114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 dirty="0">
                <a:latin typeface="Times New Roman" panose="02020603050405020304" pitchFamily="18" charset="0"/>
              </a:rPr>
            </a:fld>
            <a:endParaRPr lang="zh-CN" altLang="en-US" dirty="0">
              <a:latin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audio" Target="../media/audio1.wav"/><Relationship Id="rId4" Type="http://schemas.openxmlformats.org/officeDocument/2006/relationships/hyperlink" Target="http://www.chinavr.net/anhui/huangshan/" TargetMode="External"/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2.wav"/><Relationship Id="rId2" Type="http://schemas.openxmlformats.org/officeDocument/2006/relationships/image" Target="../media/image13.jpeg"/><Relationship Id="rId1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slide" Target="slide1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9.xml"/><Relationship Id="rId1" Type="http://schemas.openxmlformats.org/officeDocument/2006/relationships/slide" Target="slide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2.wav"/><Relationship Id="rId3" Type="http://schemas.openxmlformats.org/officeDocument/2006/relationships/image" Target="../media/image12.jpeg"/><Relationship Id="rId2" Type="http://schemas.openxmlformats.org/officeDocument/2006/relationships/slide" Target="slide6.xml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图片 4097" descr="shuangfe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3726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矩形 4098" descr="白色大理石">
            <a:hlinkClick r:id="rId2" action="ppaction://hlinksldjump"/>
          </p:cNvPr>
          <p:cNvSpPr/>
          <p:nvPr/>
        </p:nvSpPr>
        <p:spPr>
          <a:xfrm>
            <a:off x="1692275" y="2636838"/>
            <a:ext cx="26670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  <a:scene3d>
              <a:camera prst="legacyObliqueRight">
                <a:rot lat="0" lon="0" rev="0"/>
              </a:camera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p>
            <a:pPr algn="ctr"/>
            <a:r>
              <a:rPr lang="zh-CN" altLang="en-US" sz="3600" b="1">
                <a:blipFill rotWithShape="0">
                  <a:blip r:embed="rId3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黄山</a:t>
            </a:r>
            <a:endParaRPr lang="zh-CN" altLang="en-US" sz="3600" b="1">
              <a:blipFill rotWithShape="0">
                <a:blip r:embed="rId3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100" name="矩形 4099"/>
          <p:cNvSpPr/>
          <p:nvPr/>
        </p:nvSpPr>
        <p:spPr>
          <a:xfrm>
            <a:off x="4500563" y="1773238"/>
            <a:ext cx="3429000" cy="20574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3600">
                <a:gradFill rotWithShape="0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幼圆" panose="02010509060101010101" pitchFamily="49" charset="-122"/>
                <a:ea typeface="幼圆" panose="02010509060101010101" pitchFamily="49" charset="-122"/>
              </a:rPr>
              <a:t>奇石</a:t>
            </a:r>
            <a:endParaRPr lang="zh-CN" altLang="en-US" sz="3600">
              <a:gradFill rotWithShape="0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01" name="动作按钮: 自定义 4100">
            <a:hlinkClick r:id="rId4"/>
          </p:cNvPr>
          <p:cNvSpPr/>
          <p:nvPr/>
        </p:nvSpPr>
        <p:spPr>
          <a:xfrm>
            <a:off x="5943600" y="5638800"/>
            <a:ext cx="2971800" cy="457200"/>
          </a:xfrm>
          <a:prstGeom prst="actionButtonBlank">
            <a:avLst/>
          </a:prstGeom>
          <a:noFill/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4102" name="文本框 4101"/>
          <p:cNvSpPr txBox="1"/>
          <p:nvPr/>
        </p:nvSpPr>
        <p:spPr>
          <a:xfrm>
            <a:off x="395288" y="404813"/>
            <a:ext cx="3527425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FF66CC"/>
                </a:solidFill>
                <a:latin typeface="Times New Roman" panose="02020603050405020304" pitchFamily="18" charset="0"/>
              </a:rPr>
              <a:t>人教新课标二年级</a:t>
            </a:r>
            <a:endParaRPr lang="zh-CN" altLang="en-US" sz="2800" b="1" dirty="0">
              <a:solidFill>
                <a:srgbClr val="FF66CC"/>
              </a:solidFill>
              <a:latin typeface="Times New Roman" panose="02020603050405020304" pitchFamily="18" charset="0"/>
            </a:endParaRPr>
          </a:p>
          <a:p>
            <a:r>
              <a:rPr lang="zh-CN" altLang="en-US" sz="2800" b="1" dirty="0">
                <a:solidFill>
                  <a:srgbClr val="FF66CC"/>
                </a:solidFill>
                <a:latin typeface="Times New Roman" panose="02020603050405020304" pitchFamily="18" charset="0"/>
              </a:rPr>
              <a:t>语文上册第一单元</a:t>
            </a:r>
            <a:endParaRPr lang="zh-CN" altLang="en-US" sz="2800" b="1" dirty="0">
              <a:solidFill>
                <a:srgbClr val="FF66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>
                <a:gamma/>
                <a:tint val="11765"/>
                <a:invGamma/>
              </a:srgbClr>
            </a:gs>
            <a:gs pos="50000">
              <a:srgbClr val="CCCCFF"/>
            </a:gs>
            <a:gs pos="100000">
              <a:srgbClr val="CCCCFF">
                <a:gamma/>
                <a:tint val="11765"/>
                <a:invGamma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171" name="矩形 7170"/>
          <p:cNvSpPr/>
          <p:nvPr/>
        </p:nvSpPr>
        <p:spPr>
          <a:xfrm>
            <a:off x="6948488" y="908050"/>
            <a:ext cx="91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抱</a:t>
            </a:r>
            <a:endParaRPr lang="zh-CN" altLang="en-US" sz="4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175" name="矩形 7174"/>
          <p:cNvSpPr/>
          <p:nvPr/>
        </p:nvSpPr>
        <p:spPr>
          <a:xfrm>
            <a:off x="6948488" y="2636838"/>
            <a:ext cx="91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蹲</a:t>
            </a:r>
            <a:endParaRPr lang="zh-CN" altLang="en-US" sz="4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176" name="矩形 7175"/>
          <p:cNvSpPr/>
          <p:nvPr/>
        </p:nvSpPr>
        <p:spPr>
          <a:xfrm>
            <a:off x="6804025" y="4365625"/>
            <a:ext cx="914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观</a:t>
            </a:r>
            <a:endParaRPr lang="zh-CN" altLang="en-US" sz="48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7177" name="图片 7176" descr="黄山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388" y="404813"/>
            <a:ext cx="6400800" cy="3073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23553"/>
          <p:cNvSpPr>
            <a:spLocks noGrp="1"/>
          </p:cNvSpPr>
          <p:nvPr>
            <p:ph type="title"/>
          </p:nvPr>
        </p:nvSpPr>
        <p:spPr>
          <a:xfrm>
            <a:off x="-252412" y="620713"/>
            <a:ext cx="7772400" cy="1143000"/>
          </a:xfrm>
          <a:ln/>
        </p:spPr>
        <p:txBody>
          <a:bodyPr anchor="ctr"/>
          <a:p>
            <a:r>
              <a:rPr lang="zh-CN" altLang="en-US" sz="5400" b="1" dirty="0">
                <a:solidFill>
                  <a:schemeClr val="accent1"/>
                </a:solidFill>
              </a:rPr>
              <a:t>理解词语</a:t>
            </a:r>
            <a:endParaRPr lang="zh-CN" altLang="en-US" sz="5400" b="1" dirty="0">
              <a:solidFill>
                <a:schemeClr val="accent1"/>
              </a:solidFill>
            </a:endParaRPr>
          </a:p>
        </p:txBody>
      </p:sp>
      <p:sp>
        <p:nvSpPr>
          <p:cNvPr id="23555" name="文本占位符 23554"/>
          <p:cNvSpPr>
            <a:spLocks noGrp="1"/>
          </p:cNvSpPr>
          <p:nvPr>
            <p:ph type="body" idx="1"/>
          </p:nvPr>
        </p:nvSpPr>
        <p:spPr>
          <a:xfrm>
            <a:off x="684213" y="1773238"/>
            <a:ext cx="7772400" cy="41148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br>
              <a:rPr lang="en-US" altLang="zh-CN" sz="2800" dirty="0"/>
            </a:br>
            <a:r>
              <a:rPr lang="zh-CN" altLang="en-US" sz="2800" dirty="0"/>
              <a:t>　　</a:t>
            </a:r>
            <a:r>
              <a:rPr lang="zh-CN" altLang="en-US" sz="2800" b="1" dirty="0"/>
              <a:t>闻名：有名。“闻名中外”，就是在中国和外国都很有名。</a:t>
            </a:r>
            <a:br>
              <a:rPr lang="zh-CN" altLang="en-US" sz="2800" b="1" dirty="0"/>
            </a:br>
            <a:r>
              <a:rPr lang="zh-CN" altLang="en-US" sz="2800" b="1" dirty="0"/>
              <a:t>　　尤其：表示更进一步。</a:t>
            </a:r>
            <a:br>
              <a:rPr lang="zh-CN" altLang="en-US" sz="2800" b="1" dirty="0"/>
            </a:br>
            <a:r>
              <a:rPr lang="zh-CN" altLang="en-US" sz="2800" b="1" dirty="0"/>
              <a:t>　　秀丽：清秀美丽。</a:t>
            </a:r>
            <a:br>
              <a:rPr lang="zh-CN" altLang="en-US" sz="2800" b="1" dirty="0"/>
            </a:br>
            <a:r>
              <a:rPr lang="zh-CN" altLang="en-US" sz="2800" b="1" dirty="0"/>
              <a:t>　　神奇：非常奇妙。</a:t>
            </a:r>
            <a:br>
              <a:rPr lang="zh-CN" altLang="en-US" sz="2800" b="1" dirty="0"/>
            </a:br>
            <a:r>
              <a:rPr lang="zh-CN" altLang="en-US" sz="2800" b="1" dirty="0"/>
              <a:t>　　陡峭：山势坡度很大，好像直上直下似的。</a:t>
            </a:r>
            <a:br>
              <a:rPr lang="zh-CN" altLang="en-US" sz="2800" b="1" dirty="0"/>
            </a:br>
            <a:r>
              <a:rPr lang="zh-CN" altLang="en-US" sz="2800" b="1" dirty="0"/>
              <a:t>　　翻滚：多指水、云等上下滚动。</a:t>
            </a:r>
            <a:br>
              <a:rPr lang="zh-CN" altLang="en-US" sz="2800" b="1" dirty="0"/>
            </a:br>
            <a:br>
              <a:rPr lang="zh-CN" altLang="en-US" sz="2800" dirty="0"/>
            </a:br>
            <a:endParaRPr lang="zh-CN" alt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CECFF"/>
            </a:gs>
            <a:gs pos="100000">
              <a:srgbClr val="CCECFF">
                <a:gamma/>
                <a:tint val="20392"/>
                <a:invGamma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4338" name="文本框 14337"/>
          <p:cNvSpPr txBox="1"/>
          <p:nvPr/>
        </p:nvSpPr>
        <p:spPr>
          <a:xfrm>
            <a:off x="381000" y="1066800"/>
            <a:ext cx="28956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dirty="0">
                <a:solidFill>
                  <a:srgbClr val="273919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出示句型：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grpSp>
        <p:nvGrpSpPr>
          <p:cNvPr id="14348" name="组合 14347"/>
          <p:cNvGrpSpPr/>
          <p:nvPr/>
        </p:nvGrpSpPr>
        <p:grpSpPr>
          <a:xfrm>
            <a:off x="990600" y="2133600"/>
            <a:ext cx="7391400" cy="946150"/>
            <a:chOff x="624" y="1344"/>
            <a:chExt cx="4656" cy="596"/>
          </a:xfrm>
        </p:grpSpPr>
        <p:sp>
          <p:nvSpPr>
            <p:cNvPr id="14340" name="文本框 14339"/>
            <p:cNvSpPr txBox="1"/>
            <p:nvPr/>
          </p:nvSpPr>
          <p:spPr>
            <a:xfrm>
              <a:off x="624" y="1344"/>
              <a:ext cx="4656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幼圆" panose="02010509060101010101" pitchFamily="49" charset="-122"/>
                  <a:ea typeface="幼圆" panose="02010509060101010101" pitchFamily="49" charset="-122"/>
                </a:rPr>
                <a:t>①             </a:t>
              </a:r>
              <a:r>
                <a:rPr lang="zh-CN" altLang="en-US" sz="2800" dirty="0">
                  <a:latin typeface="幼圆" panose="02010509060101010101" pitchFamily="49" charset="-122"/>
                  <a:ea typeface="幼圆" panose="02010509060101010101" pitchFamily="49" charset="-122"/>
                </a:rPr>
                <a:t>真是形象逼真，特别有意思）              。</a:t>
              </a:r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4341" name="直接连接符 14340"/>
            <p:cNvSpPr/>
            <p:nvPr/>
          </p:nvSpPr>
          <p:spPr>
            <a:xfrm>
              <a:off x="1008" y="1632"/>
              <a:ext cx="129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42" name="直接连接符 14341"/>
            <p:cNvSpPr/>
            <p:nvPr/>
          </p:nvSpPr>
          <p:spPr>
            <a:xfrm>
              <a:off x="1056" y="1920"/>
              <a:ext cx="158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14345" name="图片 14344" descr="Z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7000" y="4648200"/>
            <a:ext cx="1354138" cy="13160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4349" name="组合 14348"/>
          <p:cNvGrpSpPr/>
          <p:nvPr/>
        </p:nvGrpSpPr>
        <p:grpSpPr>
          <a:xfrm>
            <a:off x="1066800" y="3733800"/>
            <a:ext cx="7696200" cy="519113"/>
            <a:chOff x="672" y="2352"/>
            <a:chExt cx="4848" cy="327"/>
          </a:xfrm>
        </p:grpSpPr>
        <p:sp>
          <p:nvSpPr>
            <p:cNvPr id="14343" name="文本框 14342"/>
            <p:cNvSpPr txBox="1"/>
            <p:nvPr/>
          </p:nvSpPr>
          <p:spPr>
            <a:xfrm>
              <a:off x="672" y="2352"/>
              <a:ext cx="484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2800" dirty="0">
                  <a:latin typeface="幼圆" panose="02010509060101010101" pitchFamily="49" charset="-122"/>
                  <a:ea typeface="幼圆" panose="02010509060101010101" pitchFamily="49" charset="-122"/>
                </a:rPr>
                <a:t>②</a:t>
              </a:r>
              <a:r>
                <a:rPr lang="zh-CN" altLang="en-US" sz="2800" dirty="0">
                  <a:latin typeface="幼圆" panose="02010509060101010101" pitchFamily="49" charset="-122"/>
                  <a:ea typeface="幼圆" panose="02010509060101010101" pitchFamily="49" charset="-122"/>
                </a:rPr>
                <a:t>我喜欢            ，因为              。                                                                 </a:t>
              </a:r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14346" name="直接连接符 14345"/>
            <p:cNvSpPr/>
            <p:nvPr/>
          </p:nvSpPr>
          <p:spPr>
            <a:xfrm>
              <a:off x="1632" y="2662"/>
              <a:ext cx="134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4347" name="直接连接符 14346"/>
            <p:cNvSpPr/>
            <p:nvPr/>
          </p:nvSpPr>
          <p:spPr>
            <a:xfrm>
              <a:off x="3648" y="2666"/>
              <a:ext cx="1536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标题 2457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lang="zh-CN" altLang="en-US" sz="5400" b="1" dirty="0">
                <a:solidFill>
                  <a:srgbClr val="66FFFF"/>
                </a:solidFill>
              </a:rPr>
              <a:t>老师小结</a:t>
            </a:r>
            <a:endParaRPr lang="zh-CN" altLang="en-US" sz="5400" b="1" dirty="0">
              <a:solidFill>
                <a:srgbClr val="66FFFF"/>
              </a:solidFill>
            </a:endParaRPr>
          </a:p>
        </p:txBody>
      </p:sp>
      <p:sp>
        <p:nvSpPr>
          <p:cNvPr id="24579" name="文本占位符 2457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zh-CN" altLang="en-US" dirty="0"/>
              <a:t>　　</a:t>
            </a:r>
            <a:r>
              <a:rPr lang="zh-CN" altLang="en-US" sz="3600" b="1" dirty="0"/>
              <a:t>通过今天的学习，同学们体会到了黄山石的奇妙，领略了黄山秀丽的景色。希望同学们长大后，能亲自去目睹黄山奇景，看一看那里的奇松、云海、温泉是一番什么景象。</a:t>
            </a:r>
            <a:br>
              <a:rPr lang="zh-CN" altLang="en-US" dirty="0"/>
            </a:b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22529"/>
          <p:cNvSpPr>
            <a:spLocks noGrp="1"/>
          </p:cNvSpPr>
          <p:nvPr>
            <p:ph type="title"/>
          </p:nvPr>
        </p:nvSpPr>
        <p:spPr>
          <a:xfrm>
            <a:off x="-180975" y="549275"/>
            <a:ext cx="7772400" cy="1143000"/>
          </a:xfrm>
          <a:ln/>
        </p:spPr>
        <p:txBody>
          <a:bodyPr anchor="ctr"/>
          <a:p>
            <a:r>
              <a:rPr lang="zh-CN" altLang="en-US" sz="6000" b="1" dirty="0">
                <a:solidFill>
                  <a:srgbClr val="FF0066"/>
                </a:solidFill>
              </a:rPr>
              <a:t>课外延伸</a:t>
            </a:r>
            <a:endParaRPr lang="zh-CN" altLang="en-US" sz="6000" b="1" dirty="0">
              <a:solidFill>
                <a:srgbClr val="FF0066"/>
              </a:solidFill>
            </a:endParaRPr>
          </a:p>
        </p:txBody>
      </p:sp>
      <p:sp>
        <p:nvSpPr>
          <p:cNvPr id="22533" name="文本占位符 2253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buNone/>
            </a:pPr>
            <a:r>
              <a:rPr lang="en-US" altLang="zh-CN" dirty="0"/>
              <a:t>   </a:t>
            </a:r>
            <a:r>
              <a:rPr lang="zh-CN" altLang="en-US" sz="3600" b="1" dirty="0"/>
              <a:t>同学们，黄山石奇特、有趣，黄山更美！其实，祖国大地上还有许多这么著名的风景区，课下同学们可以读读有关的课外书。</a:t>
            </a:r>
            <a:endParaRPr lang="zh-CN" altLang="en-US" sz="3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7409"/>
          <p:cNvSpPr/>
          <p:nvPr/>
        </p:nvSpPr>
        <p:spPr>
          <a:xfrm>
            <a:off x="4173538" y="3578225"/>
            <a:ext cx="3598862" cy="19081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23"/>
              </a:avLst>
            </a:prstTxWarp>
            <a:normAutofit/>
          </a:bodyPr>
          <a:p>
            <a:pPr algn="ctr"/>
            <a:r>
              <a:rPr lang="zh-CN" altLang="en-US" sz="3600" b="1"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C0C0C0"/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</a:rPr>
              <a:t>再见</a:t>
            </a:r>
            <a:endParaRPr lang="zh-CN" altLang="en-US" sz="3600" b="1"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C0C0C0"/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7411" name="矩形 17410"/>
          <p:cNvSpPr/>
          <p:nvPr/>
        </p:nvSpPr>
        <p:spPr>
          <a:xfrm>
            <a:off x="1524000" y="1600200"/>
            <a:ext cx="28956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/>
                  </a:outerShdw>
                </a:effectLst>
                <a:latin typeface="Comic Sans MS" panose="030F0702030302020204" charset="0"/>
                <a:ea typeface="Comic Sans MS" panose="030F0702030302020204" charset="0"/>
              </a:rPr>
              <a:t>The End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/>
                </a:outerShdw>
              </a:effectLst>
              <a:latin typeface="Comic Sans MS" panose="030F0702030302020204" charset="0"/>
              <a:ea typeface="Comic Sans MS" panose="030F07020303020202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标题 18433"/>
          <p:cNvSpPr>
            <a:spLocks noGrp="1"/>
          </p:cNvSpPr>
          <p:nvPr>
            <p:ph type="title"/>
          </p:nvPr>
        </p:nvSpPr>
        <p:spPr>
          <a:xfrm>
            <a:off x="468313" y="404813"/>
            <a:ext cx="7772400" cy="1143000"/>
          </a:xfrm>
          <a:ln/>
        </p:spPr>
        <p:txBody>
          <a:bodyPr anchor="ctr"/>
          <a:p>
            <a:r>
              <a:rPr lang="zh-CN" altLang="en-US" b="1" dirty="0">
                <a:solidFill>
                  <a:srgbClr val="FF66CC"/>
                </a:solidFill>
              </a:rPr>
              <a:t>教学要求</a:t>
            </a:r>
            <a:endParaRPr lang="zh-CN" altLang="en-US" b="1" dirty="0">
              <a:solidFill>
                <a:srgbClr val="FF66CC"/>
              </a:solidFill>
            </a:endParaRPr>
          </a:p>
        </p:txBody>
      </p:sp>
      <p:sp>
        <p:nvSpPr>
          <p:cNvPr id="18435" name="文本占位符 18434"/>
          <p:cNvSpPr>
            <a:spLocks noGrp="1"/>
          </p:cNvSpPr>
          <p:nvPr>
            <p:ph type="body" idx="1"/>
          </p:nvPr>
        </p:nvSpPr>
        <p:spPr>
          <a:xfrm>
            <a:off x="684213" y="1557338"/>
            <a:ext cx="7772400" cy="4114800"/>
          </a:xfrm>
          <a:ln/>
        </p:spPr>
        <p:txBody>
          <a:bodyPr/>
          <a:p>
            <a:pPr>
              <a:lnSpc>
                <a:spcPct val="90000"/>
              </a:lnSpc>
              <a:buNone/>
            </a:pPr>
            <a:r>
              <a:rPr lang="zh-CN" altLang="en-US" dirty="0"/>
              <a:t>　    </a:t>
            </a:r>
            <a:r>
              <a:rPr lang="en-US" altLang="zh-CN" b="1" dirty="0"/>
              <a:t>1.</a:t>
            </a:r>
            <a:r>
              <a:rPr lang="zh-CN" altLang="en-US" b="1" dirty="0"/>
              <a:t>学会</a:t>
            </a:r>
            <a:r>
              <a:rPr lang="en-US" altLang="zh-CN" b="1" dirty="0"/>
              <a:t>12</a:t>
            </a:r>
            <a:r>
              <a:rPr lang="zh-CN" altLang="en-US" b="1" dirty="0"/>
              <a:t>个生字和由这些字组成的词语及由熟字组成的新词。</a:t>
            </a:r>
            <a:br>
              <a:rPr lang="zh-CN" altLang="en-US" b="1" dirty="0"/>
            </a:br>
            <a:r>
              <a:rPr lang="zh-CN" altLang="en-US" b="1" dirty="0"/>
              <a:t>      </a:t>
            </a:r>
            <a:r>
              <a:rPr lang="en-US" altLang="zh-CN" b="1" dirty="0"/>
              <a:t>2.</a:t>
            </a:r>
            <a:r>
              <a:rPr lang="zh-CN" altLang="en-US" b="1" dirty="0"/>
              <a:t>通过看图、学文，运用学生讲、读、画、表演等各种方式体会黄山石的奇妙，激发对祖国大好河山的热爱之情。</a:t>
            </a:r>
            <a:br>
              <a:rPr lang="zh-CN" altLang="en-US" b="1" dirty="0"/>
            </a:br>
            <a:r>
              <a:rPr lang="zh-CN" altLang="en-US" b="1" dirty="0"/>
              <a:t>　 </a:t>
            </a:r>
            <a:r>
              <a:rPr lang="en-US" altLang="zh-CN" b="1" dirty="0"/>
              <a:t>3.</a:t>
            </a:r>
            <a:r>
              <a:rPr lang="zh-CN" altLang="en-US" b="1" dirty="0"/>
              <a:t>结合观察图画，在读中理解语言文字，培养观察和想象能力。</a:t>
            </a:r>
            <a:br>
              <a:rPr lang="zh-CN" altLang="en-US" b="1" dirty="0"/>
            </a:br>
            <a:r>
              <a:rPr lang="zh-CN" altLang="en-US" b="1" dirty="0"/>
              <a:t>　</a:t>
            </a:r>
            <a:r>
              <a:rPr lang="en-US" altLang="zh-CN" b="1" dirty="0"/>
              <a:t>4.</a:t>
            </a:r>
            <a:r>
              <a:rPr lang="zh-CN" altLang="en-US" b="1" dirty="0"/>
              <a:t>朗读课文，并选两段背诵。</a:t>
            </a:r>
            <a:br>
              <a:rPr lang="zh-CN" altLang="en-US" b="1" dirty="0"/>
            </a:br>
            <a:endParaRPr lang="zh-CN" alt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9" name="文本占位符 19458"/>
          <p:cNvSpPr>
            <a:spLocks noGrp="1"/>
          </p:cNvSpPr>
          <p:nvPr>
            <p:ph type="body" idx="1"/>
          </p:nvPr>
        </p:nvSpPr>
        <p:spPr>
          <a:xfrm>
            <a:off x="900113" y="404813"/>
            <a:ext cx="7772400" cy="3095625"/>
          </a:xfrm>
          <a:ln/>
        </p:spPr>
        <p:txBody>
          <a:bodyPr/>
          <a:p>
            <a:pPr>
              <a:buNone/>
            </a:pPr>
            <a:r>
              <a:rPr lang="en-US" altLang="zh-CN" dirty="0"/>
              <a:t>  </a:t>
            </a:r>
            <a:r>
              <a:rPr lang="zh-CN" altLang="en-US" sz="3600" b="1" dirty="0">
                <a:solidFill>
                  <a:srgbClr val="FF0066"/>
                </a:solidFill>
              </a:rPr>
              <a:t>黄山之美，堪称中国名山之最。兼得泰山之雄伟，庐山之飞瀑，衡山之烟云，峨眉之清凉，因而又有“天下第一奇山”之称。其奇松、怪石、云海、温泉乃黄山“四绝”。</a:t>
            </a:r>
            <a:r>
              <a:rPr lang="zh-CN" altLang="en-US" dirty="0"/>
              <a:t> </a:t>
            </a:r>
            <a:endParaRPr lang="zh-CN" altLang="en-US" dirty="0"/>
          </a:p>
        </p:txBody>
      </p:sp>
      <p:pic>
        <p:nvPicPr>
          <p:cNvPr id="19460" name="图片 19459" descr="gs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3789363"/>
            <a:ext cx="2303463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图片 19460" descr="shi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3789363"/>
            <a:ext cx="2362200" cy="2125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图片 19461" descr="shi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3860800"/>
            <a:ext cx="2447925" cy="2019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CCCCFF"/>
            </a:gs>
            <a:gs pos="100000">
              <a:srgbClr val="CCCCFF">
                <a:gamma/>
                <a:tint val="22745"/>
                <a:invGamma/>
              </a:srgb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16386" name="图片 16385" descr="复件 云中峭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1913" y="3141663"/>
            <a:ext cx="2952750" cy="1576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图片 16386" descr="松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3" y="381000"/>
            <a:ext cx="2736850" cy="1679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图片 16388" descr="温泉1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725" y="3213100"/>
            <a:ext cx="2566988" cy="1690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图片 16389" descr="猴子观海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381000"/>
            <a:ext cx="2592387" cy="16081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2" name="文本框 16391"/>
          <p:cNvSpPr txBox="1"/>
          <p:nvPr/>
        </p:nvSpPr>
        <p:spPr>
          <a:xfrm>
            <a:off x="1979613" y="2060575"/>
            <a:ext cx="20161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奇石</a:t>
            </a:r>
            <a:endParaRPr lang="zh-CN" altLang="en-US" sz="5400" b="1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6393" name="文本框 16392"/>
          <p:cNvSpPr txBox="1"/>
          <p:nvPr/>
        </p:nvSpPr>
        <p:spPr>
          <a:xfrm>
            <a:off x="5651500" y="5013325"/>
            <a:ext cx="216058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温泉</a:t>
            </a:r>
            <a:endParaRPr lang="zh-CN" altLang="en-US" sz="5400" b="1">
              <a:solidFill>
                <a:srgbClr val="FF0066"/>
              </a:solidFill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  <p:sp>
        <p:nvSpPr>
          <p:cNvPr id="16394" name="文本框 16393"/>
          <p:cNvSpPr txBox="1"/>
          <p:nvPr/>
        </p:nvSpPr>
        <p:spPr>
          <a:xfrm>
            <a:off x="1835150" y="5013325"/>
            <a:ext cx="20161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0066"/>
                </a:solidFill>
                <a:latin typeface="Times New Roman" panose="02020603050405020304" pitchFamily="18" charset="0"/>
                <a:ea typeface="隶书" panose="02010509060101010101" pitchFamily="49" charset="-122"/>
              </a:rPr>
              <a:t>云海</a:t>
            </a:r>
            <a:endParaRPr lang="zh-CN" altLang="en-US" sz="5400" b="1">
              <a:solidFill>
                <a:srgbClr val="FF00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5" name="文本框 16394"/>
          <p:cNvSpPr txBox="1"/>
          <p:nvPr/>
        </p:nvSpPr>
        <p:spPr>
          <a:xfrm>
            <a:off x="5867400" y="2133600"/>
            <a:ext cx="1655763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latin typeface="Times New Roman" panose="02020603050405020304" pitchFamily="18" charset="0"/>
                <a:ea typeface="隶书" panose="02010509060101010101" pitchFamily="49" charset="-122"/>
              </a:rPr>
              <a:t>怪松</a:t>
            </a:r>
            <a:endParaRPr lang="zh-CN" altLang="en-US" sz="5400" b="1">
              <a:latin typeface="Times New Roman" panose="02020603050405020304" pitchFamily="18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20481"/>
          <p:cNvSpPr>
            <a:spLocks noGrp="1"/>
          </p:cNvSpPr>
          <p:nvPr>
            <p:ph type="title"/>
          </p:nvPr>
        </p:nvSpPr>
        <p:spPr>
          <a:xfrm>
            <a:off x="250825" y="404813"/>
            <a:ext cx="7772400" cy="1143000"/>
          </a:xfrm>
          <a:ln/>
        </p:spPr>
        <p:txBody>
          <a:bodyPr anchor="ctr"/>
          <a:p>
            <a:r>
              <a:rPr lang="zh-CN" altLang="en-US" sz="5400" b="1" dirty="0">
                <a:solidFill>
                  <a:srgbClr val="FF0066"/>
                </a:solidFill>
              </a:rPr>
              <a:t>朗读课文</a:t>
            </a:r>
            <a:endParaRPr lang="zh-CN" altLang="en-US" sz="5400" b="1" dirty="0">
              <a:solidFill>
                <a:srgbClr val="FF0066"/>
              </a:solidFill>
            </a:endParaRPr>
          </a:p>
        </p:txBody>
      </p:sp>
      <p:sp>
        <p:nvSpPr>
          <p:cNvPr id="20483" name="文本占位符 20482"/>
          <p:cNvSpPr>
            <a:spLocks noGrp="1"/>
          </p:cNvSpPr>
          <p:nvPr>
            <p:ph type="body" idx="1"/>
          </p:nvPr>
        </p:nvSpPr>
        <p:spPr>
          <a:xfrm>
            <a:off x="971550" y="1773238"/>
            <a:ext cx="7772400" cy="4608512"/>
          </a:xfrm>
          <a:ln/>
        </p:spPr>
        <p:txBody>
          <a:bodyPr/>
          <a:p>
            <a:pPr>
              <a:buNone/>
            </a:pPr>
            <a:r>
              <a:rPr lang="en-US" altLang="zh-CN" dirty="0"/>
              <a:t>    </a:t>
            </a:r>
            <a:r>
              <a:rPr lang="zh-CN" altLang="en-US" b="1" dirty="0"/>
              <a:t>同学们觉得哪块黄山石最奇特、最有趣呢？请同学们结合课文插图，读读课文，看看你最喜欢哪块奇石，边读边把描写它奇特、有趣的地方画下来。当然，在读的过程中，如果有不理解的词语，就把它标出来，待会儿一起解决，好吗？</a:t>
            </a:r>
            <a:br>
              <a:rPr lang="zh-CN" altLang="en-US" b="1" dirty="0"/>
            </a:br>
            <a:endParaRPr lang="zh-CN" alt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99FF"/>
            </a:gs>
            <a:gs pos="50000">
              <a:srgbClr val="CCECFF"/>
            </a:gs>
            <a:gs pos="100000">
              <a:srgbClr val="0099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6147" name="文本框 6146">
            <a:hlinkClick r:id="" action="ppaction://noaction"/>
          </p:cNvPr>
          <p:cNvSpPr txBox="1"/>
          <p:nvPr/>
        </p:nvSpPr>
        <p:spPr>
          <a:xfrm>
            <a:off x="1763713" y="1628775"/>
            <a:ext cx="47244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400" b="1" dirty="0">
                <a:solidFill>
                  <a:srgbClr val="CC00FF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800" b="1" dirty="0">
                <a:solidFill>
                  <a:srgbClr val="CC00FF"/>
                </a:solidFill>
                <a:latin typeface="楷体_GB2312" pitchFamily="49" charset="-122"/>
                <a:ea typeface="楷体_GB2312" pitchFamily="49" charset="-122"/>
              </a:rPr>
              <a:t>仙 桃 石</a:t>
            </a:r>
            <a:endParaRPr lang="zh-CN" altLang="en-US" sz="4800" b="1">
              <a:solidFill>
                <a:srgbClr val="CC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48" name="文本框 6147">
            <a:hlinkClick r:id="rId1" action="ppaction://hlinksldjump"/>
          </p:cNvPr>
          <p:cNvSpPr txBox="1"/>
          <p:nvPr/>
        </p:nvSpPr>
        <p:spPr>
          <a:xfrm>
            <a:off x="2124075" y="2852738"/>
            <a:ext cx="4460875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CC00FF"/>
                </a:solidFill>
                <a:latin typeface="楷体_GB2312" pitchFamily="49" charset="-122"/>
                <a:ea typeface="楷体_GB2312" pitchFamily="49" charset="-122"/>
              </a:rPr>
              <a:t>猴 子 观 海</a:t>
            </a:r>
            <a:endParaRPr lang="zh-CN" altLang="en-US" sz="4800">
              <a:latin typeface="Times New Roman" panose="02020603050405020304" pitchFamily="18" charset="0"/>
            </a:endParaRPr>
          </a:p>
        </p:txBody>
      </p:sp>
      <p:sp>
        <p:nvSpPr>
          <p:cNvPr id="6149" name="文本框 6148">
            <a:hlinkClick r:id="rId2" action="ppaction://hlinksldjump"/>
          </p:cNvPr>
          <p:cNvSpPr txBox="1"/>
          <p:nvPr/>
        </p:nvSpPr>
        <p:spPr>
          <a:xfrm>
            <a:off x="1908175" y="4005263"/>
            <a:ext cx="5638800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CC00FF"/>
                </a:solidFill>
                <a:latin typeface="楷体_GB2312" pitchFamily="49" charset="-122"/>
                <a:ea typeface="楷体_GB2312" pitchFamily="49" charset="-122"/>
              </a:rPr>
              <a:t>金 鸡 叫 天 都</a:t>
            </a:r>
            <a:endParaRPr lang="zh-CN" altLang="en-US" sz="4800" b="1">
              <a:solidFill>
                <a:srgbClr val="CC00F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150" name="文本框 6149"/>
          <p:cNvSpPr txBox="1"/>
          <p:nvPr/>
        </p:nvSpPr>
        <p:spPr>
          <a:xfrm>
            <a:off x="1835150" y="5229225"/>
            <a:ext cx="61722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CC00FF"/>
                </a:solidFill>
                <a:latin typeface="楷体_GB2312" pitchFamily="49" charset="-122"/>
                <a:ea typeface="楷体_GB2312" pitchFamily="49" charset="-122"/>
              </a:rPr>
              <a:t>五 老 奔 天 都</a:t>
            </a: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              </a:t>
            </a:r>
            <a:endParaRPr lang="zh-CN" altLang="en-US">
              <a:latin typeface="Times New Roman" panose="02020603050405020304" pitchFamily="18" charset="0"/>
            </a:endParaRPr>
          </a:p>
        </p:txBody>
      </p:sp>
      <p:sp>
        <p:nvSpPr>
          <p:cNvPr id="6151" name="文本框 6150"/>
          <p:cNvSpPr txBox="1"/>
          <p:nvPr/>
        </p:nvSpPr>
        <p:spPr>
          <a:xfrm>
            <a:off x="1023938" y="692150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Times New Roman" panose="02020603050405020304" pitchFamily="18" charset="0"/>
            </a:endParaRPr>
          </a:p>
        </p:txBody>
      </p:sp>
      <p:sp>
        <p:nvSpPr>
          <p:cNvPr id="6152" name="矩形 6151"/>
          <p:cNvSpPr/>
          <p:nvPr/>
        </p:nvSpPr>
        <p:spPr>
          <a:xfrm>
            <a:off x="323850" y="333375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4400" u="none" kern="1200" baseline="0">
                <a:solidFill>
                  <a:schemeClr val="tx2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 dirty="0"/>
              <a:t>奇特有趣的黄山奇石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标题 21505"/>
          <p:cNvSpPr>
            <a:spLocks noGrp="1"/>
          </p:cNvSpPr>
          <p:nvPr>
            <p:ph type="title"/>
          </p:nvPr>
        </p:nvSpPr>
        <p:spPr>
          <a:xfrm>
            <a:off x="179388" y="620713"/>
            <a:ext cx="7772400" cy="1143000"/>
          </a:xfrm>
          <a:ln/>
        </p:spPr>
        <p:txBody>
          <a:bodyPr anchor="ctr"/>
          <a:p>
            <a:r>
              <a:rPr lang="zh-CN" altLang="en-US" sz="5400" b="1" dirty="0">
                <a:solidFill>
                  <a:srgbClr val="FF0066"/>
                </a:solidFill>
              </a:rPr>
              <a:t>细读课文</a:t>
            </a:r>
            <a:endParaRPr lang="zh-CN" altLang="en-US" sz="5400" b="1" dirty="0">
              <a:solidFill>
                <a:srgbClr val="FF0066"/>
              </a:solidFill>
            </a:endParaRPr>
          </a:p>
        </p:txBody>
      </p:sp>
      <p:sp>
        <p:nvSpPr>
          <p:cNvPr id="21507" name="文本占位符 21506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2400" cy="4679950"/>
          </a:xfrm>
          <a:ln/>
        </p:spPr>
        <p:txBody>
          <a:bodyPr/>
          <a:p>
            <a:pPr>
              <a:lnSpc>
                <a:spcPct val="80000"/>
              </a:lnSpc>
              <a:buNone/>
            </a:pPr>
            <a:r>
              <a:rPr lang="en-US" altLang="zh-CN" sz="1600" dirty="0"/>
              <a:t>          </a:t>
            </a:r>
            <a:r>
              <a:rPr lang="zh-CN" altLang="en-US" sz="2400" b="1" dirty="0">
                <a:solidFill>
                  <a:srgbClr val="191EED"/>
                </a:solidFill>
              </a:rPr>
              <a:t>（</a:t>
            </a:r>
            <a:r>
              <a:rPr lang="en-US" altLang="zh-CN" sz="2400" b="1" dirty="0">
                <a:solidFill>
                  <a:srgbClr val="191EED"/>
                </a:solidFill>
              </a:rPr>
              <a:t>1</a:t>
            </a:r>
            <a:r>
              <a:rPr lang="zh-CN" altLang="en-US" sz="2400" b="1" dirty="0">
                <a:solidFill>
                  <a:srgbClr val="191EED"/>
                </a:solidFill>
              </a:rPr>
              <a:t>）仙桃石：为什么叫仙桃石呢？谁愿意来读读？</a:t>
            </a:r>
            <a:br>
              <a:rPr lang="zh-CN" altLang="en-US" sz="2400" b="1" dirty="0">
                <a:solidFill>
                  <a:srgbClr val="191EED"/>
                </a:solidFill>
              </a:rPr>
            </a:br>
            <a:r>
              <a:rPr lang="zh-CN" altLang="en-US" sz="2400" b="1" dirty="0">
                <a:solidFill>
                  <a:srgbClr val="191EED"/>
                </a:solidFill>
              </a:rPr>
              <a:t>  （</a:t>
            </a:r>
            <a:r>
              <a:rPr lang="en-US" altLang="zh-CN" sz="2400" b="1" dirty="0">
                <a:solidFill>
                  <a:srgbClr val="191EED"/>
                </a:solidFill>
              </a:rPr>
              <a:t>2</a:t>
            </a:r>
            <a:r>
              <a:rPr lang="zh-CN" altLang="en-US" sz="2400" b="1" dirty="0">
                <a:solidFill>
                  <a:srgbClr val="191EED"/>
                </a:solidFill>
              </a:rPr>
              <a:t>）猴子观海：同学们用自己的方式表达你们的理解。下面，谁能再来有感情地读一读，读出你的喜爱之情？谁认为自己能比他读得还好，读得更有趣？试一试老师帮你一把，给你配上音乐来读，一定会更棒，谁想来试试？大家齐读试背一遍。</a:t>
            </a:r>
            <a:br>
              <a:rPr lang="zh-CN" altLang="en-US" sz="2400" b="1" dirty="0">
                <a:solidFill>
                  <a:srgbClr val="191EED"/>
                </a:solidFill>
              </a:rPr>
            </a:br>
            <a:r>
              <a:rPr lang="zh-CN" altLang="en-US" sz="2400" b="1" dirty="0">
                <a:solidFill>
                  <a:srgbClr val="191EED"/>
                </a:solidFill>
              </a:rPr>
              <a:t>  （</a:t>
            </a:r>
            <a:r>
              <a:rPr lang="en-US" altLang="zh-CN" sz="2400" b="1" dirty="0">
                <a:solidFill>
                  <a:srgbClr val="191EED"/>
                </a:solidFill>
              </a:rPr>
              <a:t>3</a:t>
            </a:r>
            <a:r>
              <a:rPr lang="zh-CN" altLang="en-US" sz="2400" b="1" dirty="0">
                <a:solidFill>
                  <a:srgbClr val="191EED"/>
                </a:solidFill>
              </a:rPr>
              <a:t>）仙人指路：这个石头是多么奇特、有趣呀！谁能读好？试一试！大家各自找个同学比一比，试背一遍。</a:t>
            </a:r>
            <a:br>
              <a:rPr lang="zh-CN" altLang="en-US" sz="2400" b="1" dirty="0">
                <a:solidFill>
                  <a:srgbClr val="191EED"/>
                </a:solidFill>
              </a:rPr>
            </a:br>
            <a:r>
              <a:rPr lang="zh-CN" altLang="en-US" sz="2400" b="1" dirty="0">
                <a:solidFill>
                  <a:srgbClr val="191EED"/>
                </a:solidFill>
              </a:rPr>
              <a:t>　（</a:t>
            </a:r>
            <a:r>
              <a:rPr lang="en-US" altLang="zh-CN" sz="2400" b="1" dirty="0">
                <a:solidFill>
                  <a:srgbClr val="191EED"/>
                </a:solidFill>
              </a:rPr>
              <a:t>4</a:t>
            </a:r>
            <a:r>
              <a:rPr lang="zh-CN" altLang="en-US" sz="2400" b="1" dirty="0">
                <a:solidFill>
                  <a:srgbClr val="191EED"/>
                </a:solidFill>
              </a:rPr>
              <a:t>）金鸡叫天都：课文没有插图，谁能想象出他的样子？它好象在对天都峰说什么呢？谁能把它的奇特有趣读出来？</a:t>
            </a:r>
            <a:br>
              <a:rPr lang="zh-CN" altLang="en-US" sz="2400" b="1" dirty="0">
                <a:solidFill>
                  <a:srgbClr val="191EED"/>
                </a:solidFill>
              </a:rPr>
            </a:br>
            <a:endParaRPr lang="zh-CN" altLang="en-US" sz="2400" b="1" dirty="0">
              <a:solidFill>
                <a:srgbClr val="191EED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FFCC"/>
            </a:gs>
            <a:gs pos="50000">
              <a:srgbClr val="66FFCC">
                <a:gamma/>
                <a:tint val="17647"/>
                <a:invGamma/>
              </a:srgbClr>
            </a:gs>
            <a:gs pos="100000">
              <a:srgbClr val="66FFC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2290" name="文本框 12289">
            <a:hlinkClick r:id="rId1" action="ppaction://hlinksldjump"/>
          </p:cNvPr>
          <p:cNvSpPr txBox="1"/>
          <p:nvPr/>
        </p:nvSpPr>
        <p:spPr>
          <a:xfrm>
            <a:off x="1295400" y="1203325"/>
            <a:ext cx="7010400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BA5D00"/>
                </a:solidFill>
                <a:latin typeface="Times New Roman" panose="02020603050405020304" pitchFamily="18" charset="0"/>
                <a:ea typeface="楷体_GB2312" pitchFamily="49" charset="-122"/>
              </a:rPr>
              <a:t>仙桃石是一块形状像桃子一样的巨石。它似乎是从天上仙人那儿飞下来的。也许它飞的太急，落地太快，所以只有底部小块挨着下面的石盘子。尽管这样，多少年来，他还是牢牢地站在那里</a:t>
            </a:r>
            <a:r>
              <a:rPr lang="zh-CN" altLang="en-US" sz="3600" dirty="0">
                <a:solidFill>
                  <a:srgbClr val="BA5D00"/>
                </a:solidFill>
                <a:latin typeface="Times New Roman" panose="02020603050405020304" pitchFamily="18" charset="0"/>
              </a:rPr>
              <a:t>。</a:t>
            </a:r>
            <a:endParaRPr lang="zh-CN" altLang="en-US" sz="4000">
              <a:latin typeface="Times New Roman" panose="02020603050405020304" pitchFamily="18" charset="0"/>
            </a:endParaRPr>
          </a:p>
        </p:txBody>
      </p:sp>
      <p:sp>
        <p:nvSpPr>
          <p:cNvPr id="12306" name="直接连接符 12305"/>
          <p:cNvSpPr/>
          <p:nvPr/>
        </p:nvSpPr>
        <p:spPr>
          <a:xfrm>
            <a:off x="6096000" y="1852613"/>
            <a:ext cx="6858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7" name="直接连接符 12306"/>
          <p:cNvSpPr/>
          <p:nvPr/>
        </p:nvSpPr>
        <p:spPr>
          <a:xfrm>
            <a:off x="7145338" y="4284663"/>
            <a:ext cx="6858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8" name="直接连接符 12307"/>
          <p:cNvSpPr/>
          <p:nvPr/>
        </p:nvSpPr>
        <p:spPr>
          <a:xfrm>
            <a:off x="2555875" y="4273550"/>
            <a:ext cx="6858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9" name="直接连接符 12308"/>
          <p:cNvSpPr/>
          <p:nvPr/>
        </p:nvSpPr>
        <p:spPr>
          <a:xfrm>
            <a:off x="4079875" y="2438400"/>
            <a:ext cx="68580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12312" name="组合 12311"/>
          <p:cNvGrpSpPr/>
          <p:nvPr/>
        </p:nvGrpSpPr>
        <p:grpSpPr>
          <a:xfrm>
            <a:off x="1430338" y="4876800"/>
            <a:ext cx="6418262" cy="609600"/>
            <a:chOff x="901" y="3072"/>
            <a:chExt cx="4043" cy="384"/>
          </a:xfrm>
        </p:grpSpPr>
        <p:sp>
          <p:nvSpPr>
            <p:cNvPr id="12310" name="直接连接符 12309"/>
            <p:cNvSpPr/>
            <p:nvPr/>
          </p:nvSpPr>
          <p:spPr>
            <a:xfrm>
              <a:off x="4512" y="3072"/>
              <a:ext cx="432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2311" name="直接连接符 12310"/>
            <p:cNvSpPr/>
            <p:nvPr/>
          </p:nvSpPr>
          <p:spPr>
            <a:xfrm>
              <a:off x="901" y="3456"/>
              <a:ext cx="240" cy="0"/>
            </a:xfrm>
            <a:prstGeom prst="line">
              <a:avLst/>
            </a:prstGeom>
            <a:ln w="2857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23529"/>
                <a:invGamma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8196" name="矩形 8195" descr="纸袋">
            <a:hlinkClick r:id="" action="ppaction://noaction"/>
          </p:cNvPr>
          <p:cNvSpPr/>
          <p:nvPr/>
        </p:nvSpPr>
        <p:spPr>
          <a:xfrm>
            <a:off x="6011863" y="3644900"/>
            <a:ext cx="990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9525" cap="flat" cmpd="sng">
                  <a:solidFill>
                    <a:srgbClr val="008000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1"/>
                </a:blipFill>
                <a:effectLst>
                  <a:outerShdw dist="563972" dir="14049740" sx="125000" sy="125000" algn="tl" rotWithShape="0">
                    <a:srgbClr val="C7DFD3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变</a:t>
            </a:r>
            <a:endParaRPr lang="zh-CN" altLang="en-US" sz="4800">
              <a:ln w="952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effectLst>
                <a:outerShdw dist="563972" dir="14049740" sx="125000" sy="125000" algn="tl" rotWithShape="0">
                  <a:srgbClr val="C7DFD3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197" name="矩形 8196" descr="纸袋"/>
          <p:cNvSpPr/>
          <p:nvPr/>
        </p:nvSpPr>
        <p:spPr>
          <a:xfrm>
            <a:off x="1908175" y="3716338"/>
            <a:ext cx="990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9525" cap="flat" cmpd="sng">
                  <a:solidFill>
                    <a:srgbClr val="008000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1"/>
                </a:blipFill>
                <a:effectLst>
                  <a:outerShdw dist="563972" dir="14049740" sx="125000" sy="125000" algn="tl" rotWithShape="0">
                    <a:srgbClr val="C7DFD3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伸</a:t>
            </a:r>
            <a:endParaRPr lang="zh-CN" altLang="en-US" sz="4800">
              <a:ln w="952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effectLst>
                <a:outerShdw dist="563972" dir="14049740" sx="125000" sy="125000" algn="tl" rotWithShape="0">
                  <a:srgbClr val="C7DFD3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198" name="矩形 8197" descr="纸袋"/>
          <p:cNvSpPr/>
          <p:nvPr/>
        </p:nvSpPr>
        <p:spPr>
          <a:xfrm>
            <a:off x="3924300" y="3644900"/>
            <a:ext cx="990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zh-CN" altLang="en-US" sz="4800">
                <a:ln w="9525" cap="flat" cmpd="sng">
                  <a:solidFill>
                    <a:srgbClr val="008000"/>
                  </a:solidFill>
                  <a:prstDash val="solid"/>
                  <a:headEnd type="none" w="med" len="med"/>
                  <a:tailEnd type="none" w="med" len="med"/>
                </a:ln>
                <a:blipFill rotWithShape="0">
                  <a:blip r:embed="rId1"/>
                </a:blipFill>
                <a:effectLst>
                  <a:outerShdw dist="563972" dir="14049740" sx="125000" sy="125000" algn="tl" rotWithShape="0">
                    <a:srgbClr val="C7DFD3"/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啼</a:t>
            </a:r>
            <a:endParaRPr lang="zh-CN" altLang="en-US" sz="4800">
              <a:ln w="952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  <a:blipFill rotWithShape="0">
                <a:blip r:embed="rId1"/>
              </a:blipFill>
              <a:effectLst>
                <a:outerShdw dist="563972" dir="14049740" sx="125000" sy="125000" algn="tl" rotWithShape="0">
                  <a:srgbClr val="C7DFD3"/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8200" name="图片 8199" descr="SHI1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875" y="914400"/>
            <a:ext cx="4103688" cy="21542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7"/>
      </a:accent6>
      <a:hlink>
        <a:srgbClr val="CCCCFF"/>
      </a:hlink>
      <a:folHlink>
        <a:srgbClr val="B2B2B2"/>
      </a:folHlink>
    </a:clrScheme>
    <a:fontScheme name="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7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FF"/>
        </a:lt1>
        <a:dk2>
          <a:srgbClr val="FFFF00"/>
        </a:dk2>
        <a:lt2>
          <a:srgbClr val="0000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CDCDC"/>
        </a:accent4>
        <a:accent5>
          <a:srgbClr val="FFCAAA"/>
        </a:accent5>
        <a:accent6>
          <a:srgbClr val="00E5E5"/>
        </a:accent6>
        <a:hlink>
          <a:srgbClr val="FF000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2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27272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9"/>
        </a:accent5>
        <a:accent6>
          <a:srgbClr val="0000E5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BE5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9E5B7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1169</Words>
  <Application>WPS 演示</Application>
  <PresentationFormat>在屏幕上显示</PresentationFormat>
  <Paragraphs>75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隶书</vt:lpstr>
      <vt:lpstr>楷体_GB2312</vt:lpstr>
      <vt:lpstr>新宋体</vt:lpstr>
      <vt:lpstr>幼圆</vt:lpstr>
      <vt:lpstr>Comic Sans MS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语文大师 xiexingcun.com</dc:title>
  <dc:creator>语文大师 xiexingcun.com</dc:creator>
  <dc:description>语文大师 xiexingcun.com</dc:description>
  <cp:lastModifiedBy>qwe</cp:lastModifiedBy>
  <cp:revision>1</cp:revision>
  <dcterms:created xsi:type="dcterms:W3CDTF">2021-08-01T01:01:51Z</dcterms:created>
  <dcterms:modified xsi:type="dcterms:W3CDTF">2021-08-01T01:01:51Z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