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7"/>
  </p:notesMasterIdLst>
  <p:sldIdLst>
    <p:sldId id="256" r:id="rId3"/>
    <p:sldId id="259" r:id="rId4"/>
    <p:sldId id="260" r:id="rId5"/>
    <p:sldId id="262" r:id="rId6"/>
    <p:sldId id="263" r:id="rId7"/>
    <p:sldId id="271" r:id="rId8"/>
    <p:sldId id="264" r:id="rId9"/>
    <p:sldId id="265" r:id="rId10"/>
    <p:sldId id="266" r:id="rId11"/>
    <p:sldId id="268" r:id="rId12"/>
    <p:sldId id="269" r:id="rId13"/>
    <p:sldId id="267" r:id="rId14"/>
    <p:sldId id="270" r:id="rId15"/>
    <p:sldId id="272" r:id="rId16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0" Type="http://schemas.openxmlformats.org/officeDocument/2006/relationships/tableStyles" Target="tableStyles.xml"/><Relationship Id="rId2" Type="http://schemas.openxmlformats.org/officeDocument/2006/relationships/theme" Target="theme/theme1.xml"/><Relationship Id="rId19" Type="http://schemas.openxmlformats.org/officeDocument/2006/relationships/viewProps" Target="viewProps.xml"/><Relationship Id="rId18" Type="http://schemas.openxmlformats.org/officeDocument/2006/relationships/presProps" Target="presProps.xml"/><Relationship Id="rId17" Type="http://schemas.openxmlformats.org/officeDocument/2006/relationships/notesMaster" Target="notesMasters/notesMaster1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002969" y="2505075"/>
            <a:ext cx="9144000" cy="1135824"/>
          </a:xfrm>
        </p:spPr>
        <p:txBody>
          <a:bodyPr anchor="b"/>
          <a:lstStyle>
            <a:lvl1pPr algn="ctr">
              <a:defRPr sz="4000">
                <a:solidFill>
                  <a:schemeClr val="accent3">
                    <a:lumMod val="50000"/>
                  </a:schemeClr>
                </a:solidFill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02969" y="3640899"/>
            <a:ext cx="9144000" cy="588201"/>
          </a:xfrm>
          <a:blipFill>
            <a:blip r:embed="rId3"/>
            <a:stretch>
              <a:fillRect/>
            </a:stretch>
          </a:blipFill>
          <a:ln>
            <a:noFill/>
          </a:ln>
        </p:spPr>
        <p:txBody>
          <a:bodyPr anchor="ctr">
            <a:normAutofit/>
          </a:bodyPr>
          <a:lstStyle>
            <a:lvl1pPr marL="0" indent="0" algn="ctr">
              <a:buNone/>
              <a:defRPr sz="1800">
                <a:solidFill>
                  <a:schemeClr val="accent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04805-93DF-4705-8899-8C802267297F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2A499-BA2D-4B14-A23E-F832C66777E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04805-93DF-4705-8899-8C802267297F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2A499-BA2D-4B14-A23E-F832C66777E9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</p:nvPr>
        </p:nvSpPr>
        <p:spPr>
          <a:xfrm>
            <a:off x="838201" y="555626"/>
            <a:ext cx="10644716" cy="5178425"/>
          </a:xfrm>
        </p:spPr>
        <p:txBody>
          <a:bodyPr/>
          <a:lstStyle/>
          <a:p>
            <a:pPr lvl="0"/>
            <a:r>
              <a:rPr lang="zh-CN" altLang="en-US" dirty="0" smtClean="0"/>
              <a:t>单击此处编辑母版文本样式</a:t>
            </a:r>
            <a:endParaRPr lang="zh-CN" altLang="en-US" dirty="0" smtClean="0"/>
          </a:p>
          <a:p>
            <a:pPr lvl="1"/>
            <a:r>
              <a:rPr lang="zh-CN" altLang="en-US" dirty="0" smtClean="0"/>
              <a:t>第二级</a:t>
            </a:r>
            <a:endParaRPr lang="zh-CN" altLang="en-US" dirty="0" smtClean="0"/>
          </a:p>
          <a:p>
            <a:pPr lvl="2"/>
            <a:r>
              <a:rPr lang="zh-CN" altLang="en-US" dirty="0" smtClean="0"/>
              <a:t>第三级</a:t>
            </a:r>
            <a:endParaRPr lang="zh-CN" altLang="en-US" dirty="0" smtClean="0"/>
          </a:p>
          <a:p>
            <a:pPr lvl="3"/>
            <a:r>
              <a:rPr lang="zh-CN" altLang="en-US" dirty="0" smtClean="0"/>
              <a:t>第四级</a:t>
            </a:r>
            <a:endParaRPr lang="zh-CN" altLang="en-US" dirty="0" smtClean="0"/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04805-93DF-4705-8899-8C802267297F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2A499-BA2D-4B14-A23E-F832C66777E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13791" y="1505377"/>
            <a:ext cx="8564418" cy="1659618"/>
          </a:xfrm>
        </p:spPr>
        <p:txBody>
          <a:bodyPr anchor="b">
            <a:normAutofit/>
          </a:bodyPr>
          <a:lstStyle>
            <a:lvl1pPr algn="ctr">
              <a:defRPr sz="3200"/>
            </a:lvl1pPr>
          </a:lstStyle>
          <a:p>
            <a:r>
              <a:rPr lang="zh-CN" altLang="en-US" dirty="0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13791" y="3189178"/>
            <a:ext cx="8564418" cy="872754"/>
          </a:xfrm>
          <a:blipFill>
            <a:blip r:embed="rId2"/>
            <a:stretch>
              <a:fillRect t="-2000"/>
            </a:stretch>
          </a:blipFill>
        </p:spPr>
        <p:txBody>
          <a:bodyPr anchor="ctr">
            <a:normAutofit/>
          </a:bodyPr>
          <a:lstStyle>
            <a:lvl1pPr marL="0" indent="0" algn="ctr">
              <a:buNone/>
              <a:defRPr sz="18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04805-93DF-4705-8899-8C802267297F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2A499-BA2D-4B14-A23E-F832C66777E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930275"/>
          </a:xfrm>
        </p:spPr>
        <p:txBody>
          <a:bodyPr anchor="ctr">
            <a:normAutofit/>
          </a:bodyPr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474787"/>
            <a:ext cx="10515600" cy="2289625"/>
          </a:xfrm>
        </p:spPr>
        <p:txBody>
          <a:bodyPr/>
          <a:lstStyle/>
          <a:p>
            <a:pPr lvl="0"/>
            <a:r>
              <a:rPr lang="zh-CN" altLang="en-US" dirty="0" smtClean="0"/>
              <a:t>单击此处编辑母版文本样式</a:t>
            </a:r>
            <a:endParaRPr lang="zh-CN" altLang="en-US" dirty="0" smtClean="0"/>
          </a:p>
          <a:p>
            <a:pPr lvl="1"/>
            <a:r>
              <a:rPr lang="zh-CN" altLang="en-US" dirty="0" smtClean="0"/>
              <a:t>第二级</a:t>
            </a:r>
            <a:endParaRPr lang="zh-CN" altLang="en-US" dirty="0" smtClean="0"/>
          </a:p>
          <a:p>
            <a:pPr lvl="2"/>
            <a:r>
              <a:rPr lang="zh-CN" altLang="en-US" dirty="0" smtClean="0"/>
              <a:t>第三级</a:t>
            </a:r>
            <a:endParaRPr lang="zh-CN" altLang="en-US" dirty="0" smtClean="0"/>
          </a:p>
          <a:p>
            <a:pPr lvl="3"/>
            <a:r>
              <a:rPr lang="zh-CN" altLang="en-US" dirty="0" smtClean="0"/>
              <a:t>第四级</a:t>
            </a:r>
            <a:endParaRPr lang="zh-CN" altLang="en-US" dirty="0" smtClean="0"/>
          </a:p>
          <a:p>
            <a:pPr lvl="4"/>
            <a:r>
              <a:rPr lang="zh-CN" altLang="en-US" dirty="0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8200" y="3943799"/>
            <a:ext cx="10515600" cy="2289625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04805-93DF-4705-8899-8C802267297F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2A499-BA2D-4B14-A23E-F832C66777E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75630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456874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280786"/>
            <a:ext cx="5157787" cy="3684588"/>
          </a:xfrm>
        </p:spPr>
        <p:txBody>
          <a:bodyPr/>
          <a:lstStyle/>
          <a:p>
            <a:pPr lvl="0"/>
            <a:r>
              <a:rPr lang="zh-CN" altLang="en-US" dirty="0" smtClean="0"/>
              <a:t>单击此处编辑母版文本样式</a:t>
            </a:r>
            <a:endParaRPr lang="zh-CN" altLang="en-US" dirty="0" smtClean="0"/>
          </a:p>
          <a:p>
            <a:pPr lvl="1"/>
            <a:r>
              <a:rPr lang="zh-CN" altLang="en-US" dirty="0" smtClean="0"/>
              <a:t>第二级</a:t>
            </a:r>
            <a:endParaRPr lang="zh-CN" altLang="en-US" dirty="0" smtClean="0"/>
          </a:p>
          <a:p>
            <a:pPr lvl="2"/>
            <a:r>
              <a:rPr lang="zh-CN" altLang="en-US" dirty="0" smtClean="0"/>
              <a:t>第三级</a:t>
            </a:r>
            <a:endParaRPr lang="zh-CN" altLang="en-US" dirty="0" smtClean="0"/>
          </a:p>
          <a:p>
            <a:pPr lvl="3"/>
            <a:r>
              <a:rPr lang="zh-CN" altLang="en-US" dirty="0" smtClean="0"/>
              <a:t>第四级</a:t>
            </a:r>
            <a:endParaRPr lang="zh-CN" altLang="en-US" dirty="0" smtClean="0"/>
          </a:p>
          <a:p>
            <a:pPr lvl="4"/>
            <a:r>
              <a:rPr lang="zh-CN" altLang="en-US" dirty="0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456874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280786"/>
            <a:ext cx="5183188" cy="3684588"/>
          </a:xfrm>
        </p:spPr>
        <p:txBody>
          <a:bodyPr/>
          <a:lstStyle/>
          <a:p>
            <a:pPr lvl="0"/>
            <a:r>
              <a:rPr lang="zh-CN" altLang="en-US" dirty="0" smtClean="0"/>
              <a:t>单击此处编辑母版文本样式</a:t>
            </a:r>
            <a:endParaRPr lang="zh-CN" altLang="en-US" dirty="0" smtClean="0"/>
          </a:p>
          <a:p>
            <a:pPr lvl="1"/>
            <a:r>
              <a:rPr lang="zh-CN" altLang="en-US" dirty="0" smtClean="0"/>
              <a:t>第二级</a:t>
            </a:r>
            <a:endParaRPr lang="zh-CN" altLang="en-US" dirty="0" smtClean="0"/>
          </a:p>
          <a:p>
            <a:pPr lvl="2"/>
            <a:r>
              <a:rPr lang="zh-CN" altLang="en-US" dirty="0" smtClean="0"/>
              <a:t>第三级</a:t>
            </a:r>
            <a:endParaRPr lang="zh-CN" altLang="en-US" dirty="0" smtClean="0"/>
          </a:p>
          <a:p>
            <a:pPr lvl="3"/>
            <a:r>
              <a:rPr lang="zh-CN" altLang="en-US" dirty="0" smtClean="0"/>
              <a:t>第四级</a:t>
            </a:r>
            <a:endParaRPr lang="zh-CN" altLang="en-US" dirty="0" smtClean="0"/>
          </a:p>
          <a:p>
            <a:pPr lvl="4"/>
            <a:r>
              <a:rPr lang="zh-CN" altLang="en-US" dirty="0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04805-93DF-4705-8899-8C802267297F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2A499-BA2D-4B14-A23E-F832C66777E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882712"/>
            <a:ext cx="10515600" cy="93027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09850D-0D6D-4A73-86CC-0144F5CF1F23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C85E4F-3AC7-4976-9CE3-A9364AC471B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 showMasterSp="0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04805-93DF-4705-8899-8C802267297F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2A499-BA2D-4B14-A23E-F832C66777E9}" type="slidenum">
              <a:rPr lang="zh-CN" altLang="en-US" smtClean="0"/>
            </a:fld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0" y="-2"/>
            <a:ext cx="12192000" cy="6858002"/>
          </a:xfrm>
          <a:prstGeom prst="rect">
            <a:avLst/>
          </a:prstGeom>
          <a:gradFill flip="none" rotWithShape="1">
            <a:gsLst>
              <a:gs pos="84000">
                <a:srgbClr val="FDFFF7"/>
              </a:gs>
              <a:gs pos="100000">
                <a:srgbClr val="FFFFFF">
                  <a:shade val="100000"/>
                  <a:satMod val="115000"/>
                  <a:alpha val="1000"/>
                </a:srgb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7" y="457200"/>
            <a:ext cx="4165200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dirty="0" smtClean="0"/>
              <a:t>单击此处编辑母版标题样式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7990" y="2074653"/>
            <a:ext cx="4165200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04805-93DF-4705-8899-8C802267297F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2A499-BA2D-4B14-A23E-F832C66777E9}" type="slidenum">
              <a:rPr lang="zh-CN" altLang="en-US" smtClean="0"/>
            </a:fld>
            <a:endParaRPr lang="zh-CN" altLang="en-US"/>
          </a:p>
        </p:txBody>
      </p:sp>
      <p:sp>
        <p:nvSpPr>
          <p:cNvPr id="9" name="图片占位符 2"/>
          <p:cNvSpPr>
            <a:spLocks noGrp="1"/>
          </p:cNvSpPr>
          <p:nvPr>
            <p:ph type="pic" idx="1" hasCustomPrompt="1"/>
          </p:nvPr>
        </p:nvSpPr>
        <p:spPr>
          <a:xfrm>
            <a:off x="5183188" y="457201"/>
            <a:ext cx="6172200" cy="54038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dirty="0" smtClean="0"/>
              <a:t>单击添加图片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248180" y="365125"/>
            <a:ext cx="1105619" cy="5811838"/>
          </a:xfrm>
        </p:spPr>
        <p:txBody>
          <a:bodyPr vert="eaVert"/>
          <a:lstStyle/>
          <a:p>
            <a:r>
              <a:rPr lang="zh-CN" altLang="en-US" dirty="0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9185694" cy="5811838"/>
          </a:xfrm>
        </p:spPr>
        <p:txBody>
          <a:bodyPr vert="eaVert"/>
          <a:lstStyle/>
          <a:p>
            <a:pPr lvl="0"/>
            <a:r>
              <a:rPr lang="zh-CN" altLang="en-US" dirty="0" smtClean="0"/>
              <a:t>单击此处编辑母版文本样式</a:t>
            </a:r>
            <a:endParaRPr lang="zh-CN" altLang="en-US" dirty="0" smtClean="0"/>
          </a:p>
          <a:p>
            <a:pPr lvl="1"/>
            <a:r>
              <a:rPr lang="zh-CN" altLang="en-US" dirty="0" smtClean="0"/>
              <a:t>第二级</a:t>
            </a:r>
            <a:endParaRPr lang="zh-CN" altLang="en-US" dirty="0" smtClean="0"/>
          </a:p>
          <a:p>
            <a:pPr lvl="2"/>
            <a:r>
              <a:rPr lang="zh-CN" altLang="en-US" dirty="0" smtClean="0"/>
              <a:t>第三级</a:t>
            </a:r>
            <a:endParaRPr lang="zh-CN" altLang="en-US" dirty="0" smtClean="0"/>
          </a:p>
          <a:p>
            <a:pPr lvl="3"/>
            <a:r>
              <a:rPr lang="zh-CN" altLang="en-US" dirty="0" smtClean="0"/>
              <a:t>第四级</a:t>
            </a:r>
            <a:endParaRPr lang="zh-CN" altLang="en-US" dirty="0" smtClean="0"/>
          </a:p>
          <a:p>
            <a:pPr lvl="4"/>
            <a:r>
              <a:rPr lang="zh-CN" altLang="en-US" dirty="0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04805-93DF-4705-8899-8C802267297F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2A499-BA2D-4B14-A23E-F832C66777E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5" Type="http://schemas.openxmlformats.org/officeDocument/2006/relationships/theme" Target="../theme/theme1.xml"/><Relationship Id="rId14" Type="http://schemas.openxmlformats.org/officeDocument/2006/relationships/image" Target="../media/image4.png"/><Relationship Id="rId13" Type="http://schemas.openxmlformats.org/officeDocument/2006/relationships/tags" Target="../tags/tag2.xml"/><Relationship Id="rId12" Type="http://schemas.openxmlformats.org/officeDocument/2006/relationships/tags" Target="../tags/tag1.xml"/><Relationship Id="rId11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8" t="-1" b="11852"/>
          <a:stretch>
            <a:fillRect/>
          </a:stretch>
        </p:blipFill>
        <p:spPr>
          <a:xfrm>
            <a:off x="0" y="707370"/>
            <a:ext cx="12192000" cy="6150630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0" y="0"/>
            <a:ext cx="12192000" cy="6338784"/>
          </a:xfrm>
          <a:prstGeom prst="rect">
            <a:avLst/>
          </a:prstGeom>
          <a:gradFill flip="none" rotWithShape="1">
            <a:gsLst>
              <a:gs pos="84000">
                <a:srgbClr val="FDFFF7"/>
              </a:gs>
              <a:gs pos="100000">
                <a:srgbClr val="FFFFFF">
                  <a:shade val="100000"/>
                  <a:satMod val="115000"/>
                  <a:alpha val="1000"/>
                </a:srgb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  <p:custDataLst>
              <p:tags r:id="rId12"/>
            </p:custDataLst>
          </p:nvPr>
        </p:nvSpPr>
        <p:spPr>
          <a:xfrm>
            <a:off x="838200" y="365125"/>
            <a:ext cx="10515600" cy="930275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  <p:custDataLst>
              <p:tags r:id="rId13"/>
            </p:custDataLst>
          </p:nvPr>
        </p:nvSpPr>
        <p:spPr>
          <a:xfrm>
            <a:off x="838200" y="1478280"/>
            <a:ext cx="10515600" cy="46986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 smtClean="0"/>
              <a:t>单击此处编辑母版文本样式</a:t>
            </a:r>
            <a:endParaRPr lang="zh-CN" altLang="en-US" dirty="0" smtClean="0"/>
          </a:p>
          <a:p>
            <a:pPr lvl="1"/>
            <a:r>
              <a:rPr lang="zh-CN" altLang="en-US" dirty="0" smtClean="0"/>
              <a:t>第二级</a:t>
            </a:r>
            <a:endParaRPr lang="zh-CN" altLang="en-US" dirty="0" smtClean="0"/>
          </a:p>
          <a:p>
            <a:pPr lvl="2"/>
            <a:r>
              <a:rPr lang="zh-CN" altLang="en-US" dirty="0" smtClean="0"/>
              <a:t>第三级</a:t>
            </a:r>
            <a:endParaRPr lang="zh-CN" altLang="en-US" dirty="0" smtClean="0"/>
          </a:p>
          <a:p>
            <a:pPr lvl="3"/>
            <a:r>
              <a:rPr lang="zh-CN" altLang="en-US" dirty="0" smtClean="0"/>
              <a:t>第四级</a:t>
            </a:r>
            <a:endParaRPr lang="zh-CN" altLang="en-US" dirty="0" smtClean="0"/>
          </a:p>
          <a:p>
            <a:pPr lvl="4"/>
            <a:r>
              <a:rPr lang="zh-CN" altLang="en-US" dirty="0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704805-93DF-4705-8899-8C802267297F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C2A499-BA2D-4B14-A23E-F832C66777E9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800" b="1" kern="1200">
          <a:solidFill>
            <a:schemeClr val="accent1">
              <a:lumMod val="50000"/>
            </a:schemeClr>
          </a:solidFill>
          <a:latin typeface="黑体" panose="02010609060101010101" pitchFamily="49" charset="-122"/>
          <a:ea typeface="黑体" panose="02010609060101010101" pitchFamily="49" charset="-122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Tx/>
        <a:buBlip>
          <a:blip r:embed="rId14"/>
        </a:buBlip>
        <a:defRPr sz="2400" kern="1200">
          <a:solidFill>
            <a:schemeClr val="tx1"/>
          </a:solidFill>
          <a:latin typeface="黑体" panose="02010609060101010101" pitchFamily="49" charset="-122"/>
          <a:ea typeface="黑体" panose="02010609060101010101" pitchFamily="49" charset="-122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黑体" panose="02010609060101010101" pitchFamily="49" charset="-122"/>
          <a:ea typeface="黑体" panose="02010609060101010101" pitchFamily="49" charset="-122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黑体" panose="02010609060101010101" pitchFamily="49" charset="-122"/>
          <a:ea typeface="黑体" panose="02010609060101010101" pitchFamily="49" charset="-122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黑体" panose="02010609060101010101" pitchFamily="49" charset="-122"/>
          <a:ea typeface="黑体" panose="02010609060101010101" pitchFamily="49" charset="-122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黑体" panose="02010609060101010101" pitchFamily="49" charset="-122"/>
          <a:ea typeface="黑体" panose="02010609060101010101" pitchFamily="49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tags" Target="../tags/tag5.xml"/><Relationship Id="rId3" Type="http://schemas.openxmlformats.org/officeDocument/2006/relationships/tags" Target="../tags/tag4.xml"/><Relationship Id="rId2" Type="http://schemas.openxmlformats.org/officeDocument/2006/relationships/tags" Target="../tags/tag3.xml"/><Relationship Id="rId1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6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7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8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9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4" name="标题 3"/>
          <p:cNvSpPr>
            <a:spLocks noGrp="1"/>
          </p:cNvSpPr>
          <p:nvPr>
            <p:ph type="ctrTitle"/>
            <p:custDataLst>
              <p:tags r:id="rId2"/>
            </p:custDataLst>
          </p:nvPr>
        </p:nvSpPr>
        <p:spPr/>
        <p:txBody>
          <a:bodyPr>
            <a:normAutofit/>
          </a:bodyPr>
          <a:p>
            <a:r>
              <a:rPr lang="zh-CN" altLang="en-US" sz="6000" dirty="0">
                <a:latin typeface="+mj-lt"/>
                <a:ea typeface="+mj-ea"/>
              </a:rPr>
              <a:t>日月潭</a:t>
            </a:r>
            <a:endParaRPr lang="zh-CN" altLang="en-US" sz="6000" dirty="0">
              <a:latin typeface="+mj-lt"/>
              <a:ea typeface="+mj-ea"/>
            </a:endParaRPr>
          </a:p>
        </p:txBody>
      </p:sp>
      <p:sp>
        <p:nvSpPr>
          <p:cNvPr id="5" name="副标题 4"/>
          <p:cNvSpPr>
            <a:spLocks noGrp="1"/>
          </p:cNvSpPr>
          <p:nvPr>
            <p:ph type="subTitle" idx="1"/>
            <p:custDataLst>
              <p:tags r:id="rId3"/>
            </p:custDataLst>
          </p:nvPr>
        </p:nvSpPr>
        <p:spPr>
          <a:xfrm>
            <a:off x="2700834" y="3720274"/>
            <a:ext cx="9144000" cy="588201"/>
          </a:xfrm>
        </p:spPr>
        <p:txBody>
          <a:bodyPr>
            <a:normAutofit/>
          </a:bodyPr>
          <a:p>
            <a:r>
              <a:rPr lang="zh-CN" altLang="en-US" sz="2800" b="1" dirty="0">
                <a:solidFill>
                  <a:schemeClr val="tx1"/>
                </a:solidFill>
                <a:latin typeface="+mn-lt"/>
                <a:ea typeface="+mn-ea"/>
              </a:rPr>
              <a:t>执教：袁丽晶</a:t>
            </a:r>
            <a:endParaRPr lang="zh-CN" altLang="en-US" sz="2800" b="1" dirty="0">
              <a:solidFill>
                <a:schemeClr val="tx1"/>
              </a:solidFill>
              <a:latin typeface="+mn-lt"/>
              <a:ea typeface="+mn-ea"/>
            </a:endParaRPr>
          </a:p>
        </p:txBody>
      </p:sp>
    </p:spTree>
    <p:custDataLst>
      <p:tags r:id="rId4"/>
    </p:custDataLst>
  </p:cSld>
  <p:clrMapOvr>
    <a:masterClrMapping/>
  </p:clrMapOvr>
  <p:transition>
    <p:random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4" name="图片 3" descr="tim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47090" y="16510"/>
            <a:ext cx="10299065" cy="6866255"/>
          </a:xfrm>
          <a:prstGeom prst="rect">
            <a:avLst/>
          </a:prstGeom>
        </p:spPr>
      </p:pic>
    </p:spTree>
  </p:cSld>
  <p:clrMapOvr>
    <a:masterClrMapping/>
  </p:clrMapOvr>
  <p:transition>
    <p:random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4" name="图片 3" descr="timg (2)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07085" y="5715"/>
            <a:ext cx="10302875" cy="6856095"/>
          </a:xfrm>
          <a:prstGeom prst="rect">
            <a:avLst/>
          </a:prstGeom>
        </p:spPr>
      </p:pic>
    </p:spTree>
  </p:cSld>
  <p:clrMapOvr>
    <a:masterClrMapping/>
  </p:clrMapOvr>
  <p:transition>
    <p:random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4" name="图片 3" descr="黄昏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1430" y="33655"/>
            <a:ext cx="12151995" cy="6835775"/>
          </a:xfrm>
          <a:prstGeom prst="rect">
            <a:avLst/>
          </a:prstGeom>
        </p:spPr>
      </p:pic>
    </p:spTree>
  </p:cSld>
  <p:clrMapOvr>
    <a:masterClrMapping/>
  </p:clrMapOvr>
  <p:transition>
    <p:random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4" name="图片 3" descr="timg (1)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080" y="-8890"/>
            <a:ext cx="12108180" cy="6356350"/>
          </a:xfrm>
          <a:prstGeom prst="rect">
            <a:avLst/>
          </a:prstGeom>
        </p:spPr>
      </p:pic>
    </p:spTree>
  </p:cSld>
  <p:clrMapOvr>
    <a:masterClrMapping/>
  </p:clrMapOvr>
  <p:transition>
    <p:random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/>
              <a:t>仿照三、四自然段写一段日月潭美景的话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p>
            <a:r>
              <a:rPr lang="zh-CN" altLang="en-US"/>
              <a:t>黄昏，</a:t>
            </a:r>
            <a:endParaRPr lang="zh-CN" altLang="en-US"/>
          </a:p>
        </p:txBody>
      </p:sp>
    </p:spTree>
  </p:cSld>
  <p:clrMapOvr>
    <a:masterClrMapping/>
  </p:clrMapOvr>
  <p:transition>
    <p:random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pPr algn="ctr"/>
            <a:r>
              <a:rPr lang="zh-CN" altLang="en-US" sz="4400"/>
              <a:t>复习四字词</a:t>
            </a:r>
            <a:endParaRPr lang="zh-CN" altLang="en-US" sz="440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38200" y="1478280"/>
            <a:ext cx="10515600" cy="3996055"/>
          </a:xfrm>
        </p:spPr>
        <p:txBody>
          <a:bodyPr/>
          <a:p>
            <a:pPr fontAlgn="auto">
              <a:lnSpc>
                <a:spcPct val="150000"/>
              </a:lnSpc>
            </a:pPr>
            <a:r>
              <a:rPr lang="zh-CN" altLang="en-US" sz="4400"/>
              <a:t>群山环绕  树木茂盛  名胜古迹</a:t>
            </a:r>
            <a:endParaRPr lang="zh-CN" altLang="en-US" sz="4400"/>
          </a:p>
          <a:p>
            <a:pPr fontAlgn="auto">
              <a:lnSpc>
                <a:spcPct val="150000"/>
              </a:lnSpc>
            </a:pPr>
            <a:r>
              <a:rPr lang="zh-CN" altLang="en-US" sz="4400"/>
              <a:t>湖水碧绿  点点灯光  隐隐约约</a:t>
            </a:r>
            <a:endParaRPr lang="zh-CN" altLang="en-US" sz="4400"/>
          </a:p>
          <a:p>
            <a:pPr fontAlgn="auto">
              <a:lnSpc>
                <a:spcPct val="150000"/>
              </a:lnSpc>
            </a:pPr>
            <a:r>
              <a:rPr lang="zh-CN" altLang="en-US" sz="4400"/>
              <a:t>太阳高照  蒙蒙细雨  风光秀丽</a:t>
            </a:r>
            <a:endParaRPr lang="zh-CN" altLang="en-US" sz="4400"/>
          </a:p>
        </p:txBody>
      </p:sp>
    </p:spTree>
  </p:cSld>
  <p:clrMapOvr>
    <a:masterClrMapping/>
  </p:clrMapOvr>
  <p:transition>
    <p:random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p>
            <a:pPr fontAlgn="auto">
              <a:lnSpc>
                <a:spcPct val="150000"/>
              </a:lnSpc>
            </a:pPr>
            <a:r>
              <a:rPr lang="zh-CN" altLang="en-US" sz="5400">
                <a:sym typeface="+mn-ea"/>
              </a:rPr>
              <a:t>请你来说说你了解到的日月潭</a:t>
            </a:r>
            <a:endParaRPr lang="zh-CN" altLang="en-US" sz="5400">
              <a:sym typeface="+mn-ea"/>
            </a:endParaRPr>
          </a:p>
          <a:p>
            <a:pPr fontAlgn="auto">
              <a:lnSpc>
                <a:spcPct val="150000"/>
              </a:lnSpc>
            </a:pPr>
            <a:r>
              <a:rPr lang="zh-CN" altLang="en-US" sz="4400">
                <a:sym typeface="+mn-ea"/>
              </a:rPr>
              <a:t>（周末拓展检测）</a:t>
            </a:r>
            <a:endParaRPr lang="zh-CN" altLang="en-US" sz="4400">
              <a:sym typeface="+mn-ea"/>
            </a:endParaRPr>
          </a:p>
        </p:txBody>
      </p:sp>
    </p:spTree>
  </p:cSld>
  <p:clrMapOvr>
    <a:masterClrMapping/>
  </p:clrMapOvr>
  <p:transition>
    <p:random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p>
            <a:r>
              <a:rPr lang="zh-CN" altLang="en-US" sz="3800"/>
              <a:t>读课文，说说读完课文后你觉得日月潭怎么样？</a:t>
            </a:r>
            <a:endParaRPr lang="zh-CN" altLang="en-US" sz="380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00355" y="1388745"/>
            <a:ext cx="11306810" cy="4699000"/>
          </a:xfrm>
        </p:spPr>
        <p:txBody>
          <a:bodyPr/>
          <a:p>
            <a:pPr fontAlgn="auto">
              <a:lnSpc>
                <a:spcPct val="150000"/>
              </a:lnSpc>
            </a:pPr>
            <a:r>
              <a:rPr lang="zh-CN" altLang="en-US" sz="4000"/>
              <a:t>日月潭是我国（      ）最大的一个（   ），那里（        ）（        ），周围有许多的（        ）。</a:t>
            </a:r>
            <a:endParaRPr lang="zh-CN" altLang="en-US" sz="4000"/>
          </a:p>
        </p:txBody>
      </p:sp>
      <p:sp>
        <p:nvSpPr>
          <p:cNvPr id="4" name="文本框 3"/>
          <p:cNvSpPr txBox="1"/>
          <p:nvPr/>
        </p:nvSpPr>
        <p:spPr>
          <a:xfrm>
            <a:off x="4603750" y="1641475"/>
            <a:ext cx="2927350" cy="70104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l"/>
            <a:r>
              <a:rPr lang="zh-CN" altLang="en-US" sz="4000">
                <a:solidFill>
                  <a:srgbClr val="FF0000"/>
                </a:solidFill>
                <a:sym typeface="+mn-ea"/>
              </a:rPr>
              <a:t>台湾省</a:t>
            </a:r>
            <a:endParaRPr lang="zh-CN" altLang="en-US" sz="4000">
              <a:solidFill>
                <a:srgbClr val="FF0000"/>
              </a:solidFill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9816465" y="1612900"/>
            <a:ext cx="731520" cy="7543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l"/>
            <a:r>
              <a:rPr lang="zh-CN" altLang="en-US" sz="4000">
                <a:solidFill>
                  <a:srgbClr val="FF0000"/>
                </a:solidFill>
                <a:sym typeface="+mn-ea"/>
              </a:rPr>
              <a:t>湖 </a:t>
            </a:r>
            <a:endParaRPr lang="zh-CN" altLang="en-US" sz="4000">
              <a:solidFill>
                <a:srgbClr val="FF0000"/>
              </a:solidFill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2059940" y="2557145"/>
            <a:ext cx="2419350" cy="70104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l"/>
            <a:r>
              <a:rPr lang="zh-CN" altLang="en-US" sz="4000">
                <a:solidFill>
                  <a:srgbClr val="FF0000"/>
                </a:solidFill>
                <a:sym typeface="+mn-ea"/>
              </a:rPr>
              <a:t>群山环绕</a:t>
            </a:r>
            <a:endParaRPr lang="zh-CN" altLang="en-US" sz="4000">
              <a:solidFill>
                <a:srgbClr val="FF0000"/>
              </a:solidFill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4611370" y="2499360"/>
            <a:ext cx="2927350" cy="7543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l"/>
            <a:r>
              <a:rPr lang="en-US" altLang="zh-CN" sz="4000">
                <a:solidFill>
                  <a:srgbClr val="FF0000"/>
                </a:solidFill>
                <a:sym typeface="+mn-ea"/>
              </a:rPr>
              <a:t>   </a:t>
            </a:r>
            <a:r>
              <a:rPr lang="zh-CN" altLang="en-US" sz="4000">
                <a:solidFill>
                  <a:srgbClr val="FF0000"/>
                </a:solidFill>
                <a:sym typeface="+mn-ea"/>
              </a:rPr>
              <a:t>树木茂盛</a:t>
            </a:r>
            <a:endParaRPr lang="zh-CN" altLang="en-US" sz="4000">
              <a:solidFill>
                <a:srgbClr val="FF0000"/>
              </a:solidFill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007110" y="3442970"/>
            <a:ext cx="2927350" cy="70104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l"/>
            <a:r>
              <a:rPr lang="zh-CN" altLang="en-US" sz="4000">
                <a:solidFill>
                  <a:srgbClr val="FF0000"/>
                </a:solidFill>
                <a:sym typeface="+mn-ea"/>
              </a:rPr>
              <a:t>名胜古迹</a:t>
            </a:r>
            <a:endParaRPr lang="zh-CN" altLang="en-US" sz="400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 sz="4400"/>
              <a:t>为什么这么美的湖叫日月潭呢？</a:t>
            </a:r>
            <a:endParaRPr lang="zh-CN" altLang="en-US" sz="440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p>
            <a:pPr fontAlgn="auto">
              <a:lnSpc>
                <a:spcPct val="150000"/>
              </a:lnSpc>
            </a:pPr>
            <a:r>
              <a:rPr lang="zh-CN" altLang="en-US" sz="4000"/>
              <a:t>①小岛把湖水分成两半，北边像圆圆的太阳，叫日潭；南边像弯弯的月亮，叫月潭。</a:t>
            </a:r>
            <a:endParaRPr lang="zh-CN" altLang="en-US" sz="4000"/>
          </a:p>
          <a:p>
            <a:pPr fontAlgn="auto">
              <a:lnSpc>
                <a:spcPct val="150000"/>
              </a:lnSpc>
            </a:pPr>
            <a:r>
              <a:rPr lang="zh-CN" altLang="en-US" sz="4000"/>
              <a:t>②小岛把湖水分成两半，北边像太阳，叫日潭；南边像月亮叫月潭。</a:t>
            </a:r>
            <a:endParaRPr lang="zh-CN" altLang="en-US" sz="400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 sz="3200"/>
              <a:t>对比上面两个句子</a:t>
            </a:r>
            <a:endParaRPr lang="zh-CN" altLang="en-US" sz="320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p>
            <a:r>
              <a:rPr lang="en-US" altLang="zh-CN" sz="3600"/>
              <a:t>“</a:t>
            </a:r>
            <a:r>
              <a:rPr lang="zh-CN" altLang="en-US" sz="3600"/>
              <a:t>圆圆的</a:t>
            </a:r>
            <a:r>
              <a:rPr lang="en-US" altLang="zh-CN" sz="3600"/>
              <a:t>”</a:t>
            </a:r>
            <a:r>
              <a:rPr lang="zh-CN" altLang="en-US" sz="3600"/>
              <a:t>、</a:t>
            </a:r>
            <a:r>
              <a:rPr lang="en-US" altLang="zh-CN" sz="3600"/>
              <a:t>“</a:t>
            </a:r>
            <a:r>
              <a:rPr lang="zh-CN" altLang="en-US" sz="3600"/>
              <a:t>弯弯的</a:t>
            </a:r>
            <a:r>
              <a:rPr lang="en-US" altLang="zh-CN" sz="3600"/>
              <a:t>”</a:t>
            </a:r>
            <a:r>
              <a:rPr lang="zh-CN" altLang="en-US" sz="3600"/>
              <a:t>在句子中有什么作用？</a:t>
            </a:r>
            <a:endParaRPr lang="zh-CN" altLang="en-US" sz="3600"/>
          </a:p>
        </p:txBody>
      </p:sp>
    </p:spTree>
  </p:cSld>
  <p:clrMapOvr>
    <a:masterClrMapping/>
  </p:clrMapOvr>
  <p:transition>
    <p:random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851515" cy="930275"/>
          </a:xfrm>
        </p:spPr>
        <p:txBody>
          <a:bodyPr>
            <a:noAutofit/>
          </a:bodyPr>
          <a:p>
            <a:pPr fontAlgn="auto">
              <a:lnSpc>
                <a:spcPct val="150000"/>
              </a:lnSpc>
            </a:pPr>
            <a:r>
              <a:rPr lang="zh-CN" altLang="en-US"/>
              <a:t>读第三自然段，介绍了什么时候的美景？你认为哪句写得特别美？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 fontScale="90000"/>
          </a:bodyPr>
          <a:p>
            <a:pPr fontAlgn="auto">
              <a:lnSpc>
                <a:spcPct val="150000"/>
              </a:lnSpc>
            </a:pPr>
            <a:r>
              <a:rPr lang="en-US" altLang="zh-CN" sz="6000"/>
              <a:t>  </a:t>
            </a:r>
            <a:r>
              <a:rPr lang="zh-CN" altLang="en-US" sz="6000"/>
              <a:t>清晨，湖面上飘着薄薄的雾。提前变的晨星和山上的点点星光，隐隐约约地倒映在湖水中。</a:t>
            </a:r>
            <a:endParaRPr lang="zh-CN" altLang="en-US" sz="6000"/>
          </a:p>
        </p:txBody>
      </p:sp>
    </p:spTree>
  </p:cSld>
  <p:clrMapOvr>
    <a:masterClrMapping/>
  </p:clrMapOvr>
  <p:transition>
    <p:random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 sz="3600"/>
              <a:t>读第四自然段，介绍了什么时候的美景？</a:t>
            </a:r>
            <a:endParaRPr lang="zh-CN" altLang="en-US" sz="360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p>
            <a:pPr fontAlgn="auto">
              <a:lnSpc>
                <a:spcPct val="150000"/>
              </a:lnSpc>
            </a:pPr>
            <a:r>
              <a:rPr lang="en-US" altLang="zh-CN" sz="4000"/>
              <a:t>  </a:t>
            </a:r>
            <a:r>
              <a:rPr lang="zh-CN" altLang="en-US" sz="4000"/>
              <a:t>中午，太阳高照，整个日月潭的美景和周围的建筑，都清晰地展现在眼前。要是下起蒙蒙细雨，日月潭好像披上轻纱，周围的景物一片朦胧，就像童话中的仙境。</a:t>
            </a:r>
            <a:endParaRPr lang="zh-CN" altLang="en-US" sz="4000"/>
          </a:p>
        </p:txBody>
      </p:sp>
    </p:spTree>
  </p:cSld>
  <p:clrMapOvr>
    <a:masterClrMapping/>
  </p:clrMapOvr>
  <p:transition>
    <p:random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83920" y="927735"/>
            <a:ext cx="10515600" cy="1671320"/>
          </a:xfrm>
        </p:spPr>
        <p:txBody>
          <a:bodyPr/>
          <a:p>
            <a:pPr fontAlgn="auto">
              <a:lnSpc>
                <a:spcPct val="150000"/>
              </a:lnSpc>
            </a:pPr>
            <a:r>
              <a:rPr lang="zh-CN" altLang="en-US" sz="3600" b="1">
                <a:solidFill>
                  <a:schemeClr val="accent1">
                    <a:lumMod val="50000"/>
                  </a:schemeClr>
                </a:solidFill>
                <a:cs typeface="+mj-cs"/>
                <a:sym typeface="+mn-ea"/>
              </a:rPr>
              <a:t>1.请用一句话赞美日月潭。</a:t>
            </a:r>
            <a:endParaRPr lang="zh-CN" altLang="en-US" sz="3600" b="1">
              <a:solidFill>
                <a:schemeClr val="accent1">
                  <a:lumMod val="50000"/>
                </a:schemeClr>
              </a:solidFill>
              <a:cs typeface="+mj-cs"/>
            </a:endParaRPr>
          </a:p>
        </p:txBody>
      </p:sp>
      <p:sp>
        <p:nvSpPr>
          <p:cNvPr id="4" name="内容占位符 2"/>
          <p:cNvSpPr>
            <a:spLocks noGrp="1"/>
          </p:cNvSpPr>
          <p:nvPr/>
        </p:nvSpPr>
        <p:spPr>
          <a:xfrm>
            <a:off x="883920" y="2705100"/>
            <a:ext cx="10515600" cy="272605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Blip>
                <a:blip r:embed="rId1"/>
              </a:buBlip>
              <a:defRPr sz="24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50000"/>
              </a:lnSpc>
            </a:pPr>
            <a:r>
              <a:rPr lang="en-US" altLang="zh-CN" sz="3600" b="1">
                <a:solidFill>
                  <a:schemeClr val="accent1">
                    <a:lumMod val="50000"/>
                  </a:schemeClr>
                </a:solidFill>
                <a:cs typeface="+mj-cs"/>
              </a:rPr>
              <a:t>2.</a:t>
            </a:r>
            <a:r>
              <a:rPr lang="zh-CN" altLang="en-US" sz="3600" b="1">
                <a:solidFill>
                  <a:schemeClr val="accent1">
                    <a:lumMod val="50000"/>
                  </a:schemeClr>
                </a:solidFill>
                <a:cs typeface="+mj-cs"/>
              </a:rPr>
              <a:t>仿照三、四自然段写一段描写日月潭黄昏美景的话吧。</a:t>
            </a:r>
            <a:endParaRPr lang="zh-CN" altLang="en-US" sz="3600" b="1">
              <a:solidFill>
                <a:schemeClr val="accent1">
                  <a:lumMod val="50000"/>
                </a:schemeClr>
              </a:solidFill>
              <a:cs typeface="+mj-cs"/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</p:bldLst>
  </p:timing>
</p:sld>
</file>

<file path=ppt/tags/tag1.xml><?xml version="1.0" encoding="utf-8"?>
<p:tagLst xmlns:p="http://schemas.openxmlformats.org/presentationml/2006/main">
  <p:tag name="KSO_WM_TAG_VERSION" val="1.0"/>
  <p:tag name="KSO_WM_TEMPLATE_CATEGORY" val="custom"/>
  <p:tag name="KSO_WM_TEMPLATE_INDEX" val="160394"/>
</p:tagLst>
</file>

<file path=ppt/tags/tag2.xml><?xml version="1.0" encoding="utf-8"?>
<p:tagLst xmlns:p="http://schemas.openxmlformats.org/presentationml/2006/main">
  <p:tag name="KSO_WM_TAG_VERSION" val="1.0"/>
  <p:tag name="KSO_WM_TEMPLATE_CATEGORY" val="custom"/>
  <p:tag name="KSO_WM_TEMPLATE_INDEX" val="160394"/>
</p:tagLst>
</file>

<file path=ppt/tags/tag3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394"/>
  <p:tag name="KSO_WM_UNIT_TYPE" val="a"/>
  <p:tag name="KSO_WM_UNIT_INDEX" val="1"/>
  <p:tag name="KSO_WM_UNIT_ID" val="custom160394_1*a*1"/>
  <p:tag name="KSO_WM_UNIT_CLEAR" val="1"/>
  <p:tag name="KSO_WM_UNIT_LAYERLEVEL" val="1"/>
  <p:tag name="KSO_WM_UNIT_VALUE" val="38"/>
  <p:tag name="KSO_WM_UNIT_ISCONTENTSTITLE" val="0"/>
  <p:tag name="KSO_WM_UNIT_HIGHLIGHT" val="0"/>
  <p:tag name="KSO_WM_UNIT_COMPATIBLE" val="0"/>
  <p:tag name="KSO_WM_UNIT_PRESET_TEXT_INDEX" val="3"/>
  <p:tag name="KSO_WM_UNIT_PRESET_TEXT_LEN" val="17"/>
</p:tagLst>
</file>

<file path=ppt/tags/tag4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394"/>
  <p:tag name="KSO_WM_UNIT_TYPE" val="b"/>
  <p:tag name="KSO_WM_UNIT_INDEX" val="1"/>
  <p:tag name="KSO_WM_UNIT_ID" val="custom160394_1*b*1"/>
  <p:tag name="KSO_WM_UNIT_CLEAR" val="1"/>
  <p:tag name="KSO_WM_UNIT_LAYERLEVEL" val="1"/>
  <p:tag name="KSO_WM_UNIT_VALUE" val="78"/>
  <p:tag name="KSO_WM_UNIT_ISCONTENTSTITLE" val="0"/>
  <p:tag name="KSO_WM_UNIT_HIGHLIGHT" val="0"/>
  <p:tag name="KSO_WM_UNIT_COMPATIBLE" val="0"/>
  <p:tag name="KSO_WM_UNIT_PRESET_TEXT_INDEX" val="3"/>
  <p:tag name="KSO_WM_UNIT_PRESET_TEXT_LEN" val="17"/>
</p:tagLst>
</file>

<file path=ppt/tags/tag5.xml><?xml version="1.0" encoding="utf-8"?>
<p:tagLst xmlns:p="http://schemas.openxmlformats.org/presentationml/2006/main">
  <p:tag name="KSO_WM_TEMPLATE_THUMBS_INDEX" val="1、9、12、13、15、19、23"/>
  <p:tag name="KSO_WM_TEMPLATE_CATEGORY" val="custom"/>
  <p:tag name="KSO_WM_TEMPLATE_INDEX" val="160394"/>
  <p:tag name="KSO_WM_TAG_VERSION" val="1.0"/>
  <p:tag name="KSO_WM_SLIDE_ID" val="custom160394_1"/>
  <p:tag name="KSO_WM_SLIDE_INDEX" val="1"/>
  <p:tag name="KSO_WM_SLIDE_ITEM_CNT" val="2"/>
  <p:tag name="KSO_WM_SLIDE_LAYOUT" val="a_b"/>
  <p:tag name="KSO_WM_SLIDE_LAYOUT_CNT" val="1_1"/>
  <p:tag name="KSO_WM_SLIDE_TYPE" val="title"/>
  <p:tag name="KSO_WM_BEAUTIFY_FLAG" val="#wm#"/>
</p:tagLst>
</file>

<file path=ppt/theme/theme1.xml><?xml version="1.0" encoding="utf-8"?>
<a:theme xmlns:a="http://schemas.openxmlformats.org/drawingml/2006/main" name="1_A000120140530B01PPBG">
  <a:themeElements>
    <a:clrScheme name="104">
      <a:dk1>
        <a:srgbClr val="3D3F41"/>
      </a:dk1>
      <a:lt1>
        <a:srgbClr val="FFFFFF"/>
      </a:lt1>
      <a:dk2>
        <a:srgbClr val="3D3F41"/>
      </a:dk2>
      <a:lt2>
        <a:srgbClr val="FFFFFF"/>
      </a:lt2>
      <a:accent1>
        <a:srgbClr val="BABD3D"/>
      </a:accent1>
      <a:accent2>
        <a:srgbClr val="7DB359"/>
      </a:accent2>
      <a:accent3>
        <a:srgbClr val="DCAB48"/>
      </a:accent3>
      <a:accent4>
        <a:srgbClr val="6B8A4B"/>
      </a:accent4>
      <a:accent5>
        <a:srgbClr val="409BA2"/>
      </a:accent5>
      <a:accent6>
        <a:srgbClr val="B84D30"/>
      </a:accent6>
      <a:hlink>
        <a:srgbClr val="00B0F0"/>
      </a:hlink>
      <a:folHlink>
        <a:srgbClr val="AFB2B4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521</Words>
  <Application>WPS 演示</Application>
  <PresentationFormat>宽屏</PresentationFormat>
  <Paragraphs>52</Paragraphs>
  <Slides>14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14</vt:i4>
      </vt:variant>
    </vt:vector>
  </HeadingPairs>
  <TitlesOfParts>
    <vt:vector size="22" baseType="lpstr">
      <vt:lpstr>Arial</vt:lpstr>
      <vt:lpstr>宋体</vt:lpstr>
      <vt:lpstr>Wingdings</vt:lpstr>
      <vt:lpstr>黑体</vt:lpstr>
      <vt:lpstr>微软雅黑</vt:lpstr>
      <vt:lpstr>Arial Unicode MS</vt:lpstr>
      <vt:lpstr>Calibri</vt:lpstr>
      <vt:lpstr>1_A000120140530B01PPBG</vt:lpstr>
      <vt:lpstr>日月潭</vt:lpstr>
      <vt:lpstr>复习四字词</vt:lpstr>
      <vt:lpstr>PowerPoint 演示文稿</vt:lpstr>
      <vt:lpstr>读课文，说说读完课文后你觉得日月潭怎么样？</vt:lpstr>
      <vt:lpstr>为什么这么美的湖叫日月潭呢？</vt:lpstr>
      <vt:lpstr>对比上面两个句子</vt:lpstr>
      <vt:lpstr>读第三自然段，介绍了什么时候的美景？你认为哪句写得特别美？</vt:lpstr>
      <vt:lpstr>读第四自然段，介绍了什么时候的美景？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仿照三、四自然段写一段日月潭美景的话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qwe</cp:lastModifiedBy>
  <cp:revision>28</cp:revision>
  <dcterms:created xsi:type="dcterms:W3CDTF">2015-05-05T08:02:00Z</dcterms:created>
  <dcterms:modified xsi:type="dcterms:W3CDTF">2021-08-01T01:05:08Z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2052-11.1.0.10314</vt:lpwstr>
  </property>
</Properties>
</file>