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docx" ContentType="application/vnd.openxmlformats-officedocument.wordprocessingml.document"/>
  <Default Extension="png" ContentType="image/png"/>
  <Default Extension="tiff" ContentType="image/tiff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1103" r:id="rId3"/>
    <p:sldId id="1104" r:id="rId5"/>
    <p:sldId id="1215" r:id="rId6"/>
    <p:sldId id="1216" r:id="rId7"/>
    <p:sldId id="1217" r:id="rId8"/>
    <p:sldId id="1218" r:id="rId9"/>
    <p:sldId id="1219" r:id="rId10"/>
    <p:sldId id="1220" r:id="rId11"/>
    <p:sldId id="1221" r:id="rId12"/>
    <p:sldId id="1222" r:id="rId13"/>
    <p:sldId id="1223" r:id="rId14"/>
    <p:sldId id="1224" r:id="rId15"/>
    <p:sldId id="1225" r:id="rId16"/>
    <p:sldId id="1226" r:id="rId17"/>
    <p:sldId id="1228" r:id="rId18"/>
    <p:sldId id="1227" r:id="rId19"/>
    <p:sldId id="1229" r:id="rId20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261E"/>
    <a:srgbClr val="B53D5A"/>
    <a:srgbClr val="339966"/>
    <a:srgbClr val="5F5F5F"/>
    <a:srgbClr val="D60093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8003" autoAdjust="0"/>
    <p:restoredTop sz="94660" autoAdjust="0"/>
  </p:normalViewPr>
  <p:slideViewPr>
    <p:cSldViewPr>
      <p:cViewPr varScale="1">
        <p:scale>
          <a:sx n="44" d="100"/>
          <a:sy n="44" d="100"/>
        </p:scale>
        <p:origin x="-102" y="-444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</a:fld>
            <a:endParaRPr lang="zh-CN" altLang="en-US">
              <a:ea typeface="黑体" panose="02010609060101010101" pitchFamily="49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F2980-540F-4F7F-A4CC-709C5E98033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E7B7F8-81FA-46DC-8926-8D6B124E54D6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0" advTm="5000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 spd="med" advClick="0" advTm="5000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BB250-4799-4F33-BA92-16B268CFE73A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08D4A-6CEF-4FA2-8EC2-9680551581D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med" advClick="0" advTm="5000">
    <p:random/>
  </p:transition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792144" y="346012"/>
            <a:ext cx="9937790" cy="12520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3" y="5400919"/>
            <a:ext cx="11522075" cy="110403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ransition spd="med" advClick="0" advTm="5000">
    <p:random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9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1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3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.tif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3.tif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3.xml"/><Relationship Id="rId2" Type="http://schemas.openxmlformats.org/officeDocument/2006/relationships/tags" Target="../tags/tag2.xml"/><Relationship Id="rId1" Type="http://schemas.openxmlformats.org/officeDocument/2006/relationships/image" Target="../media/image1.tiff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.v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3.emf"/><Relationship Id="rId1" Type="http://schemas.openxmlformats.org/officeDocument/2006/relationships/package" Target="../embeddings/Document1.docx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2.v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4.emf"/><Relationship Id="rId1" Type="http://schemas.openxmlformats.org/officeDocument/2006/relationships/package" Target="../embeddings/Document2.docx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3.v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5.emf"/><Relationship Id="rId1" Type="http://schemas.openxmlformats.org/officeDocument/2006/relationships/package" Target="../embeddings/Document3.docx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8263" y="1465845"/>
            <a:ext cx="2282738" cy="3599382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1701469" y="2698515"/>
            <a:ext cx="6507840" cy="662554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zh-CN" altLang="en-US" sz="2800" b="0" dirty="0">
                <a:solidFill>
                  <a:srgbClr val="3090D8"/>
                </a:solidFill>
                <a:latin typeface="微软雅黑" panose="020B0503020204020204" charset="-122"/>
                <a:ea typeface="微软雅黑" panose="020B0503020204020204" charset="-122"/>
              </a:rPr>
              <a:t>语文园地</a:t>
            </a:r>
            <a:endParaRPr lang="en-US" altLang="zh-CN" sz="2800" b="0" dirty="0">
              <a:solidFill>
                <a:srgbClr val="3090D8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33868" y="1655913"/>
            <a:ext cx="7766131" cy="83099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 fontAlgn="auto">
              <a:lnSpc>
                <a:spcPct val="100000"/>
              </a:lnSpc>
            </a:pPr>
            <a:r>
              <a:rPr lang="zh-CN" altLang="en-US" sz="4800" b="0">
                <a:solidFill>
                  <a:srgbClr val="3090D8"/>
                </a:solidFill>
                <a:latin typeface="微软雅黑" panose="020B0503020204020204" charset="-122"/>
                <a:ea typeface="微软雅黑" panose="020B0503020204020204" charset="-122"/>
              </a:rPr>
              <a:t>第四单元　</a:t>
            </a:r>
            <a:r>
              <a:rPr lang="zh-CN" altLang="en-US" sz="4800" b="0" dirty="0">
                <a:solidFill>
                  <a:srgbClr val="3090D8"/>
                </a:solidFill>
                <a:latin typeface="微软雅黑" panose="020B0503020204020204" charset="-122"/>
                <a:ea typeface="微软雅黑" panose="020B0503020204020204" charset="-122"/>
              </a:rPr>
              <a:t>课文</a:t>
            </a:r>
            <a:endParaRPr lang="zh-CN" altLang="en-US" sz="4800" b="0" dirty="0">
              <a:solidFill>
                <a:srgbClr val="3090D8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2"/>
    </p:custDataLst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75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utoUpdateAnimBg="0"/>
      <p:bldP spid="10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905506"/>
            <a:ext cx="108331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ctr"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平平的家乡在平原。她画的平原那么平坦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那么宽广。有金黄的稻子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雪白的棉花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还有一大片一大片绿油油的菜地。屋前有鸡、鸭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屋后有几丛青翠的竹子。那个正在田野上奔跑的小女孩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就是平平。</a:t>
            </a:r>
            <a:endParaRPr lang="zh-CN" altLang="zh-CN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 advClick="0" advTm="5000">
    <p:zo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-72281"/>
            <a:ext cx="108331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ctr"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照样子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写句子。</a:t>
            </a:r>
            <a:endParaRPr lang="zh-CN" altLang="zh-CN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fontAlgn="ctr"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涛涛画的海那么蓝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那么宽。</a:t>
            </a:r>
            <a:endParaRPr lang="zh-CN" altLang="zh-CN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fontAlgn="ctr"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山山画的山那么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水那么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fontAlgn="ctr"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平平画的平原那么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fontAlgn="ctr"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填一填。</a:t>
            </a:r>
            <a:endParaRPr lang="zh-CN" altLang="zh-CN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fontAlgn="ctr"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涛涛住在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他正在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山山住在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她正准备去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fontAlgn="ctr"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我的家乡是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这里有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464893" y="158390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高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777261" y="1584308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清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608909" y="2303983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平坦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571275" y="2303982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宽广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096741" y="3744143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海边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6137831" y="3744142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捡贝壳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936501" y="4527520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山里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5038063" y="4464223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采蘑菇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8713365" y="5256311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略</a:t>
            </a:r>
            <a:endParaRPr lang="zh-CN" altLang="en-US" dirty="0"/>
          </a:p>
        </p:txBody>
      </p:sp>
    </p:spTree>
  </p:cSld>
  <p:clrMapOvr>
    <a:masterClrMapping/>
  </p:clrMapOvr>
  <p:transition spd="med" advClick="0" advTm="500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  <p:bldP spid="4" grpId="0" autoUpdateAnimBg="0"/>
      <p:bldP spid="5" grpId="0" autoUpdateAnimBg="0"/>
      <p:bldP spid="6" grpId="0" autoUpdateAnimBg="0"/>
      <p:bldP spid="7" grpId="0" autoUpdateAnimBg="0"/>
      <p:bldP spid="8" grpId="0" autoUpdateAnimBg="0"/>
      <p:bldP spid="9" grpId="0" autoUpdateAnimBg="0"/>
      <p:bldP spid="10" grpId="0" autoUpdateAnimBg="0"/>
      <p:bldP spid="11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49250" y="0"/>
            <a:ext cx="10833100" cy="5378440"/>
            <a:chOff x="349250" y="0"/>
            <a:chExt cx="10833100" cy="5378440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49250" y="0"/>
              <a:ext cx="10833100" cy="378565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fontAlgn="ctr"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Times New Roman" panose="02020603050405020304" pitchFamily="18" charset="0"/>
                </a:rPr>
                <a:t>阅读与写话四</a:t>
              </a:r>
              <a:endParaRPr lang="zh-CN" altLang="zh-CN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fontAlgn="ctr"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一、阅读短文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回答问题。</a:t>
              </a:r>
              <a:endParaRPr lang="zh-CN" altLang="zh-CN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algn="ctr" fontAlgn="ctr"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Times New Roman" panose="02020603050405020304" pitchFamily="18" charset="0"/>
                </a:rPr>
                <a:t>美丽的蝴蝶谷</a:t>
              </a:r>
              <a:endParaRPr lang="zh-CN" altLang="zh-CN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fontAlgn="ctr"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台湾气候温暖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雨水充足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草木茂盛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鲜花盛开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是蝴蝶生长的好地方。</a:t>
              </a:r>
              <a:endParaRPr lang="zh-CN" altLang="zh-CN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pic>
          <p:nvPicPr>
            <p:cNvPr id="3" name="image159.jpeg"/>
            <p:cNvPicPr/>
            <p:nvPr/>
          </p:nvPicPr>
          <p:blipFill>
            <a:blip r:embed="rId1"/>
            <a:stretch>
              <a:fillRect/>
            </a:stretch>
          </p:blipFill>
          <p:spPr>
            <a:xfrm>
              <a:off x="4680976" y="3218319"/>
              <a:ext cx="2160121" cy="2160121"/>
            </a:xfrm>
            <a:prstGeom prst="rect">
              <a:avLst/>
            </a:prstGeom>
          </p:spPr>
        </p:pic>
      </p:grpSp>
      <p:grpSp>
        <p:nvGrpSpPr>
          <p:cNvPr id="7" name="组合 6"/>
          <p:cNvGrpSpPr/>
          <p:nvPr/>
        </p:nvGrpSpPr>
        <p:grpSpPr>
          <a:xfrm>
            <a:off x="349250" y="2520007"/>
            <a:ext cx="10979127" cy="1265645"/>
            <a:chOff x="349250" y="2520007"/>
            <a:chExt cx="10979127" cy="1265645"/>
          </a:xfrm>
        </p:grpSpPr>
        <p:sp>
          <p:nvSpPr>
            <p:cNvPr id="5" name="矩形 4"/>
            <p:cNvSpPr/>
            <p:nvPr/>
          </p:nvSpPr>
          <p:spPr>
            <a:xfrm>
              <a:off x="432445" y="2520007"/>
              <a:ext cx="10895932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u="wavy" dirty="0">
                  <a:ea typeface="宋体" panose="02010600030101010101" pitchFamily="2" charset="-122"/>
                  <a:cs typeface="Times New Roman" panose="02020603050405020304" pitchFamily="18" charset="0"/>
                </a:rPr>
                <a:t>　　　　　　　　　　　　　　　　　　　　　　　　　　</a:t>
              </a:r>
              <a:endParaRPr lang="en-US" altLang="zh-CN" u="wavy" dirty="0"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349250" y="3200877"/>
              <a:ext cx="1212191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u="wavy" dirty="0"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u="wavy" dirty="0">
                  <a:ea typeface="宋体" panose="02010600030101010101" pitchFamily="2" charset="-122"/>
                  <a:cs typeface="Times New Roman" panose="02020603050405020304" pitchFamily="18" charset="0"/>
                </a:rPr>
                <a:t>      </a:t>
              </a:r>
              <a:endParaRPr lang="zh-CN" altLang="en-US" dirty="0"/>
            </a:p>
          </p:txBody>
        </p:sp>
      </p:grpSp>
    </p:spTree>
  </p:cSld>
  <p:clrMapOvr>
    <a:masterClrMapping/>
  </p:clrMapOvr>
  <p:transition spd="med" advClick="0" advTm="5000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57073"/>
            <a:ext cx="108331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ctr"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台湾的山多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山谷也多。春季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一群群色彩斑斓的蝴蝶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过花丛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过树林到山谷里来聚会。于是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人们把这些山谷叫做蝴蝶谷。</a:t>
            </a:r>
            <a:endParaRPr lang="zh-CN" altLang="zh-CN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fontAlgn="ctr"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每天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太阳一出来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数不清的蝴蝶就翩翩起舞</a:t>
            </a:r>
            <a:r>
              <a:rPr lang="en-US" altLang="zh-CN" u="sng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真像仙女在空中撒了一把五颜六色的花瓣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随风飘来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又随风飘去。</a:t>
            </a:r>
            <a:endParaRPr lang="zh-CN" altLang="zh-CN" dirty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fontAlgn="ctr"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蝴蝶谷吸引了大批中外游客。人们一来到这里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立刻就会被成群的蝴蝶团团围住。你看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蝴蝶那翩翩起舞的样子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多么像在欢迎前来参观的客人哪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endParaRPr lang="zh-CN" altLang="zh-CN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65493" y="359767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飞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2016621" y="107063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穿</a:t>
            </a:r>
            <a:endParaRPr lang="zh-CN" altLang="en-US" dirty="0"/>
          </a:p>
        </p:txBody>
      </p:sp>
    </p:spTree>
  </p:cSld>
  <p:clrMapOvr>
    <a:masterClrMapping/>
  </p:clrMapOvr>
  <p:transition spd="med" advClick="0" advTm="5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  <p:bldP spid="4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647799"/>
            <a:ext cx="108331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ctr"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把下面表示动作的词语填入文中的括号里。</a:t>
            </a:r>
            <a:endParaRPr lang="zh-CN" altLang="zh-CN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fontAlgn="ctr"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穿　　飞　　越</a:t>
            </a:r>
            <a:endParaRPr lang="zh-CN" altLang="zh-CN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fontAlgn="ctr"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文中画横线的句子中的词语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“__________”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写出了蝴蝶很多。第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自然段中的词语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“__________”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也写出蝴蝶很多。画线句子把翩翩起舞的蝴蝶比作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121077" y="2248237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数不清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4608909" y="2977541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成群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400997" y="3744142"/>
            <a:ext cx="30684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五颜六色的花瓣</a:t>
            </a:r>
            <a:endParaRPr lang="zh-CN" altLang="zh-CN" dirty="0"/>
          </a:p>
        </p:txBody>
      </p:sp>
    </p:spTree>
  </p:cSld>
  <p:clrMapOvr>
    <a:masterClrMapping/>
  </p:clrMapOvr>
  <p:transition spd="med" advClick="0" advTm="5000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  <p:bldP spid="4" grpId="0" autoUpdateAnimBg="0"/>
      <p:bldP spid="5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418067" y="791815"/>
            <a:ext cx="10685939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ctr"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台湾的蝴蝶为什么这么多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wavy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画出相关的句子。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fontAlgn="ctr"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fontAlgn="ctr"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请你用一句话来赞美蝴蝶谷。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endParaRPr lang="zh-CN" altLang="zh-CN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36501" y="3100139"/>
            <a:ext cx="52645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蝴蝶谷真是一个美丽的地方</a:t>
            </a:r>
            <a:r>
              <a:rPr lang="en-US" altLang="zh-CN" dirty="0"/>
              <a:t>!</a:t>
            </a:r>
            <a:endParaRPr lang="zh-CN" altLang="zh-CN" dirty="0"/>
          </a:p>
        </p:txBody>
      </p:sp>
    </p:spTree>
  </p:cSld>
  <p:clrMapOvr>
    <a:masterClrMapping/>
  </p:clrMapOvr>
  <p:transition spd="med" advClick="0" advTm="5000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49250" y="1118756"/>
            <a:ext cx="10833100" cy="4520247"/>
            <a:chOff x="349250" y="1118756"/>
            <a:chExt cx="10833100" cy="4520247"/>
          </a:xfrm>
        </p:grpSpPr>
        <p:pic>
          <p:nvPicPr>
            <p:cNvPr id="3" name="image160.jpeg"/>
            <p:cNvPicPr/>
            <p:nvPr/>
          </p:nvPicPr>
          <p:blipFill>
            <a:blip r:embed="rId1"/>
            <a:stretch>
              <a:fillRect/>
            </a:stretch>
          </p:blipFill>
          <p:spPr>
            <a:xfrm>
              <a:off x="3961129" y="1118756"/>
              <a:ext cx="3599815" cy="1691640"/>
            </a:xfrm>
            <a:prstGeom prst="rect">
              <a:avLst/>
            </a:prstGeom>
          </p:spPr>
        </p:pic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49250" y="2592015"/>
              <a:ext cx="10833100" cy="304698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ctr"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二、看图写话。</a:t>
              </a:r>
              <a:endParaRPr lang="zh-CN" altLang="zh-CN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fontAlgn="ctr"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图上画的是什么地方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?</a:t>
              </a:r>
              <a:endParaRPr lang="zh-CN" altLang="zh-CN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fontAlgn="ctr"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图上都有哪些景物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?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按顺序写一写。</a:t>
              </a:r>
              <a:endParaRPr lang="zh-CN" altLang="zh-CN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fontAlgn="ctr"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3.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这里的景色怎么样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?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你喜欢吗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?</a:t>
              </a:r>
              <a:endParaRPr lang="zh-CN" altLang="zh-CN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ransition spd="med" advClick="0" advTm="5000">
    <p:blinds dir="vert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2485" y="1511895"/>
            <a:ext cx="1022513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/>
              <a:t>我的家乡是一个美丽的小山村</a:t>
            </a:r>
            <a:r>
              <a:rPr lang="en-US" altLang="zh-CN" dirty="0"/>
              <a:t>,</a:t>
            </a:r>
            <a:r>
              <a:rPr lang="zh-CN" altLang="zh-CN" dirty="0"/>
              <a:t>这里有青青的山。一到夏天</a:t>
            </a:r>
            <a:r>
              <a:rPr lang="en-US" altLang="zh-CN" dirty="0"/>
              <a:t>,</a:t>
            </a:r>
            <a:r>
              <a:rPr lang="zh-CN" altLang="zh-CN" dirty="0"/>
              <a:t>远远望去</a:t>
            </a:r>
            <a:r>
              <a:rPr lang="en-US" altLang="zh-CN" dirty="0"/>
              <a:t>,</a:t>
            </a:r>
            <a:r>
              <a:rPr lang="zh-CN" altLang="zh-CN" dirty="0"/>
              <a:t>一片翠绿</a:t>
            </a:r>
            <a:r>
              <a:rPr lang="en-US" altLang="zh-CN" dirty="0"/>
              <a:t>,</a:t>
            </a:r>
            <a:r>
              <a:rPr lang="zh-CN" altLang="zh-CN" dirty="0"/>
              <a:t>漂亮极了。这里</a:t>
            </a:r>
            <a:r>
              <a:rPr lang="en-US" altLang="zh-CN" dirty="0"/>
              <a:t>,</a:t>
            </a:r>
            <a:r>
              <a:rPr lang="zh-CN" altLang="zh-CN" dirty="0"/>
              <a:t>还有一条清清的小河围绕着村庄</a:t>
            </a:r>
            <a:r>
              <a:rPr lang="en-US" altLang="zh-CN" dirty="0"/>
              <a:t>,</a:t>
            </a:r>
            <a:r>
              <a:rPr lang="zh-CN" altLang="zh-CN" dirty="0"/>
              <a:t>经常能在河边看到人们驾着小船自由自在地唱歌。当然</a:t>
            </a:r>
            <a:r>
              <a:rPr lang="en-US" altLang="zh-CN" dirty="0"/>
              <a:t>,</a:t>
            </a:r>
            <a:r>
              <a:rPr lang="zh-CN" altLang="zh-CN" dirty="0"/>
              <a:t>这里还有蓝蓝的天、整齐的房子、成排的树木</a:t>
            </a:r>
            <a:r>
              <a:rPr lang="en-US" altLang="zh-CN" dirty="0"/>
              <a:t>……</a:t>
            </a:r>
            <a:r>
              <a:rPr lang="zh-CN" altLang="zh-CN" dirty="0"/>
              <a:t>这就是我美丽的家乡。</a:t>
            </a:r>
            <a:endParaRPr lang="zh-CN" altLang="zh-CN" dirty="0"/>
          </a:p>
        </p:txBody>
      </p:sp>
    </p:spTree>
  </p:cSld>
  <p:clrMapOvr>
    <a:masterClrMapping/>
  </p:clrMapOvr>
  <p:transition spd="med" advClick="0" advTm="5000">
    <p:pull dir="l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349250" y="215751"/>
            <a:ext cx="10833100" cy="5357748"/>
            <a:chOff x="349250" y="215751"/>
            <a:chExt cx="10833100" cy="5357748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49250" y="215751"/>
              <a:ext cx="10833100" cy="83099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ctr"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一、根据车票信息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回答下面的问题。</a:t>
              </a:r>
              <a:endParaRPr lang="zh-CN" altLang="zh-CN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pic>
          <p:nvPicPr>
            <p:cNvPr id="5" name="image153.jpeg"/>
            <p:cNvPicPr/>
            <p:nvPr/>
          </p:nvPicPr>
          <p:blipFill>
            <a:blip r:embed="rId1"/>
            <a:stretch>
              <a:fillRect/>
            </a:stretch>
          </p:blipFill>
          <p:spPr>
            <a:xfrm>
              <a:off x="3853180" y="1057132"/>
              <a:ext cx="3815715" cy="2411730"/>
            </a:xfrm>
            <a:prstGeom prst="rect">
              <a:avLst/>
            </a:prstGeom>
          </p:spPr>
        </p:pic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49250" y="3265175"/>
              <a:ext cx="10833100" cy="230832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ctr"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认一认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圈出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“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限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”“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楼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”“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津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”“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”“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乘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”“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售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”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这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6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个字。</a:t>
              </a:r>
              <a:endParaRPr lang="zh-CN" altLang="zh-CN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fontAlgn="ctr"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这是一张从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__________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到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__________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的火车票。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fontAlgn="ctr"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3.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本次列车几点发车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?__________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。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9577461" y="3468862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略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024733" y="4126949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北京南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5727538" y="4167480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天津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4624141" y="4896271"/>
            <a:ext cx="11416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08:05</a:t>
            </a:r>
            <a:endParaRPr lang="zh-CN" altLang="en-US" dirty="0"/>
          </a:p>
        </p:txBody>
      </p:sp>
    </p:spTree>
    <p:custDataLst>
      <p:tags r:id="rId2"/>
    </p:custDataLst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  <p:bldP spid="7" grpId="0" autoUpdateAnimBg="0"/>
      <p:bldP spid="8" grpId="0" autoUpdateAnimBg="0"/>
      <p:bldP spid="9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349250" y="27937"/>
            <a:ext cx="10833100" cy="4962630"/>
            <a:chOff x="349250" y="27937"/>
            <a:chExt cx="10833100" cy="4962630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49250" y="27937"/>
              <a:ext cx="10833100" cy="156966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ctr"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二、下面的事物像什么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?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照样子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写一写。</a:t>
              </a:r>
              <a:endParaRPr lang="zh-CN" altLang="zh-CN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fontAlgn="ctr"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例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: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弟弟的鞋像鸟窝。</a:t>
              </a:r>
              <a:endParaRPr lang="zh-CN" altLang="zh-CN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4" name="对象 3"/>
            <p:cNvGraphicFramePr>
              <a:graphicFrameLocks noChangeAspect="1"/>
            </p:cNvGraphicFramePr>
            <p:nvPr/>
          </p:nvGraphicFramePr>
          <p:xfrm>
            <a:off x="681037" y="1591729"/>
            <a:ext cx="10160000" cy="33988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5" name="Document" r:id="rId1" imgW="8668385" imgH="2892425" progId="Word.Document.12">
                    <p:embed/>
                  </p:oleObj>
                </mc:Choice>
                <mc:Fallback>
                  <p:oleObj name="Document" r:id="rId1" imgW="8668385" imgH="2892425" progId="Word.Document.12">
                    <p:embed/>
                    <p:pic>
                      <p:nvPicPr>
                        <p:cNvPr id="0" name="图片 1024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681037" y="1591729"/>
                          <a:ext cx="10160000" cy="3398838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" name="矩形 4"/>
            <p:cNvSpPr>
              <a:spLocks noChangeAspect="1"/>
            </p:cNvSpPr>
            <p:nvPr/>
          </p:nvSpPr>
          <p:spPr>
            <a:xfrm>
              <a:off x="349250" y="3672135"/>
              <a:ext cx="10833100" cy="83099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fontAlgn="ctr"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云朵像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__________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。　　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2.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枫叶像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__________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。</a:t>
              </a:r>
              <a:endParaRPr lang="zh-CN" altLang="zh-CN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2376661" y="3795245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棉花糖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001397" y="3804537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手掌</a:t>
            </a:r>
            <a:endParaRPr lang="zh-CN" altLang="en-US" dirty="0"/>
          </a:p>
        </p:txBody>
      </p:sp>
    </p:spTree>
  </p:cSld>
  <p:clrMapOvr>
    <a:masterClrMapping/>
  </p:clrMapOvr>
  <p:transition spd="med" advClick="0" advTm="5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  <p:bldP spid="7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32445" y="567183"/>
            <a:ext cx="11087139" cy="3621999"/>
            <a:chOff x="432445" y="567183"/>
            <a:chExt cx="11087139" cy="3621999"/>
          </a:xfrm>
        </p:grpSpPr>
        <p:graphicFrame>
          <p:nvGraphicFramePr>
            <p:cNvPr id="2" name="对象 1"/>
            <p:cNvGraphicFramePr>
              <a:graphicFrameLocks noChangeAspect="1"/>
            </p:cNvGraphicFramePr>
            <p:nvPr/>
          </p:nvGraphicFramePr>
          <p:xfrm>
            <a:off x="432445" y="567183"/>
            <a:ext cx="9764713" cy="25288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49" name="Document" r:id="rId1" imgW="6242050" imgH="1619885" progId="Word.Document.12">
                    <p:embed/>
                  </p:oleObj>
                </mc:Choice>
                <mc:Fallback>
                  <p:oleObj name="Document" r:id="rId1" imgW="6242050" imgH="1619885" progId="Word.Document.12">
                    <p:embed/>
                    <p:pic>
                      <p:nvPicPr>
                        <p:cNvPr id="0" name="图片 2048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432445" y="567183"/>
                          <a:ext cx="9764713" cy="2528888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686484" y="3358185"/>
              <a:ext cx="10833100" cy="83099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ctr"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3.________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像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________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。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4.__________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像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__________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。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1368549" y="3481295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荷叶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240757" y="3500861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一把伞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6265342" y="3481295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月儿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8785373" y="3500860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小船</a:t>
            </a:r>
            <a:endParaRPr lang="zh-CN" altLang="en-US" dirty="0"/>
          </a:p>
        </p:txBody>
      </p:sp>
    </p:spTree>
  </p:cSld>
  <p:clrMapOvr>
    <a:masterClrMapping/>
  </p:clrMapOvr>
  <p:transition spd="med" advClick="0" advTm="5000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  <p:bldP spid="6" grpId="0" autoUpdateAnimBg="0"/>
      <p:bldP spid="7" grpId="0" autoUpdateAnimBg="0"/>
      <p:bldP spid="8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/>
        </p:nvGraphicFramePr>
        <p:xfrm>
          <a:off x="465930" y="575791"/>
          <a:ext cx="10590213" cy="5024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" name="Document" r:id="rId1" imgW="3839210" imgH="1824355" progId="Word.Document.12">
                  <p:embed/>
                </p:oleObj>
              </mc:Choice>
              <mc:Fallback>
                <p:oleObj name="Document" r:id="rId1" imgW="3839210" imgH="1824355" progId="Word.Document.12">
                  <p:embed/>
                  <p:pic>
                    <p:nvPicPr>
                      <p:cNvPr id="0" name="图片 3072"/>
                      <p:cNvPicPr>
                        <a:picLocks noChangeAspect="1"/>
                      </p:cNvPicPr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465930" y="575791"/>
                        <a:ext cx="10590213" cy="5024437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矩形 2"/>
          <p:cNvSpPr/>
          <p:nvPr/>
        </p:nvSpPr>
        <p:spPr>
          <a:xfrm>
            <a:off x="7849269" y="122386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①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489229" y="265531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①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8147588" y="4032175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②</a:t>
            </a:r>
            <a:endParaRPr lang="zh-CN" altLang="en-US" dirty="0"/>
          </a:p>
        </p:txBody>
      </p:sp>
    </p:spTree>
  </p:cSld>
  <p:clrMapOvr>
    <a:masterClrMapping/>
  </p:clrMapOvr>
  <p:transition spd="med" advClick="0" advTm="5000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  <p:bldP spid="4" grpId="0" autoUpdateAnimBg="0"/>
      <p:bldP spid="5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432445" y="1007839"/>
            <a:ext cx="108331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ctr"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四、照样子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写表示颜色的词语。</a:t>
            </a:r>
            <a:endParaRPr lang="zh-CN" altLang="zh-CN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fontAlgn="ctr"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绿色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u="sng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草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绿　　　</a:t>
            </a:r>
            <a:r>
              <a:rPr lang="zh-CN" altLang="zh-CN" u="sng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翠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绿　　　</a:t>
            </a:r>
            <a:r>
              <a:rPr lang="zh-CN" altLang="zh-CN" u="sng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墨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fontAlgn="ctr"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白色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白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白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fontAlgn="ctr"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黄色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黄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黄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fontAlgn="ctr"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红色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红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红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520677" y="265531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雪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252357" y="2664604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米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8208812" y="2664604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奶　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520677" y="338410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土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434896" y="338410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鹅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8188735" y="3377181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金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2592685" y="410418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火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5579000" y="4123748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粉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8395217" y="4127559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枣</a:t>
            </a:r>
            <a:endParaRPr lang="zh-CN" altLang="en-US" dirty="0"/>
          </a:p>
        </p:txBody>
      </p:sp>
    </p:spTree>
  </p:cSld>
  <p:clrMapOvr>
    <a:masterClrMapping/>
  </p:clrMapOvr>
  <p:transition spd="med" advClick="0" advTm="5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  <p:bldP spid="4" grpId="0" autoUpdateAnimBg="0"/>
      <p:bldP spid="5" grpId="0" autoUpdateAnimBg="0"/>
      <p:bldP spid="6" grpId="0" autoUpdateAnimBg="0"/>
      <p:bldP spid="7" grpId="0" autoUpdateAnimBg="0"/>
      <p:bldP spid="8" grpId="0" autoUpdateAnimBg="0"/>
      <p:bldP spid="9" grpId="0" autoUpdateAnimBg="0"/>
      <p:bldP spid="10" grpId="0" autoUpdateAnimBg="0"/>
      <p:bldP spid="11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536174"/>
            <a:ext cx="108331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ctr"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五、把下面的句子补充完整。</a:t>
            </a:r>
            <a:endParaRPr lang="zh-CN" altLang="zh-CN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fontAlgn="ctr"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有山皆图画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不文章。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fontAlgn="ctr"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塞上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杏花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fontAlgn="ctr"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本无价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皆有情。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fontAlgn="ctr"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雾锁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锁雾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12765" y="2447999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无水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864493" y="3136612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白马西风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536901" y="3145904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烟雨江南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832140" y="3888159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清风明月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4176861" y="3888159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近水远山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889951" y="4680247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山头山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4742886" y="4608239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天连水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7345213" y="4607257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水连天</a:t>
            </a:r>
            <a:endParaRPr lang="zh-CN" altLang="en-US" dirty="0"/>
          </a:p>
        </p:txBody>
      </p:sp>
    </p:spTree>
  </p:cSld>
  <p:clrMapOvr>
    <a:masterClrMapping/>
  </p:clrMapOvr>
  <p:transition spd="med" advClick="0" advTm="5000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  <p:bldP spid="4" grpId="0" autoUpdateAnimBg="0"/>
      <p:bldP spid="5" grpId="0" autoUpdateAnimBg="0"/>
      <p:bldP spid="6" grpId="0" autoUpdateAnimBg="0"/>
      <p:bldP spid="7" grpId="0" autoUpdateAnimBg="0"/>
      <p:bldP spid="8" grpId="0" autoUpdateAnimBg="0"/>
      <p:bldP spid="9" grpId="0" autoUpdateAnimBg="0"/>
      <p:bldP spid="10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49250" y="359767"/>
            <a:ext cx="10833100" cy="4604441"/>
            <a:chOff x="349250" y="359767"/>
            <a:chExt cx="10833100" cy="4604441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49250" y="359767"/>
              <a:ext cx="10833100" cy="230832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ctr"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六、根据下面的情况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写一张留言条。</a:t>
              </a:r>
              <a:endParaRPr lang="zh-CN" altLang="zh-CN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fontAlgn="ctr"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通知小燕明天上午九点到学校参加合唱训练的活动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但是她不在家里。</a:t>
              </a:r>
              <a:endParaRPr lang="zh-CN" altLang="zh-CN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008310" y="2696627"/>
              <a:ext cx="9505454" cy="2267581"/>
            </a:xfrm>
            <a:prstGeom prst="rect">
              <a:avLst/>
            </a:prstGeom>
          </p:spPr>
        </p:pic>
      </p:grpSp>
      <p:sp>
        <p:nvSpPr>
          <p:cNvPr id="5" name="矩形 4"/>
          <p:cNvSpPr/>
          <p:nvPr/>
        </p:nvSpPr>
        <p:spPr>
          <a:xfrm>
            <a:off x="3168749" y="3168079"/>
            <a:ext cx="68401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/>
              <a:t>上午九点到学校参加合唱训练的活动。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145413" y="3672135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小明</a:t>
            </a:r>
            <a:endParaRPr lang="zh-CN" altLang="zh-CN" dirty="0"/>
          </a:p>
        </p:txBody>
      </p:sp>
      <p:sp>
        <p:nvSpPr>
          <p:cNvPr id="7" name="矩形 6"/>
          <p:cNvSpPr/>
          <p:nvPr/>
        </p:nvSpPr>
        <p:spPr>
          <a:xfrm>
            <a:off x="7645853" y="4255928"/>
            <a:ext cx="26516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2020</a:t>
            </a:r>
            <a:r>
              <a:rPr lang="zh-CN" altLang="zh-CN" dirty="0"/>
              <a:t>年</a:t>
            </a:r>
            <a:r>
              <a:rPr lang="en-US" altLang="zh-CN" dirty="0"/>
              <a:t>9</a:t>
            </a:r>
            <a:r>
              <a:rPr lang="zh-CN" altLang="zh-CN" dirty="0"/>
              <a:t>月</a:t>
            </a:r>
            <a:r>
              <a:rPr lang="en-US" altLang="zh-CN" dirty="0"/>
              <a:t>8</a:t>
            </a:r>
            <a:r>
              <a:rPr lang="zh-CN" altLang="zh-CN" dirty="0"/>
              <a:t>日</a:t>
            </a:r>
            <a:endParaRPr lang="zh-CN" altLang="en-US" dirty="0"/>
          </a:p>
        </p:txBody>
      </p:sp>
    </p:spTree>
  </p:cSld>
  <p:clrMapOvr>
    <a:masterClrMapping/>
  </p:clrMapOvr>
  <p:transition spd="med" advClick="0" advTm="5000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  <p:bldP spid="6" grpId="0" autoUpdateAnimBg="0"/>
      <p:bldP spid="7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791815"/>
            <a:ext cx="108331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ctr"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七、读短文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完成练习。</a:t>
            </a:r>
            <a:endParaRPr lang="zh-CN" altLang="zh-CN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fontAlgn="ctr"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涛涛的家乡在海边。他画的海那么蓝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那么宽。一艘艘船上装满了鱼和虾。那个在海边捡贝壳的孩子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就是涛涛。</a:t>
            </a:r>
            <a:endParaRPr lang="zh-CN" altLang="zh-CN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fontAlgn="ctr"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山山的家乡在山里。她画的山那么高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水那么清。房前屋后都是又高又大的树。画上的山山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挎着小竹篮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正要到树林里去采蘑菇呢。</a:t>
            </a:r>
            <a:endParaRPr lang="zh-CN" altLang="zh-CN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 advClick="0" advTm="5000">
    <p:split orient="vert" dir="in"/>
  </p:transition>
</p:sld>
</file>

<file path=ppt/tags/tag1.xml><?xml version="1.0" encoding="utf-8"?>
<p:tagLst xmlns:p="http://schemas.openxmlformats.org/presentationml/2006/main">
  <p:tag name="TIMING" val="|2.1"/>
</p:tagLst>
</file>

<file path=ppt/tags/tag2.xml><?xml version="1.0" encoding="utf-8"?>
<p:tagLst xmlns:p="http://schemas.openxmlformats.org/presentationml/2006/main">
  <p:tag name="MH" val="20170527095031"/>
  <p:tag name="MH_LIBRARY" val="CONTENTS"/>
  <p:tag name="MH_AUTOCOLOR" val="TRUE"/>
  <p:tag name="MH_TYPE" val="CONTENTS"/>
  <p:tag name="ID" val="626777"/>
  <p:tag name="TIMING" val="|1|1.2|1.9|0.8|0.6|0.9|0.6|0.9|0.7|1"/>
</p:tagLst>
</file>

<file path=ppt/theme/theme1.xml><?xml version="1.0" encoding="utf-8"?>
<a:theme xmlns:a="http://schemas.openxmlformats.org/drawingml/2006/main" name="自定义设计方案">
  <a:themeElements>
    <a:clrScheme name="自定义 465">
      <a:dk1>
        <a:sysClr val="windowText" lastClr="000000"/>
      </a:dk1>
      <a:lt1>
        <a:srgbClr val="FFFFE7"/>
      </a:lt1>
      <a:dk2>
        <a:srgbClr val="6E5952"/>
      </a:dk2>
      <a:lt2>
        <a:srgbClr val="E7E6E6"/>
      </a:lt2>
      <a:accent1>
        <a:srgbClr val="7B645C"/>
      </a:accent1>
      <a:accent2>
        <a:srgbClr val="967161"/>
      </a:accent2>
      <a:accent3>
        <a:srgbClr val="7B645C"/>
      </a:accent3>
      <a:accent4>
        <a:srgbClr val="967161"/>
      </a:accent4>
      <a:accent5>
        <a:srgbClr val="7B645C"/>
      </a:accent5>
      <a:accent6>
        <a:srgbClr val="967161"/>
      </a:accent6>
      <a:hlink>
        <a:srgbClr val="7B645C"/>
      </a:hlink>
      <a:folHlink>
        <a:srgbClr val="967161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</Template>
  <TotalTime>0</TotalTime>
  <Words>1705</Words>
  <Application>WPS 演示</Application>
  <PresentationFormat>自定义</PresentationFormat>
  <Paragraphs>170</Paragraphs>
  <Slides>17</Slides>
  <Notes>2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3</vt:i4>
      </vt:variant>
      <vt:variant>
        <vt:lpstr>幻灯片标题</vt:lpstr>
      </vt:variant>
      <vt:variant>
        <vt:i4>17</vt:i4>
      </vt:variant>
    </vt:vector>
  </HeadingPairs>
  <TitlesOfParts>
    <vt:vector size="31" baseType="lpstr">
      <vt:lpstr>Arial</vt:lpstr>
      <vt:lpstr>宋体</vt:lpstr>
      <vt:lpstr>Wingdings</vt:lpstr>
      <vt:lpstr>Times New Roman</vt:lpstr>
      <vt:lpstr>黑体</vt:lpstr>
      <vt:lpstr>微软雅黑</vt:lpstr>
      <vt:lpstr>Calibri</vt:lpstr>
      <vt:lpstr>楷体</vt:lpstr>
      <vt:lpstr>Arial Unicode MS</vt:lpstr>
      <vt:lpstr>Calibri Light</vt:lpstr>
      <vt:lpstr>自定义设计方案</vt:lpstr>
      <vt:lpstr>Word.Document.12</vt:lpstr>
      <vt:lpstr>Word.Document.12</vt:lpstr>
      <vt:lpstr>Word.Document.12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qwe</cp:lastModifiedBy>
  <cp:revision>10</cp:revision>
  <dcterms:created xsi:type="dcterms:W3CDTF">2020-09-03T08:14:00Z</dcterms:created>
  <dcterms:modified xsi:type="dcterms:W3CDTF">2021-08-01T01:16:43Z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2052-11.1.0.10314</vt:lpwstr>
  </property>
</Properties>
</file>