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36" r:id="rId4"/>
    <p:sldId id="337" r:id="rId5"/>
    <p:sldId id="259" r:id="rId6"/>
    <p:sldId id="338" r:id="rId7"/>
    <p:sldId id="261" r:id="rId8"/>
    <p:sldId id="369" r:id="rId9"/>
    <p:sldId id="263" r:id="rId10"/>
    <p:sldId id="340" r:id="rId11"/>
    <p:sldId id="368" r:id="rId12"/>
    <p:sldId id="267" r:id="rId13"/>
    <p:sldId id="268" r:id="rId14"/>
    <p:sldId id="315" r:id="rId15"/>
    <p:sldId id="3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372" r:id="rId29"/>
    <p:sldId id="371" r:id="rId30"/>
    <p:sldId id="284" r:id="rId31"/>
    <p:sldId id="285" r:id="rId32"/>
    <p:sldId id="287" r:id="rId33"/>
    <p:sldId id="400" r:id="rId34"/>
    <p:sldId id="373" r:id="rId35"/>
    <p:sldId id="342" r:id="rId36"/>
  </p:sldIdLst>
  <p:sldSz cx="9144000" cy="6858000" type="screen4x3"/>
  <p:notesSz cx="6858000" cy="9144000"/>
  <p:custDataLst>
    <p:tags r:id="rId4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446" y="54"/>
      </p:cViewPr>
      <p:guideLst>
        <p:guide orient="horz" pos="2160"/>
        <p:guide pos="281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gs" Target="tags/tag1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audio" Target="file:///C:\Users\Administrator\Desktop\&#39640;&#23665;&#27969;&#27700;%20(&#26361;&#27491;&#29420;&#22863;).mp3" TargetMode="External"/><Relationship Id="rId8" Type="http://schemas.openxmlformats.org/officeDocument/2006/relationships/image" Target="../media/image23.png"/><Relationship Id="rId7" Type="http://schemas.openxmlformats.org/officeDocument/2006/relationships/image" Target="../media/image22.png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jpeg"/><Relationship Id="rId2" Type="http://schemas.openxmlformats.org/officeDocument/2006/relationships/image" Target="../media/image13.pn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24.png"/><Relationship Id="rId10" Type="http://schemas.microsoft.com/office/2007/relationships/media" Target="file:///C:\Users\Administrator\Desktop\&#39640;&#23665;&#27969;&#27700;%20(&#26361;&#27491;&#29420;&#22863;).mp3" TargetMode="Externa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jpeg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6.png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jpeg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0.xml"/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32.jpeg"/><Relationship Id="rId1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3.xml"/><Relationship Id="rId4" Type="http://schemas.openxmlformats.org/officeDocument/2006/relationships/image" Target="../media/image35.png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jpeg"/><Relationship Id="rId1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jpeg"/><Relationship Id="rId1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36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5.xml"/><Relationship Id="rId5" Type="http://schemas.openxmlformats.org/officeDocument/2006/relationships/image" Target="../media/image24.png"/><Relationship Id="rId4" Type="http://schemas.microsoft.com/office/2007/relationships/media" Target="file:///C:\Users\Administrator\Desktop\&#23433;&#22958;&#30340;&#20185;&#22659;%20lightmusic.mp3" TargetMode="External"/><Relationship Id="rId3" Type="http://schemas.openxmlformats.org/officeDocument/2006/relationships/audio" Target="file:///C:\Users\Administrator\Desktop\&#23433;&#22958;&#30340;&#20185;&#22659;%20lightmusic.mp3" TargetMode="External"/><Relationship Id="rId2" Type="http://schemas.openxmlformats.org/officeDocument/2006/relationships/image" Target="../media/image17.png"/><Relationship Id="rId1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7.jpe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0.jpe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2.jpe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标题 1"/>
          <p:cNvSpPr txBox="1"/>
          <p:nvPr/>
        </p:nvSpPr>
        <p:spPr>
          <a:xfrm>
            <a:off x="1125220" y="1465580"/>
            <a:ext cx="7488555" cy="3000375"/>
          </a:xfrm>
          <a:prstGeom prst="rect">
            <a:avLst/>
          </a:prstGeom>
          <a:noFill/>
          <a:ln w="12700">
            <a:noFill/>
          </a:ln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r>
              <a:rPr lang="zh-CN" altLang="en-US" sz="80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、朱德的扁担</a:t>
            </a:r>
            <a:endParaRPr lang="zh-CN" altLang="en-US" sz="8000" b="1" baseline="30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6" name="文本框 1"/>
          <p:cNvSpPr txBox="1"/>
          <p:nvPr/>
        </p:nvSpPr>
        <p:spPr>
          <a:xfrm>
            <a:off x="182563" y="252413"/>
            <a:ext cx="66214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latin typeface="Arial" panose="020B0604020202020204" pitchFamily="34" charset="0"/>
                <a:ea typeface="楷体_GB2312"/>
                <a:sym typeface="+mn-ea"/>
              </a:rPr>
              <a:t>统编版二年级上册第六单元</a:t>
            </a:r>
            <a:endParaRPr lang="zh-CN" altLang="en-US" sz="2800" b="1">
              <a:latin typeface="Arial" panose="020B0604020202020204" pitchFamily="34" charset="0"/>
              <a:ea typeface="楷体_GB231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71" name="AutoShape 35"/>
          <p:cNvSpPr>
            <a:spLocks noChangeArrowheads="1"/>
          </p:cNvSpPr>
          <p:nvPr/>
        </p:nvSpPr>
        <p:spPr bwMode="auto">
          <a:xfrm>
            <a:off x="2124075" y="1196975"/>
            <a:ext cx="2519363" cy="1741488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出产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652" name="Text Box 19"/>
          <p:cNvSpPr txBox="1"/>
          <p:nvPr/>
        </p:nvSpPr>
        <p:spPr>
          <a:xfrm>
            <a:off x="827088" y="452438"/>
            <a:ext cx="28813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5651500" y="1196975"/>
            <a:ext cx="2520950" cy="1741488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不料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2124075" y="3789363"/>
            <a:ext cx="2519363" cy="1741488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越发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AutoShape 35"/>
          <p:cNvSpPr>
            <a:spLocks noChangeArrowheads="1"/>
          </p:cNvSpPr>
          <p:nvPr/>
        </p:nvSpPr>
        <p:spPr bwMode="auto">
          <a:xfrm>
            <a:off x="5508625" y="3573463"/>
            <a:ext cx="2519363" cy="2028825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山高路陡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3132138" y="2420938"/>
            <a:ext cx="144463" cy="71438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3708400" y="2420938"/>
            <a:ext cx="142875" cy="71438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6516688" y="4941888"/>
            <a:ext cx="142875" cy="71438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1" grpId="0"/>
      <p:bldP spid="14371" grpId="1"/>
      <p:bldP spid="14371" grpId="2"/>
      <p:bldP spid="14371" grpId="3"/>
      <p:bldP spid="14371" grpId="4"/>
      <p:bldP spid="19" grpId="0"/>
      <p:bldP spid="19" grpId="1"/>
      <p:bldP spid="19" grpId="2"/>
      <p:bldP spid="19" grpId="3"/>
      <p:bldP spid="19" grpId="4"/>
      <p:bldP spid="20" grpId="0"/>
      <p:bldP spid="20" grpId="1"/>
      <p:bldP spid="20" grpId="2"/>
      <p:bldP spid="20" grpId="3"/>
      <p:bldP spid="20" grpId="4"/>
      <p:bldP spid="21" grpId="0"/>
      <p:bldP spid="21" grpId="1"/>
      <p:bldP spid="21" grpId="2"/>
      <p:bldP spid="21" grpId="3"/>
      <p:bldP spid="21" grpId="4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TextBox 5"/>
          <p:cNvSpPr txBox="1"/>
          <p:nvPr/>
        </p:nvSpPr>
        <p:spPr>
          <a:xfrm>
            <a:off x="5148580" y="2565400"/>
            <a:ext cx="225488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000" b="1">
                <a:latin typeface="Calibri" panose="020F0502020204030204" pitchFamily="34" charset="0"/>
              </a:rPr>
              <a:t>满满的</a:t>
            </a:r>
            <a:endParaRPr lang="zh-CN" altLang="en-US" sz="4000" b="1">
              <a:latin typeface="Calibri" panose="020F0502020204030204" pitchFamily="34" charset="0"/>
            </a:endParaRPr>
          </a:p>
        </p:txBody>
      </p:sp>
      <p:sp>
        <p:nvSpPr>
          <p:cNvPr id="9" name="椭圆形标注 8"/>
          <p:cNvSpPr/>
          <p:nvPr/>
        </p:nvSpPr>
        <p:spPr>
          <a:xfrm rot="21421952">
            <a:off x="5867400" y="836613"/>
            <a:ext cx="2087563" cy="1536700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7763" y="1220788"/>
            <a:ext cx="13668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latin typeface="Calibri" panose="020F0502020204030204" pitchFamily="34" charset="0"/>
              </a:rPr>
              <a:t>AAB</a:t>
            </a:r>
            <a:r>
              <a:rPr lang="zh-CN" altLang="en-US" sz="2800" b="1">
                <a:latin typeface="Calibri" panose="020F0502020204030204" pitchFamily="34" charset="0"/>
              </a:rPr>
              <a:t>式</a:t>
            </a:r>
            <a:endParaRPr lang="zh-CN" altLang="en-US" sz="2800" b="1">
              <a:latin typeface="Calibri" panose="020F0502020204030204" pitchFamily="34" charset="0"/>
            </a:endParaRPr>
          </a:p>
        </p:txBody>
      </p:sp>
      <p:pic>
        <p:nvPicPr>
          <p:cNvPr id="3994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50" y="0"/>
            <a:ext cx="971550" cy="141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4951095" y="4197350"/>
            <a:ext cx="41922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b="1">
                <a:latin typeface="Calibri" panose="020F0502020204030204" pitchFamily="34" charset="0"/>
              </a:rPr>
              <a:t>沉沉的、乖乖的、高高的</a:t>
            </a:r>
            <a:endParaRPr lang="zh-CN" altLang="en-US" sz="2400" b="1">
              <a:latin typeface="Calibri" panose="020F0502020204030204" pitchFamily="34" charset="0"/>
            </a:endParaRPr>
          </a:p>
        </p:txBody>
      </p:sp>
      <p:pic>
        <p:nvPicPr>
          <p:cNvPr id="39943" name="Picture 2" descr="D:\Documents\Tencent Files\403455553\Image\C2C\60`HZJJ]B7~)Q8]}MBYE8V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813" y="1509713"/>
            <a:ext cx="3543300" cy="304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9" grpId="0"/>
      <p:bldP spid="10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2" name="TextBox 7"/>
          <p:cNvSpPr txBox="1"/>
          <p:nvPr/>
        </p:nvSpPr>
        <p:spPr>
          <a:xfrm>
            <a:off x="5219700" y="2373313"/>
            <a:ext cx="19351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latin typeface="Calibri" panose="020F0502020204030204" pitchFamily="34" charset="0"/>
              </a:rPr>
              <a:t>整夜整夜</a:t>
            </a:r>
            <a:endParaRPr lang="zh-CN" altLang="en-US" sz="3200" b="1">
              <a:latin typeface="Calibri" panose="020F0502020204030204" pitchFamily="34" charset="0"/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6443663" y="933450"/>
            <a:ext cx="1655763" cy="1154113"/>
          </a:xfrm>
          <a:prstGeom prst="wedgeEllipse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6" name="TextBox 12"/>
          <p:cNvSpPr txBox="1"/>
          <p:nvPr/>
        </p:nvSpPr>
        <p:spPr>
          <a:xfrm>
            <a:off x="6516688" y="1123950"/>
            <a:ext cx="12954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>
                <a:latin typeface="Calibri" panose="020F0502020204030204" pitchFamily="34" charset="0"/>
              </a:rPr>
              <a:t>ABAB</a:t>
            </a:r>
            <a:r>
              <a:rPr lang="zh-CN" altLang="en-US" sz="2400" b="1">
                <a:latin typeface="Calibri" panose="020F0502020204030204" pitchFamily="34" charset="0"/>
              </a:rPr>
              <a:t>式</a:t>
            </a:r>
            <a:endParaRPr lang="zh-CN" altLang="en-US" sz="2400" b="1"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8263" y="4197350"/>
            <a:ext cx="36004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latin typeface="Calibri" panose="020F0502020204030204" pitchFamily="34" charset="0"/>
              </a:rPr>
              <a:t>一颗一颗、赶紧赶紧、</a:t>
            </a:r>
            <a:endParaRPr lang="zh-CN" altLang="en-US" sz="2400" b="1"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2400" b="1">
                <a:latin typeface="Calibri" panose="020F0502020204030204" pitchFamily="34" charset="0"/>
              </a:rPr>
              <a:t>乌黑乌黑</a:t>
            </a:r>
            <a:endParaRPr lang="zh-CN" altLang="en-US" sz="2400" b="1">
              <a:latin typeface="Calibri" panose="020F0502020204030204" pitchFamily="34" charset="0"/>
            </a:endParaRPr>
          </a:p>
        </p:txBody>
      </p:sp>
      <p:pic>
        <p:nvPicPr>
          <p:cNvPr id="40966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50" y="0"/>
            <a:ext cx="971550" cy="1411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7" name="Picture 1" descr="D:\Documents\Tencent Files\403455553\Image\C2C\_9PY`~F7]M5`M[KONI{J]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0" y="1509713"/>
            <a:ext cx="3054350" cy="3359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采集本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3600" y="4818063"/>
            <a:ext cx="1092200" cy="1627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126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71" name="AutoShape 35"/>
          <p:cNvSpPr>
            <a:spLocks noChangeArrowheads="1"/>
          </p:cNvSpPr>
          <p:nvPr/>
        </p:nvSpPr>
        <p:spPr bwMode="auto">
          <a:xfrm>
            <a:off x="755576" y="1916832"/>
            <a:ext cx="1633736" cy="1197868"/>
          </a:xfrm>
          <a:prstGeom prst="star5">
            <a:avLst/>
          </a:prstGeom>
          <a:solidFill>
            <a:srgbClr val="FFFF00"/>
          </a:solidFill>
          <a:ln w="9525">
            <a:solidFill>
              <a:srgbClr val="FFFF66"/>
            </a:solidFill>
            <a:miter lim="800000"/>
          </a:ln>
          <a:effectLst/>
        </p:spPr>
        <p:txBody>
          <a:bodyPr wrap="none" anchor="ctr"/>
          <a:lstStyle/>
          <a:p>
            <a:r>
              <a:rPr lang="zh-CN" altLang="en-US" sz="4000" b="1" smtClean="0">
                <a:sym typeface="+mn-ea"/>
              </a:rPr>
              <a:t>斗</a:t>
            </a:r>
            <a:endParaRPr lang="zh-CN" altLang="en-US" sz="4000" b="1"/>
          </a:p>
        </p:txBody>
      </p:sp>
      <p:sp>
        <p:nvSpPr>
          <p:cNvPr id="14372" name="AutoShape 36"/>
          <p:cNvSpPr>
            <a:spLocks noChangeArrowheads="1"/>
          </p:cNvSpPr>
          <p:nvPr/>
        </p:nvSpPr>
        <p:spPr bwMode="auto">
          <a:xfrm>
            <a:off x="4716016" y="3717032"/>
            <a:ext cx="1656184" cy="1224136"/>
          </a:xfrm>
          <a:prstGeom prst="star5">
            <a:avLst/>
          </a:prstGeom>
          <a:solidFill>
            <a:srgbClr val="FFFF00"/>
          </a:solidFill>
          <a:ln w="9525">
            <a:solidFill>
              <a:srgbClr val="FFFF66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>
            <a:off x="4860032" y="1988840"/>
            <a:ext cx="1512168" cy="1038994"/>
          </a:xfrm>
          <a:prstGeom prst="star5">
            <a:avLst/>
          </a:prstGeom>
          <a:solidFill>
            <a:srgbClr val="FFFF00"/>
          </a:solidFill>
          <a:ln w="9525">
            <a:solidFill>
              <a:srgbClr val="FFFF66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77" name="AutoShape 41"/>
          <p:cNvSpPr>
            <a:spLocks noChangeArrowheads="1"/>
          </p:cNvSpPr>
          <p:nvPr/>
        </p:nvSpPr>
        <p:spPr bwMode="auto">
          <a:xfrm>
            <a:off x="611560" y="3717032"/>
            <a:ext cx="1656184" cy="1224136"/>
          </a:xfrm>
          <a:prstGeom prst="star5">
            <a:avLst/>
          </a:prstGeom>
          <a:solidFill>
            <a:srgbClr val="FFFF00"/>
          </a:solidFill>
          <a:ln w="9525">
            <a:solidFill>
              <a:srgbClr val="FFFF66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5292080" y="2276872"/>
            <a:ext cx="25146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smtClean="0">
                <a:ea typeface="楷体_GB2312" panose="02010609030101010101" pitchFamily="49" charset="-122"/>
              </a:rPr>
              <a:t>产</a:t>
            </a:r>
            <a:endParaRPr lang="zh-CN" altLang="en-US" sz="4000" b="1">
              <a:ea typeface="楷体_GB2312" panose="02010609030101010101" pitchFamily="49" charset="-122"/>
            </a:endParaRP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1115616" y="4077072"/>
            <a:ext cx="14478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smtClean="0">
                <a:ea typeface="楷体_GB2312" panose="02010609030101010101" pitchFamily="49" charset="-122"/>
              </a:rPr>
              <a:t>仗</a:t>
            </a:r>
            <a:endParaRPr lang="zh-CN" altLang="en-US" sz="4000" b="1">
              <a:ea typeface="楷体_GB2312" panose="02010609030101010101" pitchFamily="49" charset="-122"/>
            </a:endParaRP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5220072" y="4077072"/>
            <a:ext cx="17526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smtClean="0">
                <a:ea typeface="楷体_GB2312" panose="02010609030101010101" pitchFamily="49" charset="-122"/>
              </a:rPr>
              <a:t>扁</a:t>
            </a:r>
            <a:endParaRPr lang="zh-CN" altLang="en-US" sz="4000" b="1">
              <a:ea typeface="楷体_GB2312" panose="02010609030101010101" pitchFamily="49" charset="-122"/>
            </a:endParaRPr>
          </a:p>
        </p:txBody>
      </p:sp>
      <p:sp>
        <p:nvSpPr>
          <p:cNvPr id="14378" name="AutoShape 42"/>
          <p:cNvSpPr>
            <a:spLocks noChangeArrowheads="1"/>
          </p:cNvSpPr>
          <p:nvPr/>
        </p:nvSpPr>
        <p:spPr bwMode="auto">
          <a:xfrm>
            <a:off x="2555776" y="3789040"/>
            <a:ext cx="1786136" cy="1125860"/>
          </a:xfrm>
          <a:prstGeom prst="star5">
            <a:avLst/>
          </a:prstGeom>
          <a:solidFill>
            <a:srgbClr val="FFFF00"/>
          </a:solidFill>
          <a:ln w="9525">
            <a:solidFill>
              <a:srgbClr val="FFFF66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3059832" y="4077072"/>
            <a:ext cx="12954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smtClean="0">
                <a:ea typeface="楷体_GB2312" panose="02010609030101010101" pitchFamily="49" charset="-122"/>
              </a:rPr>
              <a:t>冈</a:t>
            </a:r>
            <a:endParaRPr lang="zh-CN" altLang="en-US" sz="4000" b="1">
              <a:ea typeface="楷体_GB2312" panose="02010609030101010101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667625" y="857250"/>
            <a:ext cx="14763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utoShape 41"/>
          <p:cNvSpPr>
            <a:spLocks noChangeArrowheads="1"/>
          </p:cNvSpPr>
          <p:nvPr/>
        </p:nvSpPr>
        <p:spPr bwMode="auto">
          <a:xfrm>
            <a:off x="2699792" y="1916832"/>
            <a:ext cx="1633736" cy="1197868"/>
          </a:xfrm>
          <a:prstGeom prst="star5">
            <a:avLst/>
          </a:prstGeom>
          <a:solidFill>
            <a:srgbClr val="FFFF00"/>
          </a:solidFill>
          <a:ln w="9525">
            <a:solidFill>
              <a:srgbClr val="FFFF66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203848" y="2276872"/>
            <a:ext cx="576064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/>
              <a:t>支</a:t>
            </a:r>
            <a:endParaRPr lang="zh-CN" altLang="en-US" sz="4000" b="1"/>
          </a:p>
        </p:txBody>
      </p:sp>
      <p:sp>
        <p:nvSpPr>
          <p:cNvPr id="16" name="AutoShape 41"/>
          <p:cNvSpPr>
            <a:spLocks noChangeArrowheads="1"/>
          </p:cNvSpPr>
          <p:nvPr/>
        </p:nvSpPr>
        <p:spPr bwMode="auto">
          <a:xfrm>
            <a:off x="6588224" y="1916832"/>
            <a:ext cx="1633736" cy="1197868"/>
          </a:xfrm>
          <a:prstGeom prst="star5">
            <a:avLst/>
          </a:prstGeom>
          <a:solidFill>
            <a:srgbClr val="FFFF00"/>
          </a:solidFill>
          <a:ln w="9525">
            <a:solidFill>
              <a:srgbClr val="FFFF66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AutoShape 41"/>
          <p:cNvSpPr>
            <a:spLocks noChangeArrowheads="1"/>
          </p:cNvSpPr>
          <p:nvPr/>
        </p:nvSpPr>
        <p:spPr bwMode="auto">
          <a:xfrm>
            <a:off x="6660232" y="3645024"/>
            <a:ext cx="1633736" cy="1197868"/>
          </a:xfrm>
          <a:prstGeom prst="star5">
            <a:avLst/>
          </a:prstGeom>
          <a:solidFill>
            <a:srgbClr val="FFFF00"/>
          </a:solidFill>
          <a:ln w="9525">
            <a:solidFill>
              <a:srgbClr val="FFFF66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092280" y="2276872"/>
            <a:ext cx="7200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/>
              <a:t>远</a:t>
            </a:r>
            <a:endParaRPr lang="zh-CN" altLang="en-US" sz="4000" b="1"/>
          </a:p>
        </p:txBody>
      </p:sp>
      <p:sp>
        <p:nvSpPr>
          <p:cNvPr id="19" name="TextBox 18"/>
          <p:cNvSpPr txBox="1"/>
          <p:nvPr/>
        </p:nvSpPr>
        <p:spPr>
          <a:xfrm>
            <a:off x="7092280" y="4005064"/>
            <a:ext cx="79208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/>
              <a:t>担</a:t>
            </a:r>
            <a:endParaRPr lang="zh-CN" altLang="en-US" sz="4000" b="1"/>
          </a:p>
        </p:txBody>
      </p:sp>
      <p:sp>
        <p:nvSpPr>
          <p:cNvPr id="2" name="文本框 1"/>
          <p:cNvSpPr txBox="1"/>
          <p:nvPr/>
        </p:nvSpPr>
        <p:spPr>
          <a:xfrm>
            <a:off x="912495" y="577850"/>
            <a:ext cx="3948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chemeClr val="tx1"/>
                </a:solidFill>
              </a:rPr>
              <a:t>第二关  我会读</a:t>
            </a:r>
            <a:endParaRPr lang="zh-CN" altLang="en-US" sz="40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5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6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35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1" grpId="0"/>
      <p:bldP spid="14371" grpId="1"/>
      <p:bldP spid="14371" grpId="2"/>
      <p:bldP spid="14371" grpId="3"/>
      <p:bldP spid="14371" grpId="4"/>
      <p:bldP spid="14372" grpId="0"/>
      <p:bldP spid="14372" grpId="1"/>
      <p:bldP spid="14372" grpId="2"/>
      <p:bldP spid="14372" grpId="3"/>
      <p:bldP spid="14372" grpId="4"/>
      <p:bldP spid="14376" grpId="0"/>
      <p:bldP spid="14376" grpId="1"/>
      <p:bldP spid="14376" grpId="2"/>
      <p:bldP spid="14376" grpId="3"/>
      <p:bldP spid="14377" grpId="0"/>
      <p:bldP spid="14377" grpId="1"/>
      <p:bldP spid="14377" grpId="2"/>
      <p:bldP spid="14378" grpId="0"/>
      <p:bldP spid="14378" grpId="1"/>
      <p:bldP spid="14378" grpId="2"/>
      <p:bldP spid="14378" grpId="3"/>
      <p:bldP spid="14378" grpId="4"/>
      <p:bldP spid="13" grpId="0"/>
      <p:bldP spid="13" grpId="1"/>
      <p:bldP spid="13" grpId="2"/>
      <p:bldP spid="16" grpId="0"/>
      <p:bldP spid="16" grpId="1"/>
      <p:bldP spid="16" grpId="2"/>
      <p:bldP spid="17" grpId="0"/>
      <p:bldP spid="17" grpId="1"/>
      <p:bldP spid="17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7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5" y="0"/>
            <a:ext cx="1476375" cy="141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8" name="矩形 4"/>
          <p:cNvSpPr/>
          <p:nvPr/>
        </p:nvSpPr>
        <p:spPr>
          <a:xfrm>
            <a:off x="2987675" y="1509713"/>
            <a:ext cx="1998663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latin typeface="Calibri" panose="020F0502020204030204" pitchFamily="34" charset="0"/>
              </a:rPr>
              <a:t>独  体  字</a:t>
            </a:r>
            <a:r>
              <a:rPr lang="zh-CN" altLang="en-US" sz="2400" b="1">
                <a:latin typeface="Calibri" panose="020F0502020204030204" pitchFamily="34" charset="0"/>
              </a:rPr>
              <a:t>：</a:t>
            </a:r>
            <a:br>
              <a:rPr lang="zh-CN" altLang="en-US" sz="2800" b="1">
                <a:latin typeface="Calibri" panose="020F0502020204030204" pitchFamily="34" charset="0"/>
              </a:rPr>
            </a:br>
            <a:endParaRPr lang="zh-CN" altLang="en-US" sz="2800" b="1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4530" y="5589905"/>
            <a:ext cx="13112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800" b="1">
                <a:latin typeface="Calibri" panose="020F0502020204030204" pitchFamily="34" charset="0"/>
              </a:rPr>
              <a:t>斗   产</a:t>
            </a:r>
            <a:endParaRPr lang="zh-CN" altLang="en-US" sz="2800" b="1">
              <a:latin typeface="Calibri" panose="020F0502020204030204" pitchFamily="34" charset="0"/>
            </a:endParaRPr>
          </a:p>
        </p:txBody>
      </p:sp>
      <p:sp>
        <p:nvSpPr>
          <p:cNvPr id="31750" name="TextBox 7"/>
          <p:cNvSpPr txBox="1"/>
          <p:nvPr/>
        </p:nvSpPr>
        <p:spPr>
          <a:xfrm>
            <a:off x="2824480" y="2565400"/>
            <a:ext cx="19634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800" b="1">
                <a:latin typeface="Calibri" panose="020F0502020204030204" pitchFamily="34" charset="0"/>
              </a:rPr>
              <a:t>上下结构</a:t>
            </a:r>
            <a:r>
              <a:rPr lang="zh-CN" altLang="en-US" sz="2400" b="1">
                <a:latin typeface="Calibri" panose="020F0502020204030204" pitchFamily="34" charset="0"/>
              </a:rPr>
              <a:t>：</a:t>
            </a:r>
            <a:endParaRPr lang="zh-CN" altLang="en-US" sz="2400" b="1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4438" y="5589588"/>
            <a:ext cx="9350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latin typeface="Calibri" panose="020F0502020204030204" pitchFamily="34" charset="0"/>
              </a:rPr>
              <a:t>支</a:t>
            </a:r>
            <a:endParaRPr lang="zh-CN" altLang="en-US" sz="2800" b="1">
              <a:latin typeface="Calibri" panose="020F0502020204030204" pitchFamily="34" charset="0"/>
            </a:endParaRPr>
          </a:p>
        </p:txBody>
      </p:sp>
      <p:sp>
        <p:nvSpPr>
          <p:cNvPr id="31752" name="TextBox 10"/>
          <p:cNvSpPr txBox="1"/>
          <p:nvPr/>
        </p:nvSpPr>
        <p:spPr>
          <a:xfrm>
            <a:off x="2720340" y="3524250"/>
            <a:ext cx="19234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800" b="1">
                <a:latin typeface="Calibri" panose="020F0502020204030204" pitchFamily="34" charset="0"/>
              </a:rPr>
              <a:t>左右结构</a:t>
            </a:r>
            <a:r>
              <a:rPr lang="zh-CN" altLang="en-US" sz="2400" b="1">
                <a:latin typeface="Calibri" panose="020F0502020204030204" pitchFamily="34" charset="0"/>
              </a:rPr>
              <a:t>：</a:t>
            </a:r>
            <a:endParaRPr lang="zh-CN" altLang="en-US" sz="2400" b="1"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40200" y="5589588"/>
            <a:ext cx="1152525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latin typeface="Calibri" panose="020F0502020204030204" pitchFamily="34" charset="0"/>
              </a:rPr>
              <a:t>仗   担</a:t>
            </a:r>
            <a:br>
              <a:rPr lang="zh-CN" altLang="en-US" sz="2800" b="1">
                <a:latin typeface="Calibri" panose="020F0502020204030204" pitchFamily="34" charset="0"/>
              </a:rPr>
            </a:br>
            <a:endParaRPr lang="zh-CN" altLang="en-US" sz="2800" b="1">
              <a:latin typeface="Calibri" panose="020F0502020204030204" pitchFamily="34" charset="0"/>
            </a:endParaRPr>
          </a:p>
        </p:txBody>
      </p:sp>
      <p:sp>
        <p:nvSpPr>
          <p:cNvPr id="31754" name="TextBox 12"/>
          <p:cNvSpPr txBox="1"/>
          <p:nvPr/>
        </p:nvSpPr>
        <p:spPr>
          <a:xfrm>
            <a:off x="2588260" y="4580255"/>
            <a:ext cx="20554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800" b="1">
                <a:latin typeface="Calibri" panose="020F0502020204030204" pitchFamily="34" charset="0"/>
              </a:rPr>
              <a:t>半  包  围：</a:t>
            </a:r>
            <a:endParaRPr lang="zh-CN" altLang="en-US" sz="2800" b="1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7763" y="5516563"/>
            <a:ext cx="1897062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latin typeface="Calibri" panose="020F0502020204030204" pitchFamily="34" charset="0"/>
              </a:rPr>
              <a:t>冈    扁   远</a:t>
            </a:r>
            <a:br>
              <a:rPr lang="zh-CN" altLang="en-US" sz="2800" b="1">
                <a:latin typeface="Calibri" panose="020F0502020204030204" pitchFamily="34" charset="0"/>
              </a:rPr>
            </a:br>
            <a:endParaRPr lang="zh-CN" altLang="en-US" sz="2800" b="1">
              <a:latin typeface="Calibri" panose="020F0502020204030204" pitchFamily="34" charset="0"/>
            </a:endParaRPr>
          </a:p>
        </p:txBody>
      </p:sp>
      <p:pic>
        <p:nvPicPr>
          <p:cNvPr id="31756" name="Picture 1" descr="D:\Documents\Tencent Files\403455553\Image\C2C\9[1RHFV[@T)72NPQ0(~Y8}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547688"/>
            <a:ext cx="1671638" cy="2139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圆角矩形 18"/>
          <p:cNvSpPr/>
          <p:nvPr/>
        </p:nvSpPr>
        <p:spPr>
          <a:xfrm>
            <a:off x="4643438" y="1557338"/>
            <a:ext cx="1223963" cy="5032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643438" y="2565400"/>
            <a:ext cx="1223963" cy="5032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643438" y="3573463"/>
            <a:ext cx="1223963" cy="5032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716463" y="4581525"/>
            <a:ext cx="1727200" cy="5032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-0.03356 L 0.42517 -0.59005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0" y="-2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1 -0.02315 L 0.23247 -0.44305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" y="-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2 -2.96296E-06 L 0.05503 -0.29143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-1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1 -0.05439 L -0.15868 -0.128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4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5" y="0"/>
            <a:ext cx="1476375" cy="141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5" name="TextBox 6"/>
          <p:cNvSpPr txBox="1"/>
          <p:nvPr/>
        </p:nvSpPr>
        <p:spPr>
          <a:xfrm>
            <a:off x="103505" y="213360"/>
            <a:ext cx="384746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000" b="1">
                <a:solidFill>
                  <a:schemeClr val="tx1"/>
                </a:solidFill>
                <a:latin typeface="Calibri" panose="020F0502020204030204" pitchFamily="34" charset="0"/>
              </a:rPr>
              <a:t>第三关   我会写</a:t>
            </a:r>
            <a:endParaRPr lang="zh-CN" altLang="en-US" sz="4000" b="1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44036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7313" y="0"/>
            <a:ext cx="1397000" cy="1773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4"/>
          <a:srcRect l="19431" t="14821" r="14508" b="7368"/>
          <a:stretch>
            <a:fillRect/>
          </a:stretch>
        </p:blipFill>
        <p:spPr>
          <a:xfrm>
            <a:off x="2268538" y="2755900"/>
            <a:ext cx="933450" cy="1289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2339975" y="4484688"/>
            <a:ext cx="649288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篆书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Picture 4"/>
          <p:cNvPicPr>
            <a:picLocks noChangeAspect="1"/>
          </p:cNvPicPr>
          <p:nvPr/>
        </p:nvPicPr>
        <p:blipFill>
          <a:blip r:embed="rId5"/>
          <a:srcRect l="10870" t="29892" r="18477" b="2173"/>
          <a:stretch>
            <a:fillRect/>
          </a:stretch>
        </p:blipFill>
        <p:spPr>
          <a:xfrm>
            <a:off x="3635375" y="2755900"/>
            <a:ext cx="928688" cy="142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3779838" y="4484688"/>
            <a:ext cx="646112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隶书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6"/>
          <a:srcRect l="11765" t="11765" r="11765"/>
          <a:stretch>
            <a:fillRect/>
          </a:stretch>
        </p:blipFill>
        <p:spPr>
          <a:xfrm>
            <a:off x="5076825" y="2660650"/>
            <a:ext cx="928688" cy="142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5219700" y="4484688"/>
            <a:ext cx="649288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楷书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6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8125" y="2278063"/>
            <a:ext cx="1457325" cy="1968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44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525" y="2660650"/>
            <a:ext cx="1666875" cy="2043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高山流水 (曹正独奏)">
            <a:hlinkClick r:id="" action="ppaction://media"/>
          </p:cNvPr>
          <p:cNvPicPr>
            <a:picLocks noRot="1"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10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01675" y="554164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0" grpId="0"/>
      <p:bldP spid="12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58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5" y="0"/>
            <a:ext cx="1476375" cy="14112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5059" name="Group 23"/>
          <p:cNvGrpSpPr/>
          <p:nvPr/>
        </p:nvGrpSpPr>
        <p:grpSpPr>
          <a:xfrm>
            <a:off x="1083945" y="1329106"/>
            <a:ext cx="2526030" cy="3820043"/>
            <a:chOff x="918" y="995"/>
            <a:chExt cx="1916" cy="2958"/>
          </a:xfrm>
        </p:grpSpPr>
        <p:pic>
          <p:nvPicPr>
            <p:cNvPr id="45061" name="Picture 23" descr="aHR0cDovL2ltZzAzLnRhb2Jhb2Nkbi5jb20vYmFvL3VwbG9hZGVkL2kzL1QxMm16eFhlTnBYWGIxUnJmY18xMjU4MTYuanBnXzMxMHgzMTA="/>
            <p:cNvPicPr>
              <a:picLocks noChangeAspect="1"/>
            </p:cNvPicPr>
            <p:nvPr/>
          </p:nvPicPr>
          <p:blipFill>
            <a:blip r:embed="rId3"/>
            <a:srcRect l="28976" t="19370" r="29449" b="10078"/>
            <a:stretch>
              <a:fillRect/>
            </a:stretch>
          </p:blipFill>
          <p:spPr>
            <a:xfrm>
              <a:off x="957" y="1097"/>
              <a:ext cx="1584" cy="268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5062" name="Text Box 26"/>
            <p:cNvSpPr txBox="1"/>
            <p:nvPr/>
          </p:nvSpPr>
          <p:spPr>
            <a:xfrm>
              <a:off x="1048" y="2190"/>
              <a:ext cx="1217" cy="17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4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冈</a:t>
              </a:r>
              <a:endParaRPr lang="zh-CN" altLang="en-US" sz="14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Rectangle 28"/>
            <p:cNvSpPr>
              <a:spLocks noChangeArrowheads="1"/>
            </p:cNvSpPr>
            <p:nvPr/>
          </p:nvSpPr>
          <p:spPr bwMode="auto">
            <a:xfrm>
              <a:off x="918" y="995"/>
              <a:ext cx="1916" cy="121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7200" b="1" i="0" u="none" strike="noStrike" kern="120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g</a:t>
              </a:r>
              <a:r>
                <a:rPr kumimoji="0" lang="en-US" altLang="zh-CN" sz="7200" b="1" i="0" u="none" strike="noStrike" kern="120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Ebrima" panose="02000000000000000000" pitchFamily="2" charset="0"/>
                </a:rPr>
                <a:t>ā</a:t>
              </a:r>
              <a:r>
                <a:rPr kumimoji="0" lang="en-US" altLang="zh-CN" sz="7200" b="1" i="0" u="none" strike="noStrike" kern="120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ng</a:t>
              </a:r>
              <a:r>
                <a:rPr kumimoji="0" lang="en-US" altLang="zh-CN" sz="9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endParaRPr kumimoji="0" lang="en-US" altLang="zh-CN" sz="9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5060" name="文本框 11"/>
          <p:cNvSpPr txBox="1"/>
          <p:nvPr/>
        </p:nvSpPr>
        <p:spPr>
          <a:xfrm>
            <a:off x="4902200" y="869950"/>
            <a:ext cx="2562225" cy="3970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一看结构</a:t>
            </a:r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二看变化</a:t>
            </a:r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三看关键</a:t>
            </a:r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四看范写</a:t>
            </a:r>
            <a:endParaRPr lang="zh-CN" altLang="en-US" sz="36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5" y="0"/>
            <a:ext cx="1476375" cy="141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3" name="文本框 11"/>
          <p:cNvSpPr txBox="1"/>
          <p:nvPr/>
        </p:nvSpPr>
        <p:spPr>
          <a:xfrm>
            <a:off x="4902200" y="869950"/>
            <a:ext cx="2562225" cy="3970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一看结构</a:t>
            </a:r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二看变化</a:t>
            </a:r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三看关键</a:t>
            </a:r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四看范写</a:t>
            </a:r>
            <a:endParaRPr lang="zh-CN" altLang="en-US" sz="3600">
              <a:latin typeface="Calibri" panose="020F0502020204030204" pitchFamily="34" charset="0"/>
            </a:endParaRPr>
          </a:p>
        </p:txBody>
      </p:sp>
      <p:pic>
        <p:nvPicPr>
          <p:cNvPr id="46084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140" y="1529715"/>
            <a:ext cx="2021205" cy="31407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6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5" y="0"/>
            <a:ext cx="1476375" cy="141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107" name="文本框 11"/>
          <p:cNvSpPr txBox="1"/>
          <p:nvPr/>
        </p:nvSpPr>
        <p:spPr>
          <a:xfrm>
            <a:off x="4902200" y="869950"/>
            <a:ext cx="2562225" cy="3970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一看结构</a:t>
            </a:r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二看变化</a:t>
            </a:r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三看关键</a:t>
            </a:r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endParaRPr lang="en-US" altLang="zh-CN" sz="3600" b="1"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600" b="1">
                <a:latin typeface="Calibri" panose="020F0502020204030204" pitchFamily="34" charset="0"/>
                <a:sym typeface="+mn-ea"/>
              </a:rPr>
              <a:t>四看范写</a:t>
            </a:r>
            <a:endParaRPr lang="zh-CN" altLang="en-US" sz="3600">
              <a:latin typeface="Calibri" panose="020F0502020204030204" pitchFamily="34" charset="0"/>
            </a:endParaRPr>
          </a:p>
        </p:txBody>
      </p:sp>
      <p:grpSp>
        <p:nvGrpSpPr>
          <p:cNvPr id="47108" name="Group 23"/>
          <p:cNvGrpSpPr/>
          <p:nvPr/>
        </p:nvGrpSpPr>
        <p:grpSpPr>
          <a:xfrm>
            <a:off x="1845945" y="986649"/>
            <a:ext cx="3206750" cy="7156108"/>
            <a:chOff x="912" y="835"/>
            <a:chExt cx="2087" cy="6794"/>
          </a:xfrm>
        </p:grpSpPr>
        <p:pic>
          <p:nvPicPr>
            <p:cNvPr id="47109" name="Picture 23" descr="aHR0cDovL2ltZzAzLnRhb2Jhb2Nkbi5jb20vYmFvL3VwbG9hZGVkL2kzL1QxMm16eFhlTnBYWGIxUnJmY18xMjU4MTYuanBnXzMxMHgzMTA="/>
            <p:cNvPicPr>
              <a:picLocks noChangeAspect="1"/>
            </p:cNvPicPr>
            <p:nvPr/>
          </p:nvPicPr>
          <p:blipFill>
            <a:blip r:embed="rId3"/>
            <a:srcRect l="28976" t="19370" r="29449" b="10078"/>
            <a:stretch>
              <a:fillRect/>
            </a:stretch>
          </p:blipFill>
          <p:spPr>
            <a:xfrm>
              <a:off x="912" y="1056"/>
              <a:ext cx="1406" cy="325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7110" name="Text Box 26"/>
            <p:cNvSpPr txBox="1"/>
            <p:nvPr/>
          </p:nvSpPr>
          <p:spPr>
            <a:xfrm>
              <a:off x="1003" y="2356"/>
              <a:ext cx="1217" cy="52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4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远</a:t>
              </a:r>
              <a:endParaRPr lang="en-US" altLang="zh-CN" sz="14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spcBef>
                  <a:spcPct val="50000"/>
                </a:spcBef>
              </a:pPr>
              <a:endParaRPr lang="zh-CN" altLang="en-US" sz="14200" b="1">
                <a:solidFill>
                  <a:schemeClr val="bg1"/>
                </a:solidFill>
                <a:latin typeface="Calibri" panose="020F0502020204030204" pitchFamily="34" charset="0"/>
                <a:ea typeface="楷体_GB2312"/>
              </a:endParaRPr>
            </a:p>
          </p:txBody>
        </p:sp>
        <p:sp>
          <p:nvSpPr>
            <p:cNvPr id="7" name="Rectangle 28"/>
            <p:cNvSpPr>
              <a:spLocks noChangeArrowheads="1"/>
            </p:cNvSpPr>
            <p:nvPr/>
          </p:nvSpPr>
          <p:spPr bwMode="auto">
            <a:xfrm>
              <a:off x="912" y="835"/>
              <a:ext cx="2087" cy="148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7200" b="1" i="0" u="none" strike="noStrike" kern="120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yu</a:t>
              </a:r>
              <a:r>
                <a:rPr kumimoji="0" lang="en-US" altLang="zh-CN" sz="7200" b="1" i="0" u="none" strike="noStrike" kern="120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Ebrima" panose="02000000000000000000" pitchFamily="2" charset="0"/>
                </a:rPr>
                <a:t>ǎ</a:t>
              </a:r>
              <a:r>
                <a:rPr kumimoji="0" lang="en-US" altLang="zh-CN" sz="7200" b="1" i="0" u="none" strike="noStrike" kern="120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n</a:t>
              </a:r>
              <a:r>
                <a:rPr kumimoji="0" lang="en-US" altLang="zh-CN" sz="9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endParaRPr kumimoji="0" lang="en-US" altLang="zh-CN" sz="9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0" name="TextBox 4"/>
          <p:cNvSpPr txBox="1"/>
          <p:nvPr/>
        </p:nvSpPr>
        <p:spPr>
          <a:xfrm>
            <a:off x="3635375" y="260350"/>
            <a:ext cx="244951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>
                <a:solidFill>
                  <a:srgbClr val="FF0000"/>
                </a:solidFill>
                <a:latin typeface="Calibri" panose="020F0502020204030204" pitchFamily="34" charset="0"/>
              </a:rPr>
              <a:t>我会评</a:t>
            </a:r>
            <a:endParaRPr lang="zh-CN" altLang="en-US" sz="4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8131" name="矩形 5"/>
          <p:cNvSpPr/>
          <p:nvPr/>
        </p:nvSpPr>
        <p:spPr>
          <a:xfrm>
            <a:off x="3851275" y="3429000"/>
            <a:ext cx="1325563" cy="15700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3200" b="1">
                <a:latin typeface="Calibri" panose="020F0502020204030204" pitchFamily="34" charset="0"/>
              </a:rPr>
              <a:t>1.</a:t>
            </a:r>
            <a:r>
              <a:rPr lang="zh-CN" altLang="en-US" sz="3200" b="1">
                <a:latin typeface="Calibri" panose="020F0502020204030204" pitchFamily="34" charset="0"/>
              </a:rPr>
              <a:t>规范</a:t>
            </a:r>
            <a:endParaRPr lang="en-US" altLang="zh-CN" sz="3200" b="1">
              <a:latin typeface="Calibri" panose="020F0502020204030204" pitchFamily="34" charset="0"/>
            </a:endParaRPr>
          </a:p>
          <a:p>
            <a:pPr eaLnBrk="0" hangingPunct="0"/>
            <a:r>
              <a:rPr lang="en-US" altLang="zh-CN" sz="3200" b="1">
                <a:latin typeface="Calibri" panose="020F0502020204030204" pitchFamily="34" charset="0"/>
              </a:rPr>
              <a:t>2.</a:t>
            </a:r>
            <a:r>
              <a:rPr lang="zh-CN" altLang="en-US" sz="3200" b="1">
                <a:latin typeface="Calibri" panose="020F0502020204030204" pitchFamily="34" charset="0"/>
              </a:rPr>
              <a:t>端正</a:t>
            </a:r>
            <a:endParaRPr lang="en-US" altLang="zh-CN" sz="3200" b="1">
              <a:latin typeface="Calibri" panose="020F0502020204030204" pitchFamily="34" charset="0"/>
            </a:endParaRPr>
          </a:p>
          <a:p>
            <a:pPr eaLnBrk="0" hangingPunct="0"/>
            <a:r>
              <a:rPr lang="en-US" altLang="zh-CN" sz="3200" b="1">
                <a:latin typeface="Calibri" panose="020F0502020204030204" pitchFamily="34" charset="0"/>
              </a:rPr>
              <a:t>3.</a:t>
            </a:r>
            <a:r>
              <a:rPr lang="zh-CN" altLang="en-US" sz="3200" b="1">
                <a:latin typeface="Calibri" panose="020F0502020204030204" pitchFamily="34" charset="0"/>
              </a:rPr>
              <a:t>整洁</a:t>
            </a:r>
            <a:endParaRPr lang="zh-CN" altLang="en-US" sz="3200" b="1">
              <a:latin typeface="Calibri" panose="020F0502020204030204" pitchFamily="34" charset="0"/>
            </a:endParaRPr>
          </a:p>
        </p:txBody>
      </p:sp>
      <p:sp>
        <p:nvSpPr>
          <p:cNvPr id="48132" name="TextBox 8"/>
          <p:cNvSpPr txBox="1"/>
          <p:nvPr/>
        </p:nvSpPr>
        <p:spPr>
          <a:xfrm>
            <a:off x="3779838" y="2468563"/>
            <a:ext cx="21605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Calibri" panose="020F0502020204030204" pitchFamily="34" charset="0"/>
              </a:rPr>
              <a:t>评价标准</a:t>
            </a:r>
            <a:endParaRPr lang="zh-CN" altLang="en-US" sz="32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8133" name="Picture 1" descr="D:\Documents\Tencent Files\403455553\Image\C2C\9[1RHFV[@T)72NPQ0(~Y8}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028700"/>
            <a:ext cx="1671638" cy="2138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文本框 1"/>
          <p:cNvSpPr txBox="1"/>
          <p:nvPr/>
        </p:nvSpPr>
        <p:spPr>
          <a:xfrm>
            <a:off x="5940425" y="2660650"/>
            <a:ext cx="1487488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latin typeface="Calibri" panose="020F0502020204030204" pitchFamily="34" charset="0"/>
                <a:sym typeface="+mn-ea"/>
              </a:rPr>
              <a:t>扁担</a:t>
            </a:r>
            <a:endParaRPr lang="zh-CN" altLang="en-US" sz="4400">
              <a:latin typeface="Calibri" panose="020F0502020204030204" pitchFamily="34" charset="0"/>
            </a:endParaRPr>
          </a:p>
        </p:txBody>
      </p:sp>
      <p:pic>
        <p:nvPicPr>
          <p:cNvPr id="19460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888" y="1028700"/>
            <a:ext cx="3916362" cy="5221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450" y="260350"/>
            <a:ext cx="1476375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2" name="TextBox 5"/>
          <p:cNvSpPr txBox="1"/>
          <p:nvPr/>
        </p:nvSpPr>
        <p:spPr>
          <a:xfrm>
            <a:off x="611505" y="452755"/>
            <a:ext cx="38671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000" b="1">
                <a:solidFill>
                  <a:schemeClr val="tx1"/>
                </a:solidFill>
                <a:latin typeface="Calibri" panose="020F0502020204030204" pitchFamily="34" charset="0"/>
              </a:rPr>
              <a:t>第一关  我会读</a:t>
            </a:r>
            <a:endParaRPr lang="zh-CN" altLang="en-US" sz="4000" b="1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6804025" y="1844675"/>
            <a:ext cx="1368425" cy="863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9925" y="1989138"/>
            <a:ext cx="100806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Arial" panose="020B0604020202020204" pitchFamily="34" charset="0"/>
              </a:rPr>
              <a:t>轻声</a:t>
            </a:r>
            <a:endParaRPr lang="zh-CN" altLang="en-US" sz="2800" b="1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88125" y="3141663"/>
            <a:ext cx="1008063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——</a:t>
            </a:r>
            <a:endParaRPr lang="zh-CN" altLang="en-US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4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5" y="0"/>
            <a:ext cx="1476375" cy="141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流程图: 过程 3"/>
          <p:cNvSpPr/>
          <p:nvPr/>
        </p:nvSpPr>
        <p:spPr>
          <a:xfrm>
            <a:off x="2051050" y="2179638"/>
            <a:ext cx="5257800" cy="67310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156" name="TextBox 4"/>
          <p:cNvSpPr txBox="1"/>
          <p:nvPr/>
        </p:nvSpPr>
        <p:spPr>
          <a:xfrm>
            <a:off x="2195513" y="2373313"/>
            <a:ext cx="504031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49157" name="TextBox 5"/>
          <p:cNvSpPr txBox="1"/>
          <p:nvPr/>
        </p:nvSpPr>
        <p:spPr>
          <a:xfrm>
            <a:off x="2339975" y="2179638"/>
            <a:ext cx="48958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latin typeface="Calibri" panose="020F0502020204030204" pitchFamily="34" charset="0"/>
              </a:rPr>
              <a:t>朱德、挑粮、战士、心疼、藏、找</a:t>
            </a:r>
            <a:endParaRPr lang="zh-CN" altLang="en-US" sz="2400" b="1">
              <a:latin typeface="Calibri" panose="020F0502020204030204" pitchFamily="34" charset="0"/>
            </a:endParaRPr>
          </a:p>
        </p:txBody>
      </p:sp>
      <p:sp>
        <p:nvSpPr>
          <p:cNvPr id="49158" name="TextBox 7"/>
          <p:cNvSpPr txBox="1"/>
          <p:nvPr/>
        </p:nvSpPr>
        <p:spPr>
          <a:xfrm>
            <a:off x="3708400" y="452438"/>
            <a:ext cx="324008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FF"/>
                </a:solidFill>
                <a:latin typeface="Calibri" panose="020F0502020204030204" pitchFamily="34" charset="0"/>
              </a:rPr>
              <a:t>第四关我会连</a:t>
            </a:r>
            <a:endParaRPr lang="zh-CN" altLang="en-US" sz="2800" b="1">
              <a:solidFill>
                <a:srgbClr val="FF00FF"/>
              </a:solidFill>
              <a:latin typeface="Calibri" panose="020F0502020204030204" pitchFamily="34" charset="0"/>
            </a:endParaRPr>
          </a:p>
        </p:txBody>
      </p:sp>
      <p:pic>
        <p:nvPicPr>
          <p:cNvPr id="49159" name="Picture 1" descr="D:\Documents\Tencent Files\403455553\Image\C2C\9[1RHFV[@T)72NPQ0(~Y8}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741363"/>
            <a:ext cx="1673225" cy="2136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78" name="矩形 3"/>
          <p:cNvSpPr/>
          <p:nvPr/>
        </p:nvSpPr>
        <p:spPr>
          <a:xfrm>
            <a:off x="2987675" y="452438"/>
            <a:ext cx="5976938" cy="1249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</a:rPr>
              <a:t>                             </a:t>
            </a: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</a:rPr>
              <a:t>自学提示</a:t>
            </a:r>
            <a:endParaRPr lang="en-US" altLang="zh-CN" sz="2800" b="1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2400">
                <a:latin typeface="Calibri" panose="020F0502020204030204" pitchFamily="34" charset="0"/>
              </a:rPr>
              <a:t>             </a:t>
            </a:r>
            <a:r>
              <a:rPr lang="zh-CN" altLang="en-US" sz="2400" b="1">
                <a:latin typeface="Calibri" panose="020F0502020204030204" pitchFamily="34" charset="0"/>
              </a:rPr>
              <a:t>边读边画：战士们为什么要</a:t>
            </a:r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</a:rPr>
              <a:t>藏</a:t>
            </a:r>
            <a:r>
              <a:rPr lang="zh-CN" altLang="en-US" sz="2400" b="1">
                <a:latin typeface="Calibri" panose="020F0502020204030204" pitchFamily="34" charset="0"/>
              </a:rPr>
              <a:t>朱德的扁担？后来为什么又</a:t>
            </a:r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</a:rPr>
              <a:t>不藏</a:t>
            </a:r>
            <a:r>
              <a:rPr lang="zh-CN" altLang="en-US" sz="2400" b="1">
                <a:latin typeface="Calibri" panose="020F0502020204030204" pitchFamily="34" charset="0"/>
              </a:rPr>
              <a:t>了？</a:t>
            </a:r>
            <a:endParaRPr lang="zh-CN" altLang="en-US" sz="2400" b="1">
              <a:latin typeface="Calibri" panose="020F0502020204030204" pitchFamily="34" charset="0"/>
            </a:endParaRPr>
          </a:p>
        </p:txBody>
      </p:sp>
      <p:pic>
        <p:nvPicPr>
          <p:cNvPr id="50179" name="Picture 2" descr="D:\Documents\Tencent Files\403455553\Image\C2C\@W[4X$5QO$9S[0%C6~H(N$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113"/>
            <a:ext cx="2809875" cy="508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730625" y="3046413"/>
            <a:ext cx="496887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Calibri" panose="020F0502020204030204" pitchFamily="34" charset="0"/>
              </a:rPr>
              <a:t>读一读</a:t>
            </a:r>
            <a:endParaRPr lang="en-US" altLang="zh-CN" sz="2400">
              <a:latin typeface="Calibri" panose="020F0502020204030204" pitchFamily="34" charset="0"/>
            </a:endParaRPr>
          </a:p>
          <a:p>
            <a:r>
              <a:rPr lang="zh-CN" altLang="en-US" sz="2400">
                <a:latin typeface="Calibri" panose="020F0502020204030204" pitchFamily="34" charset="0"/>
              </a:rPr>
              <a:t>              找一找</a:t>
            </a:r>
            <a:endParaRPr lang="en-US" altLang="zh-CN" sz="2400">
              <a:latin typeface="Calibri" panose="020F0502020204030204" pitchFamily="34" charset="0"/>
            </a:endParaRPr>
          </a:p>
          <a:p>
            <a:r>
              <a:rPr lang="en-US" altLang="zh-CN" sz="2400">
                <a:latin typeface="Calibri" panose="020F0502020204030204" pitchFamily="34" charset="0"/>
              </a:rPr>
              <a:t>                           </a:t>
            </a:r>
            <a:r>
              <a:rPr lang="zh-CN" altLang="en-US" sz="2400">
                <a:latin typeface="Calibri" panose="020F0502020204030204" pitchFamily="34" charset="0"/>
              </a:rPr>
              <a:t>画一画</a:t>
            </a:r>
            <a:endParaRPr lang="en-US" altLang="zh-CN" sz="2400">
              <a:latin typeface="Calibri" panose="020F0502020204030204" pitchFamily="34" charset="0"/>
            </a:endParaRPr>
          </a:p>
          <a:p>
            <a:r>
              <a:rPr lang="en-US" altLang="zh-CN" sz="2400">
                <a:latin typeface="Calibri" panose="020F0502020204030204" pitchFamily="34" charset="0"/>
              </a:rPr>
              <a:t>                                        </a:t>
            </a:r>
            <a:r>
              <a:rPr lang="zh-CN" altLang="en-US" sz="2400">
                <a:latin typeface="Calibri" panose="020F0502020204030204" pitchFamily="34" charset="0"/>
              </a:rPr>
              <a:t>议一议</a:t>
            </a:r>
            <a:endParaRPr lang="en-US" altLang="zh-CN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2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5" y="0"/>
            <a:ext cx="1476375" cy="141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3" name="文本框 1"/>
          <p:cNvSpPr txBox="1"/>
          <p:nvPr/>
        </p:nvSpPr>
        <p:spPr>
          <a:xfrm>
            <a:off x="1908175" y="1797050"/>
            <a:ext cx="6768282" cy="200054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2800">
                <a:latin typeface="Calibri" panose="020F0502020204030204" pitchFamily="34" charset="0"/>
              </a:rPr>
              <a:t>      </a:t>
            </a:r>
            <a:endParaRPr lang="en-US" altLang="zh-CN" sz="2800">
              <a:latin typeface="Calibri" panose="020F0502020204030204" pitchFamily="34" charset="0"/>
            </a:endParaRPr>
          </a:p>
          <a:p>
            <a:pPr eaLnBrk="0" hangingPunct="0"/>
            <a:r>
              <a:rPr lang="en-US" altLang="zh-CN" sz="2800">
                <a:latin typeface="Calibri" panose="020F0502020204030204" pitchFamily="34" charset="0"/>
              </a:rPr>
              <a:t>        </a:t>
            </a:r>
            <a:r>
              <a:rPr lang="zh-CN" altLang="en-US" sz="3200" smtClean="0">
                <a:latin typeface="Calibri" panose="020F0502020204030204" pitchFamily="34" charset="0"/>
              </a:rPr>
              <a:t>他</a:t>
            </a:r>
            <a:r>
              <a:rPr lang="en-US" altLang="zh-CN" sz="3200" smtClean="0">
                <a:latin typeface="Calibri" panose="020F0502020204030204" pitchFamily="34" charset="0"/>
              </a:rPr>
              <a:t> </a:t>
            </a:r>
            <a:r>
              <a:rPr lang="zh-CN" altLang="en-US" sz="3200" smtClean="0">
                <a:latin typeface="Calibri" panose="020F0502020204030204" pitchFamily="34" charset="0"/>
              </a:rPr>
              <a:t>   </a:t>
            </a:r>
            <a:r>
              <a:rPr lang="en-US" altLang="zh-CN" sz="3200" smtClean="0">
                <a:latin typeface="Calibri" panose="020F0502020204030204" pitchFamily="34" charset="0"/>
              </a:rPr>
              <a:t> </a:t>
            </a:r>
            <a:r>
              <a:rPr lang="en-US" altLang="zh-CN" sz="3200">
                <a:latin typeface="Calibri" panose="020F0502020204030204" pitchFamily="34" charset="0"/>
              </a:rPr>
              <a:t> </a:t>
            </a:r>
            <a:r>
              <a:rPr lang="en-US" altLang="zh-CN" sz="3200" smtClean="0">
                <a:latin typeface="Calibri" panose="020F0502020204030204" pitchFamily="34" charset="0"/>
              </a:rPr>
              <a:t> </a:t>
            </a:r>
            <a:r>
              <a:rPr lang="zh-CN" altLang="en-US" sz="3200" smtClean="0">
                <a:latin typeface="Calibri" panose="020F0502020204030204" pitchFamily="34" charset="0"/>
              </a:rPr>
              <a:t>着草鞋，     </a:t>
            </a:r>
            <a:r>
              <a:rPr lang="en-US" altLang="zh-CN" sz="3200">
                <a:latin typeface="Calibri" panose="020F0502020204030204" pitchFamily="34" charset="0"/>
              </a:rPr>
              <a:t> </a:t>
            </a:r>
            <a:r>
              <a:rPr lang="en-US" altLang="zh-CN" sz="3200" smtClean="0">
                <a:latin typeface="Calibri" panose="020F0502020204030204" pitchFamily="34" charset="0"/>
              </a:rPr>
              <a:t>  </a:t>
            </a:r>
            <a:r>
              <a:rPr lang="zh-CN" altLang="en-US" sz="3200" smtClean="0">
                <a:latin typeface="Calibri" panose="020F0502020204030204" pitchFamily="34" charset="0"/>
              </a:rPr>
              <a:t>着</a:t>
            </a:r>
            <a:r>
              <a:rPr lang="zh-CN" altLang="en-US" sz="3200">
                <a:latin typeface="Calibri" panose="020F0502020204030204" pitchFamily="34" charset="0"/>
              </a:rPr>
              <a:t>斗笠</a:t>
            </a:r>
            <a:r>
              <a:rPr lang="zh-CN" altLang="en-US" sz="3200" smtClean="0">
                <a:latin typeface="Calibri" panose="020F0502020204030204" pitchFamily="34" charset="0"/>
              </a:rPr>
              <a:t>，    </a:t>
            </a:r>
            <a:r>
              <a:rPr lang="en-US" altLang="zh-CN" sz="3200">
                <a:latin typeface="Calibri" panose="020F0502020204030204" pitchFamily="34" charset="0"/>
              </a:rPr>
              <a:t> </a:t>
            </a:r>
            <a:r>
              <a:rPr lang="en-US" altLang="zh-CN" sz="3200" smtClean="0">
                <a:latin typeface="Calibri" panose="020F0502020204030204" pitchFamily="34" charset="0"/>
              </a:rPr>
              <a:t> </a:t>
            </a:r>
            <a:r>
              <a:rPr lang="zh-CN" altLang="en-US" sz="3200" smtClean="0">
                <a:latin typeface="Calibri" panose="020F0502020204030204" pitchFamily="34" charset="0"/>
              </a:rPr>
              <a:t>着             </a:t>
            </a:r>
            <a:r>
              <a:rPr lang="en-US" altLang="zh-CN" sz="3200">
                <a:latin typeface="Calibri" panose="020F0502020204030204" pitchFamily="34" charset="0"/>
              </a:rPr>
              <a:t> </a:t>
            </a:r>
            <a:r>
              <a:rPr lang="en-US" altLang="zh-CN" sz="3200" smtClean="0">
                <a:latin typeface="Calibri" panose="020F0502020204030204" pitchFamily="34" charset="0"/>
              </a:rPr>
              <a:t> </a:t>
            </a:r>
            <a:r>
              <a:rPr lang="zh-CN" altLang="en-US" sz="3200" smtClean="0">
                <a:latin typeface="Calibri" panose="020F0502020204030204" pitchFamily="34" charset="0"/>
              </a:rPr>
              <a:t>一</a:t>
            </a:r>
            <a:r>
              <a:rPr lang="zh-CN" altLang="en-US" sz="3200">
                <a:latin typeface="Calibri" panose="020F0502020204030204" pitchFamily="34" charset="0"/>
              </a:rPr>
              <a:t>担粮食，跟大家一块儿爬山。</a:t>
            </a:r>
            <a:endParaRPr lang="zh-CN" altLang="en-US" sz="3200">
              <a:latin typeface="Calibri" panose="020F0502020204030204" pitchFamily="34" charset="0"/>
            </a:endParaRPr>
          </a:p>
        </p:txBody>
      </p:sp>
      <p:pic>
        <p:nvPicPr>
          <p:cNvPr id="51204" name="Picture 1" descr="D:\Documents\Tencent Files\403455553\Image\C2C\9[1RHFV[@T)72NPQ0(~Y8}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38" y="201613"/>
            <a:ext cx="1509712" cy="1930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131839" y="2212549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/>
              <a:t>穿</a:t>
            </a:r>
            <a:endParaRPr lang="zh-CN" altLang="en-US" sz="3200"/>
          </a:p>
        </p:txBody>
      </p:sp>
      <p:sp>
        <p:nvSpPr>
          <p:cNvPr id="8" name="TextBox 7"/>
          <p:cNvSpPr txBox="1"/>
          <p:nvPr/>
        </p:nvSpPr>
        <p:spPr>
          <a:xfrm>
            <a:off x="5436096" y="2212548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/>
              <a:t>戴</a:t>
            </a:r>
            <a:endParaRPr lang="zh-CN" altLang="en-US" sz="3200"/>
          </a:p>
        </p:txBody>
      </p:sp>
      <p:sp>
        <p:nvSpPr>
          <p:cNvPr id="9" name="TextBox 8"/>
          <p:cNvSpPr txBox="1"/>
          <p:nvPr/>
        </p:nvSpPr>
        <p:spPr>
          <a:xfrm>
            <a:off x="7721381" y="2212549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/>
              <a:t>挑</a:t>
            </a:r>
            <a:endParaRPr lang="zh-CN" altLang="en-US" sz="3200"/>
          </a:p>
        </p:txBody>
      </p:sp>
      <p:sp>
        <p:nvSpPr>
          <p:cNvPr id="10" name="TextBox 9"/>
          <p:cNvSpPr txBox="1"/>
          <p:nvPr/>
        </p:nvSpPr>
        <p:spPr>
          <a:xfrm>
            <a:off x="2423953" y="270892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/>
              <a:t>满满的</a:t>
            </a:r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0" name="TextBox 2"/>
          <p:cNvSpPr txBox="1"/>
          <p:nvPr/>
        </p:nvSpPr>
        <p:spPr>
          <a:xfrm>
            <a:off x="1116013" y="3910013"/>
            <a:ext cx="431958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latin typeface="Calibri" panose="020F0502020204030204" pitchFamily="34" charset="0"/>
              </a:rPr>
              <a:t>               一担</a:t>
            </a:r>
            <a:endParaRPr lang="en-US" altLang="zh-CN" sz="3200" b="1"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200" b="1">
                <a:latin typeface="Calibri" panose="020F0502020204030204" pitchFamily="34" charset="0"/>
              </a:rPr>
              <a:t>一担＝</a:t>
            </a:r>
            <a:r>
              <a:rPr lang="en-US" altLang="zh-CN" sz="3200" b="1">
                <a:latin typeface="Calibri" panose="020F0502020204030204" pitchFamily="34" charset="0"/>
              </a:rPr>
              <a:t>100</a:t>
            </a:r>
            <a:r>
              <a:rPr lang="zh-CN" altLang="en-US" sz="3200" b="1">
                <a:latin typeface="Calibri" panose="020F0502020204030204" pitchFamily="34" charset="0"/>
              </a:rPr>
              <a:t>斤＝</a:t>
            </a:r>
            <a:r>
              <a:rPr lang="en-US" altLang="zh-CN" sz="3200" b="1">
                <a:latin typeface="Calibri" panose="020F0502020204030204" pitchFamily="34" charset="0"/>
              </a:rPr>
              <a:t>50</a:t>
            </a:r>
            <a:r>
              <a:rPr lang="zh-CN" altLang="en-US" sz="3200" b="1">
                <a:latin typeface="Calibri" panose="020F0502020204030204" pitchFamily="34" charset="0"/>
              </a:rPr>
              <a:t>公斤</a:t>
            </a:r>
            <a:endParaRPr lang="zh-CN" altLang="en-US" sz="3200" b="1">
              <a:latin typeface="Calibri" panose="020F0502020204030204" pitchFamily="34" charset="0"/>
            </a:endParaRPr>
          </a:p>
        </p:txBody>
      </p:sp>
      <p:pic>
        <p:nvPicPr>
          <p:cNvPr id="53251" name="Picture 1" descr="D:\Documents\Tencent Files\403455553\Image\C2C\~_}M@4VTVFETFW803$@P32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275" y="0"/>
            <a:ext cx="2905125" cy="362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963" y="547688"/>
            <a:ext cx="2554287" cy="3168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4" name="Picture 2" descr="http://p3.so.qhmsg.com/t01b40522a43af97d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200" y="646113"/>
            <a:ext cx="3455988" cy="3263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988" y="646113"/>
            <a:ext cx="3097212" cy="3263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331913" y="4292600"/>
            <a:ext cx="6480175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latin typeface="Calibri" panose="020F0502020204030204" pitchFamily="34" charset="0"/>
              </a:rPr>
              <a:t>      </a:t>
            </a:r>
            <a:r>
              <a:rPr lang="zh-CN" altLang="en-US" sz="2800" b="1">
                <a:latin typeface="Calibri" panose="020F0502020204030204" pitchFamily="34" charset="0"/>
              </a:rPr>
              <a:t>白天挑粮爬山，晚上还常常</a:t>
            </a:r>
            <a:r>
              <a:rPr lang="zh-CN" altLang="en-US" sz="2800" b="1">
                <a:solidFill>
                  <a:srgbClr val="FF0000"/>
                </a:solidFill>
                <a:latin typeface="Calibri" panose="020F0502020204030204" pitchFamily="34" charset="0"/>
              </a:rPr>
              <a:t>整夜整夜</a:t>
            </a:r>
            <a:r>
              <a:rPr lang="zh-CN" altLang="en-US" sz="2800" b="1">
                <a:latin typeface="Calibri" panose="020F0502020204030204" pitchFamily="34" charset="0"/>
              </a:rPr>
              <a:t>地研究怎样跟敌人打仗。</a:t>
            </a:r>
            <a:endParaRPr lang="zh-CN" altLang="en-US" sz="2800" b="1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7763" y="4365625"/>
            <a:ext cx="216058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Calibri" panose="020F0502020204030204" pitchFamily="34" charset="0"/>
              </a:rPr>
              <a:t>.  .   .  .</a:t>
            </a:r>
            <a:endParaRPr lang="zh-CN" altLang="en-US" sz="3600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6980" name="Rectangle 4"/>
          <p:cNvSpPr/>
          <p:nvPr/>
        </p:nvSpPr>
        <p:spPr>
          <a:xfrm>
            <a:off x="3563938" y="1892300"/>
            <a:ext cx="4700587" cy="2012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  不料，朱德同志又让人找来一根扁担，还写上他的名字。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5299" name="Picture 6" descr="t017ef81142cae3eafb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313" y="1123950"/>
            <a:ext cx="2808287" cy="5078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8" name="Picture 2" descr="http://t01.pic.sogou.com/05a5b989adeb6c71-92f0ed7d7e07175c-1880a7fc7f25f8a00fa1c4e98126b77f_i.jpg"/>
          <p:cNvPicPr>
            <a:picLocks noChangeAspect="1" noChangeArrowheads="1"/>
          </p:cNvPicPr>
          <p:nvPr/>
        </p:nvPicPr>
        <p:blipFill>
          <a:blip r:embed="rId2"/>
          <a:srcRect b="15141"/>
          <a:stretch>
            <a:fillRect/>
          </a:stretch>
        </p:blipFill>
        <p:spPr bwMode="auto">
          <a:xfrm rot="21337048">
            <a:off x="2917764" y="868575"/>
            <a:ext cx="2587968" cy="271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ttp://p6.qhimg.com/t01b4f840732175db6d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310336">
            <a:off x="6098184" y="1281962"/>
            <a:ext cx="2707641" cy="2707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4" name="Picture 1" descr="D:\Documents\Tencent Files\403455553\Image\C2C\%%WFH})LZ9RH7RDNUG`(%1X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60284">
            <a:off x="280988" y="736600"/>
            <a:ext cx="2214562" cy="234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55600" y="4485005"/>
            <a:ext cx="246253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>
                <a:solidFill>
                  <a:schemeClr val="tx1"/>
                </a:solidFill>
                <a:latin typeface="Calibri" panose="020F0502020204030204" pitchFamily="34" charset="0"/>
              </a:rPr>
              <a:t>“</a:t>
            </a:r>
            <a:r>
              <a:rPr lang="zh-CN" altLang="en-US" sz="3200" b="1">
                <a:solidFill>
                  <a:schemeClr val="tx1"/>
                </a:solidFill>
                <a:latin typeface="Calibri" panose="020F0502020204030204" pitchFamily="34" charset="0"/>
              </a:rPr>
              <a:t>朱德记</a:t>
            </a:r>
            <a:r>
              <a:rPr lang="zh-CN" altLang="en-US" sz="3200">
                <a:solidFill>
                  <a:schemeClr val="tx1"/>
                </a:solidFill>
                <a:latin typeface="Calibri" panose="020F0502020204030204" pitchFamily="34" charset="0"/>
              </a:rPr>
              <a:t>”</a:t>
            </a:r>
            <a:endParaRPr lang="zh-CN" altLang="en-US" sz="32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9205" y="4485005"/>
            <a:ext cx="32670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chemeClr val="tx1"/>
                </a:solidFill>
                <a:latin typeface="Calibri" panose="020F0502020204030204" pitchFamily="34" charset="0"/>
              </a:rPr>
              <a:t>“朱德的扁担”</a:t>
            </a:r>
            <a:endParaRPr lang="zh-CN" altLang="en-US" sz="3200" b="1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99735" y="4485005"/>
            <a:ext cx="364426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200" b="1">
                <a:solidFill>
                  <a:schemeClr val="tx1"/>
                </a:solidFill>
                <a:latin typeface="Calibri" panose="020F0502020204030204" pitchFamily="34" charset="0"/>
              </a:rPr>
              <a:t>    </a:t>
            </a:r>
            <a:r>
              <a:rPr lang="zh-CN" altLang="en-US" sz="3200" b="1">
                <a:solidFill>
                  <a:schemeClr val="tx1"/>
                </a:solidFill>
                <a:latin typeface="Calibri" panose="020F0502020204030204" pitchFamily="34" charset="0"/>
              </a:rPr>
              <a:t>“朱德扁担，</a:t>
            </a:r>
            <a:endParaRPr lang="zh-CN" altLang="en-US" sz="3200" b="1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200" b="1">
                <a:solidFill>
                  <a:schemeClr val="tx1"/>
                </a:solidFill>
                <a:latin typeface="Calibri" panose="020F0502020204030204" pitchFamily="34" charset="0"/>
              </a:rPr>
              <a:t>      不准乱拿”</a:t>
            </a:r>
            <a:endParaRPr lang="zh-CN" altLang="en-US" sz="3200" b="1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/>
          </p:cNvSpPr>
          <p:nvPr>
            <p:ph idx="1"/>
          </p:nvPr>
        </p:nvSpPr>
        <p:spPr>
          <a:xfrm>
            <a:off x="539750" y="1916113"/>
            <a:ext cx="8229600" cy="4525962"/>
          </a:xfrm>
        </p:spPr>
        <p:txBody>
          <a:bodyPr vert="horz" wrap="square" lIns="91440" tIns="45720" rIns="91440" bIns="45720" anchor="t"/>
          <a:lstStyle/>
          <a:p>
            <a:pPr eaLnBrk="1" hangingPunct="1">
              <a:buNone/>
            </a:pPr>
            <a:r>
              <a:rPr lang="zh-CN" altLang="en-US" sz="4000"/>
              <a:t>            </a:t>
            </a:r>
            <a:r>
              <a:rPr lang="zh-CN" altLang="en-US" sz="4000" b="1"/>
              <a:t>大家见了，不好意思再藏他的扁担，心里越发敬爱他了。</a:t>
            </a:r>
            <a:endParaRPr lang="en-US" altLang="zh-CN" sz="4000" b="1"/>
          </a:p>
        </p:txBody>
      </p:sp>
      <p:pic>
        <p:nvPicPr>
          <p:cNvPr id="47107" name="Picture 1" descr="D:\Documents\Tencent Files\403455553\Image\C2C\9[1RHFV[@T)72NPQ0(~Y8}5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0"/>
            <a:ext cx="1673225" cy="1557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6" descr="t010e2ce829455cec47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228184" y="2863571"/>
            <a:ext cx="2800102" cy="3878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/>
          </p:cNvSpPr>
          <p:nvPr>
            <p:ph idx="1"/>
          </p:nvPr>
        </p:nvSpPr>
        <p:spPr>
          <a:xfrm>
            <a:off x="539750" y="1916113"/>
            <a:ext cx="8229600" cy="4525962"/>
          </a:xfrm>
        </p:spPr>
        <p:txBody>
          <a:bodyPr vert="horz" wrap="square" lIns="91440" tIns="45720" rIns="91440" bIns="45720" anchor="t"/>
          <a:lstStyle/>
          <a:p>
            <a:pPr eaLnBrk="1" hangingPunct="1">
              <a:buNone/>
            </a:pPr>
            <a:r>
              <a:rPr lang="zh-CN" altLang="en-US" sz="4000"/>
              <a:t>            </a:t>
            </a:r>
            <a:r>
              <a:rPr lang="zh-CN" altLang="en-US" sz="4000" b="1"/>
              <a:t>大家见了，不好意思再藏他的扁担，心里越发</a:t>
            </a:r>
            <a:r>
              <a:rPr lang="zh-CN" altLang="en-US" sz="4000" b="1">
                <a:solidFill>
                  <a:srgbClr val="FF0000"/>
                </a:solidFill>
              </a:rPr>
              <a:t>敬爱</a:t>
            </a:r>
            <a:r>
              <a:rPr lang="zh-CN" altLang="en-US" sz="4000" b="1"/>
              <a:t>他了。</a:t>
            </a:r>
            <a:endParaRPr lang="en-US" altLang="zh-CN" sz="4000" b="1"/>
          </a:p>
        </p:txBody>
      </p:sp>
      <p:pic>
        <p:nvPicPr>
          <p:cNvPr id="48131" name="Picture 1" descr="D:\Documents\Tencent Files\403455553\Image\C2C\9[1RHFV[@T)72NPQ0(~Y8}5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0"/>
            <a:ext cx="1673225" cy="1557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6" descr="t010e2ce829455cec47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228184" y="2863571"/>
            <a:ext cx="2800102" cy="3878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0" name="Rectangle 4"/>
          <p:cNvSpPr/>
          <p:nvPr/>
        </p:nvSpPr>
        <p:spPr>
          <a:xfrm>
            <a:off x="504825" y="1668463"/>
            <a:ext cx="8243888" cy="652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506" name="Picture 6" descr="t010e2ce829455cec47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12160" y="3621021"/>
            <a:ext cx="2080022" cy="2881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8372" name="TextBox 5"/>
          <p:cNvSpPr txBox="1"/>
          <p:nvPr/>
        </p:nvSpPr>
        <p:spPr>
          <a:xfrm>
            <a:off x="669290" y="705485"/>
            <a:ext cx="82353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000" b="1">
                <a:latin typeface="Calibri" panose="020F0502020204030204" pitchFamily="34" charset="0"/>
              </a:rPr>
              <a:t>你认为朱德同志是一个怎样的人？</a:t>
            </a:r>
            <a:endParaRPr lang="zh-CN" altLang="en-US" sz="4000" b="1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775" y="2565400"/>
            <a:ext cx="3240088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Calibri" panose="020F0502020204030204" pitchFamily="34" charset="0"/>
              </a:rPr>
              <a:t> 以身作则</a:t>
            </a:r>
            <a:endParaRPr lang="en-US" altLang="zh-CN" sz="3600" b="1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endParaRPr lang="en-US" altLang="zh-CN" sz="3600" b="1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Calibri" panose="020F0502020204030204" pitchFamily="34" charset="0"/>
              </a:rPr>
              <a:t> 同甘共苦 </a:t>
            </a:r>
            <a:endParaRPr lang="zh-CN" altLang="en-US" sz="36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矩形 2"/>
          <p:cNvSpPr/>
          <p:nvPr/>
        </p:nvSpPr>
        <p:spPr>
          <a:xfrm>
            <a:off x="3779838" y="357188"/>
            <a:ext cx="18002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endParaRPr lang="zh-CN" altLang="en-US" sz="36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0484" name="TextBox 4"/>
          <p:cNvSpPr txBox="1"/>
          <p:nvPr/>
        </p:nvSpPr>
        <p:spPr>
          <a:xfrm>
            <a:off x="3780790" y="4917440"/>
            <a:ext cx="195262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400" b="1">
                <a:latin typeface="Calibri" panose="020F0502020204030204" pitchFamily="34" charset="0"/>
              </a:rPr>
              <a:t>同志</a:t>
            </a:r>
            <a:endParaRPr lang="zh-CN" altLang="en-US" sz="4400" b="1">
              <a:latin typeface="Calibri" panose="020F0502020204030204" pitchFamily="34" charset="0"/>
            </a:endParaRPr>
          </a:p>
        </p:txBody>
      </p:sp>
      <p:pic>
        <p:nvPicPr>
          <p:cNvPr id="20485" name="Picture 2" descr="D:\Documents\Tencent Files\403455553\Image\C2C\(O$)L4LXK``%E$%E8SN6OP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050" y="1773238"/>
            <a:ext cx="4762500" cy="285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等腰三角形 5"/>
          <p:cNvSpPr/>
          <p:nvPr/>
        </p:nvSpPr>
        <p:spPr>
          <a:xfrm>
            <a:off x="4572000" y="5516563"/>
            <a:ext cx="144463" cy="73025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465" name="Picture 1" descr="D:\Documents\Tencent Files\403455553\Image\C2C\0FA$]HF%F2PVJB(~$MOLR5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547688"/>
            <a:ext cx="1790700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39115" y="4292600"/>
            <a:ext cx="202692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000" b="1">
                <a:latin typeface="Calibri" panose="020F0502020204030204" pitchFamily="34" charset="0"/>
              </a:rPr>
              <a:t>毛泽东</a:t>
            </a:r>
            <a:r>
              <a:rPr lang="zh-CN" altLang="en-US" sz="4000">
                <a:latin typeface="Calibri" panose="020F0502020204030204" pitchFamily="34" charset="0"/>
              </a:rPr>
              <a:t> </a:t>
            </a:r>
            <a:endParaRPr lang="zh-CN" altLang="en-US" sz="4000">
              <a:latin typeface="Calibri" panose="020F0502020204030204" pitchFamily="34" charset="0"/>
            </a:endParaRPr>
          </a:p>
        </p:txBody>
      </p:sp>
      <p:pic>
        <p:nvPicPr>
          <p:cNvPr id="62466" name="Picture 2" descr="D:\Documents\Tencent Files\403455553\Image\C2C\H3R0HT{7X{84ZG@SSF6JYM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338" y="547688"/>
            <a:ext cx="1743075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701290" y="4292600"/>
            <a:ext cx="19659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000" b="1">
                <a:latin typeface="Calibri" panose="020F0502020204030204" pitchFamily="34" charset="0"/>
              </a:rPr>
              <a:t>周恩来</a:t>
            </a:r>
            <a:endParaRPr lang="zh-CN" altLang="en-US" sz="4000" b="1">
              <a:latin typeface="Calibri" panose="020F0502020204030204" pitchFamily="34" charset="0"/>
            </a:endParaRPr>
          </a:p>
        </p:txBody>
      </p:sp>
      <p:pic>
        <p:nvPicPr>
          <p:cNvPr id="62467" name="Picture 3" descr="D:\Documents\Tencent Files\403455553\Image\C2C\AX3Q]D%E2H(JW)AID9@8A%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363" y="547688"/>
            <a:ext cx="1733550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4932045" y="4292600"/>
            <a:ext cx="201866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000" b="1">
                <a:latin typeface="Calibri" panose="020F0502020204030204" pitchFamily="34" charset="0"/>
              </a:rPr>
              <a:t>刘少奇</a:t>
            </a:r>
            <a:endParaRPr lang="zh-CN" altLang="en-US" sz="4000" b="1">
              <a:latin typeface="Calibri" panose="020F0502020204030204" pitchFamily="34" charset="0"/>
            </a:endParaRPr>
          </a:p>
        </p:txBody>
      </p:sp>
      <p:pic>
        <p:nvPicPr>
          <p:cNvPr id="62468" name="Picture 4" descr="D:\Documents\Tencent Files\403455553\Image\C2C\F}[4611TA[1(1B7VJ[8ZX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2950" y="547688"/>
            <a:ext cx="1655763" cy="307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950710" y="4292600"/>
            <a:ext cx="21932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000" b="1">
                <a:latin typeface="Calibri" panose="020F0502020204030204" pitchFamily="34" charset="0"/>
              </a:rPr>
              <a:t>彭德怀</a:t>
            </a:r>
            <a:endParaRPr lang="zh-CN" altLang="en-US" sz="4000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2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42" name="矩形 3"/>
          <p:cNvSpPr/>
          <p:nvPr/>
        </p:nvSpPr>
        <p:spPr>
          <a:xfrm>
            <a:off x="2411413" y="1989138"/>
            <a:ext cx="42100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200" b="1">
                <a:latin typeface="Calibri" panose="020F0502020204030204" pitchFamily="34" charset="0"/>
              </a:rPr>
              <a:t>1.</a:t>
            </a:r>
            <a:r>
              <a:rPr lang="zh-CN" altLang="en-US" sz="3200" b="1">
                <a:latin typeface="Calibri" panose="020F0502020204030204" pitchFamily="34" charset="0"/>
              </a:rPr>
              <a:t>读后你有什么感受？</a:t>
            </a:r>
            <a:endParaRPr lang="zh-CN" altLang="en-US" sz="3200" b="1">
              <a:latin typeface="Calibri" panose="020F0502020204030204" pitchFamily="34" charset="0"/>
            </a:endParaRPr>
          </a:p>
        </p:txBody>
      </p:sp>
      <p:pic>
        <p:nvPicPr>
          <p:cNvPr id="61443" name="Picture 1" descr="D:\Documents\Tencent Files\403455553\Image\C2C\9[1RHFV[@T)72NPQ0(~Y8}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1575435"/>
            <a:ext cx="1505585" cy="1924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44" name="Text Box 5"/>
          <p:cNvSpPr txBox="1"/>
          <p:nvPr/>
        </p:nvSpPr>
        <p:spPr>
          <a:xfrm>
            <a:off x="2411413" y="3236913"/>
            <a:ext cx="65532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Calibri" panose="020F0502020204030204" pitchFamily="34" charset="0"/>
              </a:rPr>
              <a:t> </a:t>
            </a:r>
            <a:r>
              <a:rPr lang="en-US" altLang="zh-CN" sz="3200" b="1">
                <a:latin typeface="Calibri" panose="020F0502020204030204" pitchFamily="34" charset="0"/>
              </a:rPr>
              <a:t>2.</a:t>
            </a:r>
            <a:r>
              <a:rPr lang="zh-CN" altLang="en-US" sz="3200" b="1">
                <a:latin typeface="Calibri" panose="020F0502020204030204" pitchFamily="34" charset="0"/>
              </a:rPr>
              <a:t>找出短文中有哪些表示动作的词    说明朱德的勤劳。</a:t>
            </a:r>
            <a:r>
              <a:rPr lang="zh-CN" altLang="en-US" sz="3200">
                <a:latin typeface="Calibri" panose="020F0502020204030204" pitchFamily="34" charset="0"/>
              </a:rPr>
              <a:t> </a:t>
            </a:r>
            <a:endParaRPr lang="zh-CN" altLang="en-US" sz="3200">
              <a:latin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7665" y="234315"/>
            <a:ext cx="85972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Calibri" panose="020F0502020204030204" pitchFamily="34" charset="0"/>
                <a:sym typeface="+mn-ea"/>
              </a:rPr>
              <a:t>扩展阅读          新中国元帅朱德的成长故事</a:t>
            </a:r>
            <a:endParaRPr lang="zh-CN" altLang="en-US" sz="3600" b="1">
              <a:solidFill>
                <a:schemeClr val="tx1"/>
              </a:solidFill>
              <a:latin typeface="Calibri" panose="020F0502020204030204" pitchFamily="34" charset="0"/>
              <a:sym typeface="+mn-ea"/>
            </a:endParaRPr>
          </a:p>
          <a:p>
            <a:endParaRPr lang="zh-CN" altLang="en-US" sz="360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18" name="文本框 1"/>
          <p:cNvSpPr txBox="1"/>
          <p:nvPr/>
        </p:nvSpPr>
        <p:spPr>
          <a:xfrm>
            <a:off x="187960" y="487680"/>
            <a:ext cx="859409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600" b="1">
                <a:solidFill>
                  <a:schemeClr val="tx1"/>
                </a:solidFill>
                <a:latin typeface="Calibri" panose="020F0502020204030204" pitchFamily="34" charset="0"/>
                <a:sym typeface="+mn-ea"/>
              </a:rPr>
              <a:t>扩展阅读          新中国元帅朱德的成长故事</a:t>
            </a:r>
            <a:endParaRPr lang="zh-CN" altLang="en-US" sz="3600" b="1">
              <a:solidFill>
                <a:schemeClr val="tx1"/>
              </a:solidFill>
              <a:latin typeface="Calibri" panose="020F0502020204030204" pitchFamily="34" charset="0"/>
              <a:sym typeface="+mn-ea"/>
            </a:endParaRPr>
          </a:p>
          <a:p>
            <a:pPr eaLnBrk="0" hangingPunct="0"/>
            <a:endParaRPr lang="zh-CN" altLang="en-US" sz="3600" b="1">
              <a:solidFill>
                <a:schemeClr val="tx1"/>
              </a:solidFill>
              <a:latin typeface="Calibri" panose="020F0502020204030204" pitchFamily="34" charset="0"/>
              <a:sym typeface="+mn-ea"/>
            </a:endParaRPr>
          </a:p>
        </p:txBody>
      </p:sp>
      <p:sp>
        <p:nvSpPr>
          <p:cNvPr id="31747" name="矩形 4"/>
          <p:cNvSpPr>
            <a:spLocks noChangeArrowheads="1"/>
          </p:cNvSpPr>
          <p:nvPr/>
        </p:nvSpPr>
        <p:spPr bwMode="auto">
          <a:xfrm>
            <a:off x="1672590" y="1701800"/>
            <a:ext cx="6860540" cy="41541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穷人的孩子早当家。朱德从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岁起就帮妈妈干活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,5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岁时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他就学着     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</a:t>
            </a: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ē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]草、   柴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帮家里干些杂活。朱家附近没有井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他每天帮妈妈要到山坡下去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水。童年的这段岁月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养成了朱德吃苦耐劳的品格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使他在日后的革命生涯中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凭借着这种品格将革命  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[tuī]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向了一个又一个高      [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</a:t>
            </a: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á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。后来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在接受外国记者采访时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他说“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我从小就是饿肚子长大的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因此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后来干革命时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我就不大怕饿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好像根本不知道饿。讲起干活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也是一样。我从小到大都干活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所以不管什么时候做体力活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我从来不觉得面子难看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0420" name="Picture 1" descr="D:\Documents\Tencent Files\403455553\Image\C2C\9[1RHFV[@T)72NPQ0(~Y8}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02100"/>
            <a:ext cx="1673225" cy="2138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130040" y="2052955"/>
            <a:ext cx="5518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sym typeface="+mn-ea"/>
              </a:rPr>
              <a:t>割</a:t>
            </a:r>
            <a:endParaRPr lang="zh-CN" altLang="en-US" sz="24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18785" y="2052955"/>
            <a:ext cx="4991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sym typeface="+mn-ea"/>
              </a:rPr>
              <a:t>拾</a:t>
            </a:r>
            <a:endParaRPr lang="zh-CN" altLang="en-US" sz="24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73225" y="2816225"/>
            <a:ext cx="4603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sym typeface="+mn-ea"/>
              </a:rPr>
              <a:t>挑</a:t>
            </a:r>
            <a:r>
              <a:rPr lang="zh-CN" altLang="en-US" b="1" u="sng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sym typeface="+mn-ea"/>
              </a:rPr>
              <a:t> 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44065" y="3549015"/>
            <a:ext cx="507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sym typeface="+mn-ea"/>
              </a:rPr>
              <a:t>推</a:t>
            </a:r>
            <a:endParaRPr lang="zh-CN" altLang="en-US" sz="24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18785" y="3548380"/>
            <a:ext cx="4737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sym typeface="+mn-ea"/>
              </a:rPr>
              <a:t>潮</a:t>
            </a:r>
            <a:endParaRPr lang="zh-CN" altLang="en-US" sz="24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sym typeface="+mn-ea"/>
            </a:endParaRPr>
          </a:p>
        </p:txBody>
      </p:sp>
      <p:pic>
        <p:nvPicPr>
          <p:cNvPr id="3" name="安妮的仙境 lightmusic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03880" y="547433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62542" y="1321805"/>
            <a:ext cx="8136904" cy="3784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fontAlgn="auto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训练一 ：                    听  坐   走</a:t>
            </a:r>
            <a:endParaRPr kumimoji="0" lang="zh-CN" altLang="en-US" sz="2400" kern="1200" cap="none" spc="0" normalizeH="0" baseline="0" noProof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  <a:p>
            <a:pPr marR="0" defTabSz="914400" eaLnBrk="0" fontAlgn="auto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kern="1200" cap="none" spc="0" normalizeH="0" baseline="0" noProof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  <a:p>
            <a:pPr marR="0" defTabSz="914400" eaLnBrk="0" fontAlgn="auto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上课铃响后，同学们立刻（</a:t>
            </a:r>
            <a:r>
              <a:rPr kumimoji="0" lang="zh-CN" altLang="en-US" sz="2400" kern="1200" cap="none" spc="0" normalizeH="0" baseline="0" noProof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   </a:t>
            </a:r>
            <a:r>
              <a:rPr kumimoji="0" lang="zh-CN" altLang="en-US" sz="2400" kern="1200" cap="none" spc="0" normalizeH="0" baseline="0" noProof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）进教室。回到座位上（</a:t>
            </a:r>
            <a:r>
              <a:rPr kumimoji="0" lang="zh-CN" altLang="en-US" sz="2400" kern="1200" cap="none" spc="0" normalizeH="0" baseline="0" noProof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  </a:t>
            </a:r>
            <a:r>
              <a:rPr kumimoji="0" lang="zh-CN" altLang="en-US" sz="2400" kern="1200" cap="none" spc="0" normalizeH="0" baseline="0" noProof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）好，准备认真地</a:t>
            </a:r>
            <a:r>
              <a:rPr kumimoji="0" lang="zh-CN" altLang="zh-CN" sz="2400" kern="1200" cap="none" spc="0" normalizeH="0" baseline="0" noProof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（</a:t>
            </a:r>
            <a:r>
              <a:rPr kumimoji="0" lang="zh-CN" altLang="zh-CN" sz="2400" kern="1200" cap="none" spc="0" normalizeH="0" baseline="0" noProof="0">
                <a:latin typeface="+mn-lt"/>
                <a:ea typeface="+mn-ea"/>
                <a:cs typeface="+mn-cs"/>
              </a:rPr>
              <a:t>   </a:t>
            </a:r>
            <a:r>
              <a:rPr kumimoji="0" lang="zh-CN" altLang="zh-CN" sz="2400" kern="1200" cap="none" spc="0" normalizeH="0" baseline="0" noProof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）</a:t>
            </a:r>
            <a:r>
              <a:rPr kumimoji="0" lang="zh-CN" altLang="en-US" sz="2400" kern="1200" cap="none" spc="0" normalizeH="0" baseline="0" noProof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吴老师讲课。</a:t>
            </a:r>
            <a:endParaRPr kumimoji="0" lang="zh-CN" altLang="en-US" sz="2400" kern="1200" cap="none" spc="0" normalizeH="0" baseline="0" noProof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  <a:p>
            <a:pPr marR="0" defTabSz="914400" eaLnBrk="0" fontAlgn="auto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kern="1200" cap="none" spc="0" normalizeH="0" baseline="0" noProof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  <a:p>
            <a:pPr marR="0" defTabSz="914400" eaLnBrk="0" fontAlgn="auto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训练二 ：                  拿    刷     起   来   端   洗 </a:t>
            </a:r>
            <a:endParaRPr kumimoji="0" lang="zh-CN" altLang="en-US" sz="2400" kern="1200" cap="none" spc="0" normalizeH="0" baseline="0" noProof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  <a:p>
            <a:pPr marR="0" defTabSz="914400" eaLnBrk="0" fontAlgn="auto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kern="1200" cap="none" spc="0" normalizeH="0" baseline="0" noProof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  <a:p>
            <a:pPr marR="0" defTabSz="914400" eaLnBrk="0" fontAlgn="auto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每天早晨（    ）床后，我会都快速地（</a:t>
            </a:r>
            <a:r>
              <a:rPr kumimoji="0" lang="zh-CN" altLang="en-US" sz="2400" kern="1200" cap="none" spc="0" normalizeH="0" baseline="0" noProof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          </a:t>
            </a:r>
            <a:r>
              <a:rPr kumimoji="0" lang="zh-CN" altLang="en-US" sz="2400" kern="1200" cap="none" spc="0" normalizeH="0" baseline="0" noProof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）牙刷，（    ）牙、（   ）脸，然后（   ）到饭桌前，（   ）起饭碗，享受妈妈为我精心准备的早餐。</a:t>
            </a:r>
            <a:endParaRPr kumimoji="0" lang="zh-CN" altLang="en-US" sz="2400" kern="1200" cap="none" spc="0" normalizeH="0" baseline="0" noProof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4276" name="文本框 2"/>
          <p:cNvSpPr txBox="1"/>
          <p:nvPr/>
        </p:nvSpPr>
        <p:spPr>
          <a:xfrm>
            <a:off x="2843213" y="260350"/>
            <a:ext cx="38782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chemeClr val="tx1"/>
                </a:solidFill>
                <a:latin typeface="Calibri" panose="020F0502020204030204" pitchFamily="34" charset="0"/>
              </a:rPr>
              <a:t>学以致用我最棒</a:t>
            </a:r>
            <a:endParaRPr lang="zh-CN" altLang="en-US" sz="4000" b="1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4663" y="2060575"/>
            <a:ext cx="433387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</a:rPr>
              <a:t>走</a:t>
            </a:r>
            <a:endParaRPr lang="zh-CN" altLang="en-US" sz="24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088" y="2060575"/>
            <a:ext cx="433387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</a:rPr>
              <a:t>坐</a:t>
            </a:r>
            <a:endParaRPr lang="zh-CN" altLang="en-US" sz="24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9113" y="2420938"/>
            <a:ext cx="43338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</a:rPr>
              <a:t>听</a:t>
            </a:r>
            <a:endParaRPr lang="zh-CN" altLang="en-US" sz="24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940425" y="3860800"/>
            <a:ext cx="11525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拿</a:t>
            </a:r>
            <a:endParaRPr kumimoji="0" lang="zh-CN" altLang="en-US" sz="2400" b="1" kern="1200" cap="none" spc="0" normalizeH="0" baseline="0" noProof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63938" y="4221163"/>
            <a:ext cx="43338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</a:rPr>
              <a:t>来</a:t>
            </a:r>
            <a:endParaRPr lang="zh-CN" altLang="en-US" sz="24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40425" y="4221163"/>
            <a:ext cx="433388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Calibri" panose="020F0502020204030204" pitchFamily="34" charset="0"/>
              </a:rPr>
              <a:t>端</a:t>
            </a:r>
            <a:endParaRPr lang="zh-CN" altLang="en-US" sz="24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27988" y="3860800"/>
            <a:ext cx="576262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刷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95513" y="3860800"/>
            <a:ext cx="4318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起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47813" y="4292600"/>
            <a:ext cx="4318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洗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6" grpId="0"/>
      <p:bldP spid="17" grpId="0"/>
      <p:bldP spid="18" grpId="0"/>
      <p:bldP spid="19" grpId="0"/>
      <p:bldP spid="13" grpId="0"/>
      <p:bldP spid="14" grpId="0"/>
      <p:bldP spid="2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5" name="Text Box 8"/>
          <p:cNvSpPr txBox="1"/>
          <p:nvPr/>
        </p:nvSpPr>
        <p:spPr>
          <a:xfrm>
            <a:off x="1366838" y="2205038"/>
            <a:ext cx="7777162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把这个故事讲给爸爸妈妈听。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推荐读物：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朱德元帅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            《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朱德的故事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4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4276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338" y="4437063"/>
            <a:ext cx="1944687" cy="2020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7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313" y="4437063"/>
            <a:ext cx="1944687" cy="2011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8" name="TextBox 6"/>
          <p:cNvSpPr txBox="1"/>
          <p:nvPr/>
        </p:nvSpPr>
        <p:spPr>
          <a:xfrm>
            <a:off x="2941955" y="760095"/>
            <a:ext cx="520763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solidFill>
                  <a:schemeClr val="tx1"/>
                </a:solidFill>
                <a:latin typeface="Arial" panose="020B0604020202020204" pitchFamily="34" charset="0"/>
              </a:rPr>
              <a:t>布置作业扩展阅读</a:t>
            </a:r>
            <a:endParaRPr lang="zh-CN" altLang="en-US" sz="44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54279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213" y="333375"/>
            <a:ext cx="2257425" cy="1223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8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299700" y="103505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0" name="Picture 1" descr="D:\Documents\Tencent Files\403455553\Image\C2C\XH{Z%FFQDSIF2C6K@I~HS[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843213" y="1701800"/>
            <a:ext cx="3240087" cy="2881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矩形 3"/>
          <p:cNvSpPr/>
          <p:nvPr/>
        </p:nvSpPr>
        <p:spPr>
          <a:xfrm>
            <a:off x="3635375" y="452438"/>
            <a:ext cx="18002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endParaRPr lang="zh-CN" altLang="en-US" sz="36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2772" name="TextBox 4"/>
          <p:cNvSpPr txBox="1"/>
          <p:nvPr/>
        </p:nvSpPr>
        <p:spPr>
          <a:xfrm>
            <a:off x="3951605" y="5156200"/>
            <a:ext cx="148336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400" b="1">
                <a:latin typeface="Calibri" panose="020F0502020204030204" pitchFamily="34" charset="0"/>
              </a:rPr>
              <a:t>队伍</a:t>
            </a:r>
            <a:endParaRPr lang="zh-CN" altLang="en-US" sz="4400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5" y="0"/>
            <a:ext cx="1476375" cy="171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2" name="Picture 1" descr="D:\Documents\Tencent Files\403455553\Image\C2C\$ZX0~[8QS~R~G2ETY)MQ_K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350" y="768350"/>
            <a:ext cx="2857500" cy="308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3" name="TextBox 4"/>
          <p:cNvSpPr txBox="1"/>
          <p:nvPr/>
        </p:nvSpPr>
        <p:spPr>
          <a:xfrm>
            <a:off x="3634740" y="3958590"/>
            <a:ext cx="142938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000" b="1">
                <a:latin typeface="Calibri" panose="020F0502020204030204" pitchFamily="34" charset="0"/>
              </a:rPr>
              <a:t>草鞋</a:t>
            </a:r>
            <a:endParaRPr lang="zh-CN" altLang="en-US" sz="4000" b="1">
              <a:latin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01115" y="4914900"/>
            <a:ext cx="624268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200" b="1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  </a:t>
            </a:r>
            <a:r>
              <a:rPr lang="zh-CN" altLang="en-US" sz="3200" b="1">
                <a:latin typeface="Calibri" panose="020F0502020204030204" pitchFamily="34" charset="0"/>
                <a:sym typeface="+mn-ea"/>
              </a:rPr>
              <a:t>用稻草编织的，很容易把脚磨破</a:t>
            </a:r>
            <a:r>
              <a:rPr lang="en-US" altLang="zh-CN" sz="3200" b="1">
                <a:latin typeface="Calibri" panose="020F0502020204030204" pitchFamily="34" charset="0"/>
                <a:sym typeface="+mn-ea"/>
              </a:rPr>
              <a:t>.</a:t>
            </a:r>
            <a:endParaRPr lang="zh-CN" altLang="en-US" sz="320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375" y="4356100"/>
            <a:ext cx="649288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___</a:t>
            </a:r>
            <a:endParaRPr lang="zh-CN" altLang="en-US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8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5" y="0"/>
            <a:ext cx="1476375" cy="171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9" name="Picture 1" descr="D:\Documents\Tencent Files\403455553\Image\C2C\X(SRE7ILB7VEQD[(1RWRU{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900" y="914400"/>
            <a:ext cx="3016250" cy="2941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0" name="TextBox 4"/>
          <p:cNvSpPr txBox="1"/>
          <p:nvPr/>
        </p:nvSpPr>
        <p:spPr>
          <a:xfrm>
            <a:off x="3263900" y="4024313"/>
            <a:ext cx="1955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4000" b="1">
                <a:latin typeface="Calibri" panose="020F0502020204030204" pitchFamily="34" charset="0"/>
              </a:rPr>
              <a:t>      </a:t>
            </a:r>
            <a:r>
              <a:rPr lang="zh-CN" altLang="en-US" sz="4000" b="1">
                <a:latin typeface="Calibri" panose="020F0502020204030204" pitchFamily="34" charset="0"/>
              </a:rPr>
              <a:t>斗笠</a:t>
            </a:r>
            <a:endParaRPr lang="zh-CN" altLang="en-US" sz="4000" b="1">
              <a:latin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6865" y="4929505"/>
            <a:ext cx="886079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b="1">
                <a:latin typeface="Calibri" panose="020F0502020204030204" pitchFamily="34" charset="0"/>
                <a:sym typeface="+mn-ea"/>
              </a:rPr>
              <a:t> 用很薄的竹片编织而成的一种遮阳挡雨用的器具</a:t>
            </a:r>
            <a:endParaRPr lang="zh-CN" altLang="en-US" sz="32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矩形 2"/>
          <p:cNvSpPr/>
          <p:nvPr/>
        </p:nvSpPr>
        <p:spPr>
          <a:xfrm>
            <a:off x="3635375" y="452438"/>
            <a:ext cx="18002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endParaRPr lang="zh-CN" altLang="en-US" sz="36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24580" name="Picture 1" descr="D:\Documents\Tencent Files\403455553\Image\C2C\11ZAO)U3D9P[2GX0[CJ)LB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1785938"/>
            <a:ext cx="3240088" cy="269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1" name="TextBox 4"/>
          <p:cNvSpPr txBox="1"/>
          <p:nvPr/>
        </p:nvSpPr>
        <p:spPr>
          <a:xfrm>
            <a:off x="3634740" y="5158105"/>
            <a:ext cx="15138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b="1">
                <a:latin typeface="Calibri" panose="020F0502020204030204" pitchFamily="34" charset="0"/>
              </a:rPr>
              <a:t>井冈山</a:t>
            </a:r>
            <a:endParaRPr lang="zh-CN" altLang="en-US" sz="3200" b="1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0200" y="5373688"/>
            <a:ext cx="6477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___</a:t>
            </a:r>
            <a:endParaRPr lang="zh-CN" altLang="en-US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738" y="4797425"/>
            <a:ext cx="1008063" cy="4619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err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g</a:t>
            </a:r>
            <a:r>
              <a:rPr kumimoji="0" lang="en-US" altLang="zh-CN" sz="2400" kern="1200" cap="none" spc="0" normalizeH="0" baseline="0" noProof="0" err="1">
                <a:latin typeface="+mn-ea"/>
                <a:ea typeface="+mn-ea"/>
                <a:cs typeface="+mn-cs"/>
              </a:rPr>
              <a:t>ā</a:t>
            </a:r>
            <a:r>
              <a:rPr kumimoji="0" lang="en-US" altLang="zh-CN" sz="2400" kern="1200" cap="none" spc="0" normalizeH="0" baseline="0" noProof="0" err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ng</a:t>
            </a:r>
            <a:endParaRPr kumimoji="0" lang="zh-CN" altLang="en-US" sz="240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6" name="矩形 2"/>
          <p:cNvSpPr/>
          <p:nvPr/>
        </p:nvSpPr>
        <p:spPr>
          <a:xfrm>
            <a:off x="3635375" y="452438"/>
            <a:ext cx="18002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endParaRPr lang="zh-CN" altLang="en-US" sz="36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3686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1892300"/>
            <a:ext cx="3155950" cy="2738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8" name="TextBox 4"/>
          <p:cNvSpPr txBox="1"/>
          <p:nvPr/>
        </p:nvSpPr>
        <p:spPr>
          <a:xfrm>
            <a:off x="5580063" y="294798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Calibri" panose="020F0502020204030204" pitchFamily="34" charset="0"/>
              </a:rPr>
              <a:t>心疼</a:t>
            </a:r>
            <a:endParaRPr lang="zh-CN" altLang="en-US" sz="4000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矩形 2"/>
          <p:cNvSpPr/>
          <p:nvPr/>
        </p:nvSpPr>
        <p:spPr>
          <a:xfrm>
            <a:off x="3635375" y="452438"/>
            <a:ext cx="18002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endParaRPr lang="zh-CN" altLang="en-US" sz="36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26628" name="Picture 1" descr="D:\Documents\Tencent Files\403455553\Image\C2C\~]7STIVLP@YR7GRG@P3A9U0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700338" y="1509713"/>
            <a:ext cx="3240087" cy="287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9" name="TextBox 4"/>
          <p:cNvSpPr txBox="1"/>
          <p:nvPr/>
        </p:nvSpPr>
        <p:spPr>
          <a:xfrm>
            <a:off x="3635375" y="4389120"/>
            <a:ext cx="19786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4000" b="1">
                <a:latin typeface="Calibri" panose="020F0502020204030204" pitchFamily="34" charset="0"/>
              </a:rPr>
              <a:t>打仗</a:t>
            </a:r>
            <a:endParaRPr lang="zh-CN" altLang="en-US" sz="4000" b="1">
              <a:latin typeface="Calibri" panose="020F050202020403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4500563" y="4941888"/>
            <a:ext cx="142875" cy="71438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1486</Words>
  <Application>WPS 演示</Application>
  <PresentationFormat>On-screen Show (4:3)</PresentationFormat>
  <Paragraphs>256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7" baseType="lpstr">
      <vt:lpstr>Arial</vt:lpstr>
      <vt:lpstr>宋体</vt:lpstr>
      <vt:lpstr>Wingdings</vt:lpstr>
      <vt:lpstr>Calibri</vt:lpstr>
      <vt:lpstr>黑体</vt:lpstr>
      <vt:lpstr>楷体_GB2312</vt:lpstr>
      <vt:lpstr>新宋体</vt:lpstr>
      <vt:lpstr>微软雅黑</vt:lpstr>
      <vt:lpstr>Arial Unicode MS</vt:lpstr>
      <vt:lpstr>楷体_GB2312</vt:lpstr>
      <vt:lpstr>楷体</vt:lpstr>
      <vt:lpstr>Ebrima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2021-04-26T15:48:00Z</cp:lastPrinted>
  <dcterms:created xsi:type="dcterms:W3CDTF">2021-04-26T15:48:00Z</dcterms:created>
  <dcterms:modified xsi:type="dcterms:W3CDTF">2021-08-01T01:42:05Z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