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5" r:id="rId3"/>
    <p:sldId id="286" r:id="rId4"/>
    <p:sldId id="283" r:id="rId5"/>
    <p:sldId id="350" r:id="rId6"/>
    <p:sldId id="352" r:id="rId7"/>
    <p:sldId id="412" r:id="rId8"/>
    <p:sldId id="261" r:id="rId9"/>
    <p:sldId id="418" r:id="rId10"/>
    <p:sldId id="273" r:id="rId11"/>
    <p:sldId id="419" r:id="rId12"/>
    <p:sldId id="287" r:id="rId13"/>
    <p:sldId id="302" r:id="rId14"/>
    <p:sldId id="288" r:id="rId15"/>
    <p:sldId id="290" r:id="rId16"/>
    <p:sldId id="415" r:id="rId17"/>
    <p:sldId id="414" r:id="rId18"/>
    <p:sldId id="384" r:id="rId19"/>
    <p:sldId id="386" r:id="rId20"/>
    <p:sldId id="296" r:id="rId21"/>
    <p:sldId id="297" r:id="rId22"/>
    <p:sldId id="416" r:id="rId23"/>
    <p:sldId id="306" r:id="rId24"/>
    <p:sldId id="310" r:id="rId25"/>
    <p:sldId id="304" r:id="rId26"/>
    <p:sldId id="305" r:id="rId27"/>
    <p:sldId id="312" r:id="rId28"/>
    <p:sldId id="417" r:id="rId29"/>
    <p:sldId id="382" r:id="rId30"/>
    <p:sldId id="309" r:id="rId31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43" d="100"/>
          <a:sy n="43" d="100"/>
        </p:scale>
        <p:origin x="-1402" y="-71"/>
      </p:cViewPr>
      <p:guideLst>
        <p:guide orient="horz" pos="2146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algn="r">
              <a:buSzPct val="100000"/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ru-RU" dirty="0"/>
              <a:t>单击此处编辑母版标题样式</a:t>
            </a:r>
            <a:endParaRPr lang="zh-CN" altLang="ru-RU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ru-RU" dirty="0"/>
              <a:t>单击此处编辑母版文本样式</a:t>
            </a:r>
            <a:endParaRPr lang="zh-CN" altLang="ru-RU" dirty="0"/>
          </a:p>
          <a:p>
            <a:pPr lvl="1"/>
            <a:r>
              <a:rPr lang="zh-CN" altLang="ru-RU" dirty="0"/>
              <a:t>第二级</a:t>
            </a:r>
            <a:endParaRPr lang="zh-CN" altLang="ru-RU" dirty="0"/>
          </a:p>
          <a:p>
            <a:pPr lvl="2"/>
            <a:r>
              <a:rPr lang="zh-CN" altLang="ru-RU" dirty="0"/>
              <a:t>第三级</a:t>
            </a:r>
            <a:endParaRPr lang="zh-CN" altLang="ru-RU" dirty="0"/>
          </a:p>
          <a:p>
            <a:pPr lvl="3"/>
            <a:r>
              <a:rPr lang="zh-CN" altLang="ru-RU" dirty="0"/>
              <a:t>第四级</a:t>
            </a:r>
            <a:endParaRPr lang="zh-CN" altLang="ru-RU" dirty="0"/>
          </a:p>
          <a:p>
            <a:pPr lvl="4"/>
            <a:r>
              <a:rPr lang="zh-CN" altLang="ru-RU" dirty="0"/>
              <a:t>第五级</a:t>
            </a:r>
            <a:endParaRPr lang="zh-CN" altLang="ru-RU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fld id="{1CE5025D-568E-412D-83DE-D88984A7F71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SzPct val="100000"/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chemeClr val="tx1"/>
          </a:solidFill>
          <a:latin typeface="Calibri" panose="020F0502020204030204" pitchFamily="34" charset="0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 pitchFamily="34" charset="0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cs typeface="Arial" panose="020B0604020202020204" pitchFamily="34" charset="0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GIF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 descr="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0"/>
            <a:ext cx="9158287" cy="692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143125" y="714375"/>
            <a:ext cx="5857875" cy="1198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Pct val="100000"/>
              <a:buFontTx/>
              <a:defRPr/>
            </a:pPr>
            <a:r>
              <a:rPr kumimoji="0" lang="en-US" altLang="zh-CN" sz="7200" b="1" kern="1200" cap="none" spc="0" normalizeH="0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 </a:t>
            </a:r>
            <a:r>
              <a:rPr kumimoji="0" lang="zh-CN" altLang="en-US" sz="7200" b="1" kern="1200" cap="none" spc="0" normalizeH="0" baseline="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雾在哪里</a:t>
            </a:r>
            <a:endParaRPr kumimoji="0" lang="zh-CN" altLang="en-US" sz="7200" b="1" kern="1200" cap="none" spc="0" normalizeH="0" baseline="0" noProof="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>
              <a:buSzPct val="10000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谁会读？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520700" y="1338263"/>
            <a:ext cx="8229600" cy="4525962"/>
          </a:xfrm>
          <a:ln/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    无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海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变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道    桥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甚至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一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藏    消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散步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房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久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霎时     城市    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气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3"/>
          <p:cNvSpPr/>
          <p:nvPr/>
        </p:nvSpPr>
        <p:spPr>
          <a:xfrm>
            <a:off x="5702300" y="2492375"/>
            <a:ext cx="2286000" cy="2378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SzPct val="100000"/>
              <a:buFont typeface="Arial" panose="020B0604020202020204" pitchFamily="34" charset="0"/>
            </a:pPr>
            <a:r>
              <a:rPr lang="zh-CN" altLang="en-US" sz="1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15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8088" y="1266825"/>
            <a:ext cx="3560762" cy="224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088" y="3860800"/>
            <a:ext cx="3189287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线形标注 1 4"/>
          <p:cNvSpPr/>
          <p:nvPr/>
        </p:nvSpPr>
        <p:spPr>
          <a:xfrm>
            <a:off x="6781800" y="990600"/>
            <a:ext cx="2133600" cy="1600200"/>
          </a:xfrm>
          <a:prstGeom prst="borderCallout1">
            <a:avLst>
              <a:gd name="adj1" fmla="val 48750"/>
              <a:gd name="adj2" fmla="val -6296"/>
              <a:gd name="adj3" fmla="val 101625"/>
              <a:gd name="adj4" fmla="val -80000"/>
            </a:avLst>
          </a:prstGeom>
          <a:solidFill>
            <a:srgbClr val="BBE0E3"/>
          </a:solidFill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39" name="Text Box 3"/>
          <p:cNvSpPr/>
          <p:nvPr/>
        </p:nvSpPr>
        <p:spPr>
          <a:xfrm>
            <a:off x="3068638" y="2225675"/>
            <a:ext cx="2286000" cy="2708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SzPct val="100000"/>
              <a:buFont typeface="Arial" panose="020B0604020202020204" pitchFamily="34" charset="0"/>
            </a:pPr>
            <a:r>
              <a:rPr lang="zh-CN" altLang="en-US" sz="17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17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线形标注 1 9"/>
          <p:cNvSpPr/>
          <p:nvPr/>
        </p:nvSpPr>
        <p:spPr>
          <a:xfrm>
            <a:off x="228600" y="990600"/>
            <a:ext cx="2133600" cy="1600200"/>
          </a:xfrm>
          <a:prstGeom prst="borderCallout1">
            <a:avLst>
              <a:gd name="adj1" fmla="val 52597"/>
              <a:gd name="adj2" fmla="val 100435"/>
              <a:gd name="adj3" fmla="val 103819"/>
              <a:gd name="adj4" fmla="val 150356"/>
            </a:avLst>
          </a:prstGeom>
          <a:solidFill>
            <a:srgbClr val="BBE0E3"/>
          </a:solidFill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1" name="TextBox 15"/>
          <p:cNvSpPr/>
          <p:nvPr/>
        </p:nvSpPr>
        <p:spPr>
          <a:xfrm>
            <a:off x="152400" y="2590800"/>
            <a:ext cx="2435225" cy="830263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ctr">
              <a:buSzPct val="100000"/>
              <a:buFont typeface="Arial" panose="020B0604020202020204" pitchFamily="34" charset="0"/>
            </a:pPr>
            <a:r>
              <a:rPr lang="zh-CN" altLang="en-US" sz="4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房梁</a:t>
            </a:r>
            <a:endParaRPr lang="zh-CN" altLang="en-US" sz="48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2" name="图片 6" descr="鼻梁.jpg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6781800" y="990600"/>
            <a:ext cx="21336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Box 7"/>
          <p:cNvSpPr/>
          <p:nvPr/>
        </p:nvSpPr>
        <p:spPr>
          <a:xfrm>
            <a:off x="7162800" y="2590800"/>
            <a:ext cx="1422400" cy="830263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ctr">
              <a:buSzPct val="100000"/>
              <a:buFont typeface="Arial" panose="020B0604020202020204" pitchFamily="34" charset="0"/>
            </a:pPr>
            <a:r>
              <a:rPr lang="zh-CN" altLang="en-US" sz="4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鼻梁</a:t>
            </a:r>
            <a:endParaRPr lang="zh-CN" altLang="en-US" sz="48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4" name="图片 13" descr="房梁.jpg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192088" y="828675"/>
            <a:ext cx="2206625" cy="176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>
              <a:buSzPct val="100000"/>
              <a:buNone/>
            </a:pP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320675" y="1704975"/>
            <a:ext cx="8229600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默读课文，找出雾对自己说的话，用横线把句子画出来。（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  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4" descr="wu"/>
          <p:cNvPicPr preferRelativeResize="0"/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0" y="530225"/>
            <a:ext cx="9144000" cy="573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8"/>
          <p:cNvSpPr/>
          <p:nvPr/>
        </p:nvSpPr>
        <p:spPr>
          <a:xfrm>
            <a:off x="-757237" y="762000"/>
            <a:ext cx="8991600" cy="15700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SzPct val="100000"/>
              <a:buFont typeface="Arial" panose="020B0604020202020204" pitchFamily="34" charset="0"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我要把大海藏起来。”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SzPct val="100000"/>
              <a:buFont typeface="Arial" panose="020B0604020202020204" pitchFamily="34" charset="0"/>
            </a:pP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963" y="1625600"/>
            <a:ext cx="8172450" cy="1320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现在我要把天空连同太阳一起藏起来。”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963" y="2946400"/>
            <a:ext cx="77644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现在，我要把海岸藏起来。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963" y="3740150"/>
            <a:ext cx="70485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现在，我该把谁藏起来呢？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963" y="4622800"/>
            <a:ext cx="62880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我要把自己藏起来。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4" descr="wu"/>
          <p:cNvPicPr preferRelativeResize="0"/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0" y="530225"/>
            <a:ext cx="9144000" cy="573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8"/>
          <p:cNvSpPr/>
          <p:nvPr/>
        </p:nvSpPr>
        <p:spPr>
          <a:xfrm>
            <a:off x="-757237" y="762000"/>
            <a:ext cx="8991600" cy="15700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SzPct val="100000"/>
              <a:buFont typeface="Arial" panose="020B0604020202020204" pitchFamily="34" charset="0"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我要把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藏起来。”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SzPct val="100000"/>
              <a:buFont typeface="Arial" panose="020B0604020202020204" pitchFamily="34" charset="0"/>
            </a:pP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963" y="1625600"/>
            <a:ext cx="8172450" cy="1320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现在我要把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天空连同太阳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一起藏起来。”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963" y="2946400"/>
            <a:ext cx="77644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现在，我要把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海岸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藏起来。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963" y="3740150"/>
            <a:ext cx="70485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现在，我该把谁藏起来呢？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963" y="4622800"/>
            <a:ext cx="62880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我要把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藏起来。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8" y="503238"/>
            <a:ext cx="8848725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8"/>
          <p:cNvSpPr/>
          <p:nvPr/>
        </p:nvSpPr>
        <p:spPr>
          <a:xfrm>
            <a:off x="0" y="4421188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buSzPct val="100000"/>
              <a:buFont typeface="Arial" panose="020B0604020202020204" pitchFamily="34" charset="0"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我要把大海藏起来。”</a:t>
            </a: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于是，他把大</a:t>
            </a:r>
            <a:endParaRPr lang="zh-CN" altLang="en-US" sz="36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海藏了起来。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无论是海水、船只，还是蓝色的远方，都看不见了。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4" descr="wu"/>
          <p:cNvPicPr preferRelativeResize="0"/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63500" y="503238"/>
            <a:ext cx="91440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4" descr="wu"/>
          <p:cNvPicPr preferRelativeResize="0"/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0" y="122238"/>
            <a:ext cx="9144000" cy="673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8"/>
          <p:cNvSpPr/>
          <p:nvPr/>
        </p:nvSpPr>
        <p:spPr>
          <a:xfrm>
            <a:off x="114300" y="2559050"/>
            <a:ext cx="8064500" cy="1739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SzPct val="100000"/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无论是海水、船只，还是蓝色的远方，都看不见了。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文本框 1"/>
          <p:cNvSpPr txBox="1"/>
          <p:nvPr/>
        </p:nvSpPr>
        <p:spPr>
          <a:xfrm>
            <a:off x="292100" y="1216025"/>
            <a:ext cx="8075613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海水、船只和蓝色的远方，看不见了。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3353" y="200660"/>
            <a:ext cx="247840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比一比</a:t>
            </a:r>
            <a:endParaRPr kumimoji="0" lang="zh-CN" altLang="en-US" sz="6000" b="1" i="0" u="none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4" descr="wu"/>
          <p:cNvPicPr preferRelativeResize="0"/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0" y="101600"/>
            <a:ext cx="9144000" cy="675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8"/>
          <p:cNvSpPr/>
          <p:nvPr/>
        </p:nvSpPr>
        <p:spPr>
          <a:xfrm>
            <a:off x="114300" y="2559050"/>
            <a:ext cx="8064500" cy="1739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SzPct val="100000"/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无论是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海水、船只，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蓝色的远方，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看不见了。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文本框 1"/>
          <p:cNvSpPr txBox="1"/>
          <p:nvPr/>
        </p:nvSpPr>
        <p:spPr>
          <a:xfrm>
            <a:off x="292100" y="1216025"/>
            <a:ext cx="8075613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海水、船只和蓝色的远方，看不见了。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3353" y="200660"/>
            <a:ext cx="247840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比一比</a:t>
            </a:r>
            <a:endParaRPr kumimoji="0" lang="zh-CN" altLang="en-US" sz="6000" b="1" i="0" u="none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4" descr="wu"/>
          <p:cNvPicPr preferRelativeResize="0"/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63500" y="835025"/>
            <a:ext cx="9144000" cy="294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8"/>
          <p:cNvSpPr/>
          <p:nvPr/>
        </p:nvSpPr>
        <p:spPr>
          <a:xfrm>
            <a:off x="0" y="4432300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buSzPct val="100000"/>
              <a:buFont typeface="Arial" panose="020B0604020202020204" pitchFamily="34" charset="0"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我要把大海藏起来。”</a:t>
            </a: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于是，他把大</a:t>
            </a:r>
            <a:endParaRPr lang="zh-CN" altLang="en-US" sz="36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海藏了起来。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海水、船只，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蓝色的远方，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看不见了。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125538"/>
            <a:ext cx="7993063" cy="4994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38" y="1125538"/>
            <a:ext cx="8680450" cy="4994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38" y="1106488"/>
            <a:ext cx="8680450" cy="501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d01373f082025aafc97c31d1f2edab64034f1a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" y="1125538"/>
            <a:ext cx="8678863" cy="4994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taiyang"/>
          <p:cNvPicPr preferRelativeResize="0"/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1828800" y="0"/>
            <a:ext cx="73152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3" descr="wuhaizi"/>
          <p:cNvPicPr preferRelativeResize="0"/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0" y="0"/>
            <a:ext cx="3567113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4"/>
          <p:cNvSpPr/>
          <p:nvPr/>
        </p:nvSpPr>
        <p:spPr>
          <a:xfrm>
            <a:off x="1279525" y="2765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ctr">
              <a:buSzPct val="100000"/>
              <a:buFont typeface="Arial" panose="020B0604020202020204" pitchFamily="34" charset="0"/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2533" name="Rectangle 7"/>
          <p:cNvSpPr/>
          <p:nvPr/>
        </p:nvSpPr>
        <p:spPr>
          <a:xfrm>
            <a:off x="0" y="3200400"/>
            <a:ext cx="9451975" cy="230822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>
              <a:buSzPct val="100000"/>
              <a:buFont typeface="Arial" panose="020B0604020202020204" pitchFamily="34" charset="0"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现在我要把天空连同太阳一起藏起来。”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于是，他把天空连同太阳一起藏了起来。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霎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 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à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时，四周变暗了，无论是天空，还是天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空中的太阳，都看不见了。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4" descr="wu"/>
          <p:cNvPicPr preferRelativeResize="0"/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0" y="565150"/>
            <a:ext cx="9144000" cy="565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8"/>
          <p:cNvSpPr/>
          <p:nvPr/>
        </p:nvSpPr>
        <p:spPr>
          <a:xfrm>
            <a:off x="153988" y="949325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buSzPct val="100000"/>
              <a:buFont typeface="Arial" panose="020B0604020202020204" pitchFamily="34" charset="0"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我要把大海藏起来。”</a:t>
            </a: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于是，他把大</a:t>
            </a:r>
            <a:endParaRPr lang="zh-CN" altLang="en-US" sz="36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海藏了起来。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无论是海水、船只，还是蓝色的远方，都看不见了。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Rectangle 7"/>
          <p:cNvSpPr/>
          <p:nvPr/>
        </p:nvSpPr>
        <p:spPr>
          <a:xfrm>
            <a:off x="0" y="3200400"/>
            <a:ext cx="9451975" cy="230822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>
              <a:buSzPct val="100000"/>
              <a:buFont typeface="Arial" panose="020B0604020202020204" pitchFamily="34" charset="0"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现在我要把天空连同太阳一起藏起来。”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于是，他把天空连同太阳一起藏了起来。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霎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 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à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时，四周变暗了，无论是天空，还是天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空中的太阳，都看不见了。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Box 3"/>
          <p:cNvSpPr/>
          <p:nvPr/>
        </p:nvSpPr>
        <p:spPr>
          <a:xfrm>
            <a:off x="152400" y="5041900"/>
            <a:ext cx="8839200" cy="13858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SzPct val="100000"/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雾来到    。“我要把       。”于是，他把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藏起来了。无论是     ，还是     ，都看不见了。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直接连接符 5"/>
          <p:cNvSpPr/>
          <p:nvPr/>
        </p:nvSpPr>
        <p:spPr>
          <a:xfrm>
            <a:off x="2057400" y="5486400"/>
            <a:ext cx="685800" cy="1588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0" name="直接连接符 8"/>
          <p:cNvSpPr/>
          <p:nvPr/>
        </p:nvSpPr>
        <p:spPr>
          <a:xfrm>
            <a:off x="4572000" y="5486400"/>
            <a:ext cx="1219200" cy="1588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1" name="直接连接符 11"/>
          <p:cNvSpPr/>
          <p:nvPr/>
        </p:nvSpPr>
        <p:spPr>
          <a:xfrm>
            <a:off x="8229600" y="5484813"/>
            <a:ext cx="762000" cy="1587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2" name="直接连接符 12"/>
          <p:cNvSpPr/>
          <p:nvPr/>
        </p:nvSpPr>
        <p:spPr>
          <a:xfrm>
            <a:off x="3133725" y="5867400"/>
            <a:ext cx="838200" cy="1588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3" name="直接连接符 13"/>
          <p:cNvSpPr/>
          <p:nvPr/>
        </p:nvSpPr>
        <p:spPr>
          <a:xfrm>
            <a:off x="5143500" y="5870575"/>
            <a:ext cx="914400" cy="1588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4584" name="图片 8" descr="TIM图片20171123121358.jpg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681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73" name="Picture 3" descr="wuhaizi"/>
          <p:cNvPicPr preferRelativeResize="0"/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1130300" y="363538"/>
            <a:ext cx="7099300" cy="367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Box 1"/>
          <p:cNvSpPr/>
          <p:nvPr/>
        </p:nvSpPr>
        <p:spPr>
          <a:xfrm>
            <a:off x="77788" y="3705225"/>
            <a:ext cx="8990012" cy="230822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雾把海岸藏了起来，同时也把城市藏了</a:t>
            </a:r>
            <a:endParaRPr lang="zh-CN" altLang="en-US" sz="36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起来。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房屋、街道、树木、桥梁，甚至行人、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和小黑猫，雾把一切都藏了起来，什么都看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不见了。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TextBox 1"/>
          <p:cNvSpPr/>
          <p:nvPr/>
        </p:nvSpPr>
        <p:spPr>
          <a:xfrm>
            <a:off x="322263" y="2941638"/>
            <a:ext cx="8990012" cy="230822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73" name="Picture 3" descr="wuhaizi"/>
          <p:cNvPicPr preferRelativeResize="0"/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9525" y="363538"/>
            <a:ext cx="8932863" cy="3084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Box 1"/>
          <p:cNvSpPr/>
          <p:nvPr/>
        </p:nvSpPr>
        <p:spPr>
          <a:xfrm>
            <a:off x="153988" y="1828800"/>
            <a:ext cx="8990012" cy="230822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房屋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街道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、树木、</a:t>
            </a:r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甚至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行人和小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黑猫，雾把一切都藏了起来，什么都看不见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5" descr="timg.jpg"/>
          <p:cNvPicPr preferRelativeResize="0"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447800"/>
            <a:ext cx="3810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5"/>
          <p:cNvSpPr/>
          <p:nvPr/>
        </p:nvSpPr>
        <p:spPr>
          <a:xfrm>
            <a:off x="1117600" y="1844675"/>
            <a:ext cx="2620963" cy="301625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ctr">
              <a:buSzPct val="100000"/>
              <a:buFont typeface="Arial" panose="020B0604020202020204" pitchFamily="34" charset="0"/>
            </a:pPr>
            <a:r>
              <a:rPr lang="zh-CN" altLang="en-US" sz="19000" b="1" dirty="0"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  <a:endParaRPr lang="zh-CN" altLang="en-US" sz="19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TextBox 6"/>
          <p:cNvSpPr/>
          <p:nvPr/>
        </p:nvSpPr>
        <p:spPr>
          <a:xfrm>
            <a:off x="5368925" y="1920875"/>
            <a:ext cx="2620963" cy="301625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ctr">
              <a:buSzPct val="100000"/>
              <a:buFont typeface="Arial" panose="020B0604020202020204" pitchFamily="34" charset="0"/>
            </a:pPr>
            <a:endParaRPr lang="zh-CN" altLang="en-US" sz="19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5" descr="timg.jpg"/>
          <p:cNvPicPr preferRelativeResize="0"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447800"/>
            <a:ext cx="3810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Box 5"/>
          <p:cNvSpPr/>
          <p:nvPr/>
        </p:nvSpPr>
        <p:spPr>
          <a:xfrm>
            <a:off x="1117600" y="1844675"/>
            <a:ext cx="2620963" cy="301625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ctr">
              <a:buSzPct val="100000"/>
              <a:buFont typeface="Arial" panose="020B0604020202020204" pitchFamily="34" charset="0"/>
            </a:pPr>
            <a:r>
              <a:rPr lang="zh-CN" altLang="en-US" sz="19000" b="1" dirty="0"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  <a:endParaRPr lang="zh-CN" altLang="en-US" sz="19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TextBox 6"/>
          <p:cNvSpPr/>
          <p:nvPr/>
        </p:nvSpPr>
        <p:spPr>
          <a:xfrm>
            <a:off x="5368925" y="1920875"/>
            <a:ext cx="2620963" cy="301625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ctr">
              <a:buSzPct val="100000"/>
              <a:buFont typeface="Arial" panose="020B0604020202020204" pitchFamily="34" charset="0"/>
            </a:pPr>
            <a:endParaRPr lang="zh-CN" altLang="en-US" sz="19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7" name="Line 6"/>
          <p:cNvSpPr/>
          <p:nvPr/>
        </p:nvSpPr>
        <p:spPr>
          <a:xfrm flipH="1">
            <a:off x="3124200" y="2133600"/>
            <a:ext cx="0" cy="2590800"/>
          </a:xfrm>
          <a:prstGeom prst="line">
            <a:avLst/>
          </a:prstGeom>
          <a:ln w="38100" cap="flat" cmpd="sng">
            <a:solidFill>
              <a:srgbClr val="0000CC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8678" name="文本框 1"/>
          <p:cNvSpPr txBox="1"/>
          <p:nvPr/>
        </p:nvSpPr>
        <p:spPr>
          <a:xfrm>
            <a:off x="4959350" y="2463800"/>
            <a:ext cx="3854450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小窍门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上短下长，尸的丿要拉长。横间距相等。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/>
                                        <p:tgtEl>
                                          <p:spTgt spid="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>
              <a:buSzPct val="100000"/>
              <a:buNone/>
            </a:pPr>
            <a:endParaRPr lang="zh-CN" altLang="en-US" dirty="0"/>
          </a:p>
        </p:txBody>
      </p:sp>
      <p:sp>
        <p:nvSpPr>
          <p:cNvPr id="29699" name="内容占位符 3"/>
          <p:cNvSpPr>
            <a:spLocks noGrp="1"/>
          </p:cNvSpPr>
          <p:nvPr>
            <p:ph idx="1"/>
          </p:nvPr>
        </p:nvSpPr>
        <p:spPr>
          <a:xfrm>
            <a:off x="184150" y="3949700"/>
            <a:ext cx="8502650" cy="2805113"/>
          </a:xfrm>
          <a:ln/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en-US" altLang="zh-CN" dirty="0"/>
              <a:t>   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不久，大海连同船只，天空连同太阳，海岸连同城市，街道连同房屋和桥梁，都露出来了。路上走着行人。小黑猫也出现了，它摇着黑尾巴，悠闲地散步。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0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8" y="11113"/>
            <a:ext cx="8797925" cy="3771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3" y="339725"/>
            <a:ext cx="8945562" cy="556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15975" y="598488"/>
            <a:ext cx="6653213" cy="6445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R="0" defTabSz="914400">
              <a:buClrTx/>
              <a:buSzPct val="100000"/>
              <a:buFontTx/>
              <a:defRPr/>
            </a:pPr>
            <a:r>
              <a:rPr kumimoji="0" lang="zh-CN" altLang="zh-CN" sz="36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雾呢？消失了，不知到哪里去了</a:t>
            </a:r>
            <a:r>
              <a:rPr kumimoji="0" lang="zh-CN" altLang="zh-CN" sz="3600" b="1" kern="1200" cap="none" spc="0" normalizeH="0" baseline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zh-CN" sz="3600" b="1" kern="1200" cap="none" spc="0" normalizeH="0" baseline="0" noProof="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5975" y="1812925"/>
            <a:ext cx="4702175" cy="5842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雾到哪里了呢？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5975" y="3365500"/>
            <a:ext cx="5407025" cy="952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天晴了，气温升高，由于雾滴蒸发，雾变成看不见的水蒸气。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wuhaizi"/>
          <p:cNvPicPr preferRelativeResize="0"/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41275" y="41275"/>
            <a:ext cx="9061450" cy="679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>
              <a:buSzPct val="100000"/>
              <a:buNone/>
            </a:pPr>
            <a:endParaRPr lang="zh-CN" altLang="en-US" dirty="0"/>
          </a:p>
        </p:txBody>
      </p:sp>
      <p:sp>
        <p:nvSpPr>
          <p:cNvPr id="31748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70900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dirty="0"/>
              <a:t>            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课文说雾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是个淘气的孩子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，在你眼里，雾又是什么呢？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TextBox 11"/>
          <p:cNvSpPr txBox="1"/>
          <p:nvPr/>
        </p:nvSpPr>
        <p:spPr>
          <a:xfrm>
            <a:off x="3527425" y="1214438"/>
            <a:ext cx="1857375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雾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92188" y="3175000"/>
            <a:ext cx="715962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雪    雷   霜   霞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42875" y="452438"/>
            <a:ext cx="8229600" cy="1143000"/>
          </a:xfrm>
          <a:ln/>
        </p:spPr>
        <p:txBody>
          <a:bodyPr vert="horz" wrap="square" lIns="91440" tIns="45720" rIns="91440" bIns="45720" anchor="ctr"/>
          <a:p>
            <a:pPr>
              <a:buSzPct val="100000"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读书要求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457200" y="2062163"/>
            <a:ext cx="8229600" cy="4525962"/>
          </a:xfrm>
          <a:ln/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自由朗读课文，边读边标好自然段。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读准字音，不会读的地方多读几遍。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>
              <a:buSzPct val="10000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谁会读？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520700" y="1338263"/>
            <a:ext cx="8229600" cy="4525962"/>
          </a:xfrm>
          <a:ln/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    无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海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变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道    桥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甚至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一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藏    消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散步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房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久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霎时     城市    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气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>
              <a:buSzPct val="10000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谁会读？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520700" y="1338263"/>
            <a:ext cx="8229600" cy="4525962"/>
          </a:xfrm>
          <a:ln/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于是    无论     海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变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街道    桥梁     甚至    一切    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躲藏    消失     散步    房屋  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不久    霎时     城市    淘气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矩形 3"/>
          <p:cNvSpPr/>
          <p:nvPr/>
        </p:nvSpPr>
        <p:spPr>
          <a:xfrm>
            <a:off x="0" y="6500813"/>
            <a:ext cx="9144000" cy="357187"/>
          </a:xfrm>
          <a:prstGeom prst="rect">
            <a:avLst/>
          </a:prstGeom>
          <a:solidFill>
            <a:srgbClr val="D99694"/>
          </a:solidFill>
          <a:ln w="254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>
              <a:buSzPct val="100000"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9219" name="图片 2" descr="3180ac7858f4e7c7b704c2149247abb4.jpg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428625" y="714375"/>
            <a:ext cx="8072438" cy="521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Box 4"/>
          <p:cNvSpPr/>
          <p:nvPr/>
        </p:nvSpPr>
        <p:spPr>
          <a:xfrm>
            <a:off x="1000125" y="714375"/>
            <a:ext cx="235743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zh-CN" altLang="en-US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海</a:t>
            </a:r>
            <a:r>
              <a: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岸</a:t>
            </a:r>
            <a:endParaRPr lang="zh-CN" altLang="en-US" sz="6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9221" name="Group 67"/>
          <p:cNvGrpSpPr/>
          <p:nvPr/>
        </p:nvGrpSpPr>
        <p:grpSpPr>
          <a:xfrm>
            <a:off x="7286625" y="285750"/>
            <a:ext cx="1543050" cy="385763"/>
            <a:chOff x="7286644" y="285728"/>
            <a:chExt cx="1543036" cy="386396"/>
          </a:xfrm>
        </p:grpSpPr>
        <p:grpSp>
          <p:nvGrpSpPr>
            <p:cNvPr id="9223" name="Group 68"/>
            <p:cNvGrpSpPr/>
            <p:nvPr/>
          </p:nvGrpSpPr>
          <p:grpSpPr>
            <a:xfrm>
              <a:off x="7286644" y="285728"/>
              <a:ext cx="357190" cy="357190"/>
              <a:chOff x="3229362" y="2692932"/>
              <a:chExt cx="1520826" cy="1520826"/>
            </a:xfrm>
          </p:grpSpPr>
          <p:sp>
            <p:nvSpPr>
              <p:cNvPr id="9225" name="Freeform 13"/>
              <p:cNvSpPr/>
              <p:nvPr/>
            </p:nvSpPr>
            <p:spPr>
              <a:xfrm>
                <a:off x="3229362" y="2692932"/>
                <a:ext cx="1520805" cy="1523312"/>
              </a:xfrm>
              <a:custGeom>
                <a:avLst/>
                <a:gdLst/>
                <a:ahLst/>
                <a:cxnLst>
                  <a:cxn ang="0">
                    <a:pos x="760413" y="0"/>
                  </a:cxn>
                  <a:cxn ang="0">
                    <a:pos x="1185567" y="129866"/>
                  </a:cxn>
                  <a:cxn ang="0">
                    <a:pos x="1210253" y="150234"/>
                  </a:cxn>
                  <a:cxn ang="0">
                    <a:pos x="1119002" y="100704"/>
                  </a:cxn>
                  <a:cxn ang="0">
                    <a:pos x="898754" y="56238"/>
                  </a:cxn>
                  <a:cxn ang="0">
                    <a:pos x="332920" y="622072"/>
                  </a:cxn>
                  <a:cxn ang="0">
                    <a:pos x="898754" y="1187906"/>
                  </a:cxn>
                  <a:cxn ang="0">
                    <a:pos x="1464588" y="622072"/>
                  </a:cxn>
                  <a:cxn ang="0">
                    <a:pos x="1420122" y="401824"/>
                  </a:cxn>
                  <a:cxn ang="0">
                    <a:pos x="1370592" y="310574"/>
                  </a:cxn>
                  <a:cxn ang="0">
                    <a:pos x="1390960" y="335259"/>
                  </a:cxn>
                  <a:cxn ang="0">
                    <a:pos x="1520826" y="760413"/>
                  </a:cxn>
                  <a:cxn ang="0">
                    <a:pos x="760413" y="1520826"/>
                  </a:cxn>
                  <a:cxn ang="0">
                    <a:pos x="0" y="760413"/>
                  </a:cxn>
                  <a:cxn ang="0">
                    <a:pos x="760413" y="0"/>
                  </a:cxn>
                </a:cxnLst>
                <a:pathLst>
                  <a:path w="1520826" h="1520826">
                    <a:moveTo>
                      <a:pt x="760413" y="0"/>
                    </a:moveTo>
                    <a:cubicBezTo>
                      <a:pt x="917900" y="0"/>
                      <a:pt x="1064205" y="47876"/>
                      <a:pt x="1185567" y="129866"/>
                    </a:cubicBezTo>
                    <a:lnTo>
                      <a:pt x="1210253" y="150234"/>
                    </a:lnTo>
                    <a:lnTo>
                      <a:pt x="1119002" y="100704"/>
                    </a:lnTo>
                    <a:cubicBezTo>
                      <a:pt x="1051307" y="72071"/>
                      <a:pt x="976879" y="56238"/>
                      <a:pt x="898754" y="56238"/>
                    </a:cubicBezTo>
                    <a:cubicBezTo>
                      <a:pt x="586253" y="56238"/>
                      <a:pt x="332920" y="309571"/>
                      <a:pt x="332920" y="622072"/>
                    </a:cubicBezTo>
                    <a:cubicBezTo>
                      <a:pt x="332920" y="934573"/>
                      <a:pt x="586253" y="1187906"/>
                      <a:pt x="898754" y="1187906"/>
                    </a:cubicBezTo>
                    <a:cubicBezTo>
                      <a:pt x="1211255" y="1187906"/>
                      <a:pt x="1464588" y="934573"/>
                      <a:pt x="1464588" y="622072"/>
                    </a:cubicBezTo>
                    <a:cubicBezTo>
                      <a:pt x="1464588" y="543947"/>
                      <a:pt x="1448755" y="469520"/>
                      <a:pt x="1420122" y="401824"/>
                    </a:cubicBezTo>
                    <a:lnTo>
                      <a:pt x="1370592" y="310574"/>
                    </a:lnTo>
                    <a:lnTo>
                      <a:pt x="1390960" y="335259"/>
                    </a:lnTo>
                    <a:cubicBezTo>
                      <a:pt x="1472951" y="456621"/>
                      <a:pt x="1520826" y="602926"/>
                      <a:pt x="1520826" y="760413"/>
                    </a:cubicBezTo>
                    <a:cubicBezTo>
                      <a:pt x="1520826" y="1180378"/>
                      <a:pt x="1180378" y="1520826"/>
                      <a:pt x="760413" y="1520826"/>
                    </a:cubicBezTo>
                    <a:cubicBezTo>
                      <a:pt x="340448" y="1520826"/>
                      <a:pt x="0" y="1180378"/>
                      <a:pt x="0" y="760413"/>
                    </a:cubicBezTo>
                    <a:cubicBezTo>
                      <a:pt x="0" y="340448"/>
                      <a:pt x="340448" y="0"/>
                      <a:pt x="760413" y="0"/>
                    </a:cubicBezTo>
                    <a:close/>
                  </a:path>
                </a:pathLst>
              </a:custGeom>
              <a:solidFill>
                <a:srgbClr val="C0504D">
                  <a:alpha val="100000"/>
                </a:srgbClr>
              </a:solidFill>
              <a:ln w="2540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6" name="Freeform 14"/>
              <p:cNvSpPr/>
              <p:nvPr/>
            </p:nvSpPr>
            <p:spPr>
              <a:xfrm>
                <a:off x="3810647" y="2855418"/>
                <a:ext cx="797576" cy="805664"/>
              </a:xfrm>
              <a:custGeom>
                <a:avLst/>
                <a:gdLst/>
                <a:ahLst/>
                <a:cxnLst>
                  <a:cxn ang="0">
                    <a:pos x="399331" y="0"/>
                  </a:cxn>
                  <a:cxn ang="0">
                    <a:pos x="798662" y="399331"/>
                  </a:cxn>
                  <a:cxn ang="0">
                    <a:pos x="399331" y="798662"/>
                  </a:cxn>
                  <a:cxn ang="0">
                    <a:pos x="176061" y="730462"/>
                  </a:cxn>
                  <a:cxn ang="0">
                    <a:pos x="162458" y="719239"/>
                  </a:cxn>
                  <a:cxn ang="0">
                    <a:pos x="205556" y="742631"/>
                  </a:cxn>
                  <a:cxn ang="0">
                    <a:pos x="320693" y="765876"/>
                  </a:cxn>
                  <a:cxn ang="0">
                    <a:pos x="616489" y="470080"/>
                  </a:cxn>
                  <a:cxn ang="0">
                    <a:pos x="320693" y="174284"/>
                  </a:cxn>
                  <a:cxn ang="0">
                    <a:pos x="24897" y="470080"/>
                  </a:cxn>
                  <a:cxn ang="0">
                    <a:pos x="48142" y="585217"/>
                  </a:cxn>
                  <a:cxn ang="0">
                    <a:pos x="68881" y="623426"/>
                  </a:cxn>
                  <a:cxn ang="0">
                    <a:pos x="68200" y="622601"/>
                  </a:cxn>
                  <a:cxn ang="0">
                    <a:pos x="0" y="399331"/>
                  </a:cxn>
                  <a:cxn ang="0">
                    <a:pos x="399331" y="0"/>
                  </a:cxn>
                </a:cxnLst>
                <a:pathLst>
                  <a:path w="798662" h="798662">
                    <a:moveTo>
                      <a:pt x="399331" y="0"/>
                    </a:moveTo>
                    <a:cubicBezTo>
                      <a:pt x="619875" y="0"/>
                      <a:pt x="798662" y="178787"/>
                      <a:pt x="798662" y="399331"/>
                    </a:cubicBezTo>
                    <a:cubicBezTo>
                      <a:pt x="798662" y="619875"/>
                      <a:pt x="619875" y="798662"/>
                      <a:pt x="399331" y="798662"/>
                    </a:cubicBezTo>
                    <a:cubicBezTo>
                      <a:pt x="316627" y="798662"/>
                      <a:pt x="239795" y="773520"/>
                      <a:pt x="176061" y="730462"/>
                    </a:cubicBezTo>
                    <a:lnTo>
                      <a:pt x="162458" y="719239"/>
                    </a:lnTo>
                    <a:lnTo>
                      <a:pt x="205556" y="742631"/>
                    </a:lnTo>
                    <a:cubicBezTo>
                      <a:pt x="240944" y="757599"/>
                      <a:pt x="279852" y="765876"/>
                      <a:pt x="320693" y="765876"/>
                    </a:cubicBezTo>
                    <a:cubicBezTo>
                      <a:pt x="484057" y="765876"/>
                      <a:pt x="616489" y="633444"/>
                      <a:pt x="616489" y="470080"/>
                    </a:cubicBezTo>
                    <a:cubicBezTo>
                      <a:pt x="616489" y="306716"/>
                      <a:pt x="484057" y="174284"/>
                      <a:pt x="320693" y="174284"/>
                    </a:cubicBezTo>
                    <a:cubicBezTo>
                      <a:pt x="157329" y="174284"/>
                      <a:pt x="24897" y="306716"/>
                      <a:pt x="24897" y="470080"/>
                    </a:cubicBezTo>
                    <a:cubicBezTo>
                      <a:pt x="24897" y="510921"/>
                      <a:pt x="33174" y="549829"/>
                      <a:pt x="48142" y="585217"/>
                    </a:cubicBezTo>
                    <a:lnTo>
                      <a:pt x="68881" y="623426"/>
                    </a:lnTo>
                    <a:lnTo>
                      <a:pt x="68200" y="622601"/>
                    </a:lnTo>
                    <a:cubicBezTo>
                      <a:pt x="25142" y="558867"/>
                      <a:pt x="0" y="482035"/>
                      <a:pt x="0" y="399331"/>
                    </a:cubicBezTo>
                    <a:cubicBezTo>
                      <a:pt x="0" y="178787"/>
                      <a:pt x="178787" y="0"/>
                      <a:pt x="399331" y="0"/>
                    </a:cubicBezTo>
                    <a:close/>
                  </a:path>
                </a:pathLst>
              </a:custGeom>
              <a:solidFill>
                <a:srgbClr val="4F81BD">
                  <a:alpha val="100000"/>
                </a:srgbClr>
              </a:solidFill>
              <a:ln w="2540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7" name="Oval 15"/>
              <p:cNvSpPr/>
              <p:nvPr/>
            </p:nvSpPr>
            <p:spPr>
              <a:xfrm>
                <a:off x="3952590" y="3261634"/>
                <a:ext cx="270365" cy="270811"/>
              </a:xfrm>
              <a:prstGeom prst="ellipse">
                <a:avLst/>
              </a:prstGeom>
              <a:solidFill>
                <a:srgbClr val="8064A2"/>
              </a:solidFill>
              <a:ln w="25400">
                <a:noFill/>
              </a:ln>
            </p:spPr>
            <p:txBody>
              <a:bodyPr anchor="ctr"/>
              <a:p>
                <a:pPr algn="ctr">
                  <a:buSzPct val="100000"/>
                </a:pPr>
                <a:endParaRPr lang="en-US" altLang="zh-CN" sz="13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9224" name="TextBox 16"/>
            <p:cNvSpPr/>
            <p:nvPr/>
          </p:nvSpPr>
          <p:spPr>
            <a:xfrm>
              <a:off x="7715272" y="357166"/>
              <a:ext cx="1114408" cy="3149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ct val="80000"/>
                </a:lnSpc>
                <a:buSzPct val="100000"/>
              </a:pPr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雾在哪里</a:t>
              </a:r>
              <a:endParaRPr lang="zh-CN" altLang="en-US" b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286250" y="1730375"/>
            <a:ext cx="4214813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江边的陆地叫（江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河边的陆地叫（河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Pct val="100000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湖边的陆地叫（湖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>
              <a:buSzPct val="100000"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谁会读？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20700" y="1338263"/>
            <a:ext cx="8229600" cy="4525962"/>
          </a:xfrm>
          <a:ln/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    无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海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变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道    桥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甚至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一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藏    消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散步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房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久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霎时     城市    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气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66" name="图片 2" descr="微信图片编辑_201911231155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6588" y="371475"/>
            <a:ext cx="4383087" cy="288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5" descr="u=723686418,1950138034&amp;fm=26&amp;gp=0.jpg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61925" y="323850"/>
            <a:ext cx="4237038" cy="297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矩形 3"/>
          <p:cNvSpPr/>
          <p:nvPr/>
        </p:nvSpPr>
        <p:spPr>
          <a:xfrm>
            <a:off x="0" y="6500813"/>
            <a:ext cx="9144000" cy="357187"/>
          </a:xfrm>
          <a:prstGeom prst="rect">
            <a:avLst/>
          </a:prstGeom>
          <a:solidFill>
            <a:srgbClr val="D99694"/>
          </a:solidFill>
          <a:ln w="254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>
              <a:buSzPct val="100000"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1269" name="TextBox 4"/>
          <p:cNvSpPr/>
          <p:nvPr/>
        </p:nvSpPr>
        <p:spPr>
          <a:xfrm>
            <a:off x="3078163" y="4471988"/>
            <a:ext cx="2357437" cy="110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100000"/>
            </a:pPr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街</a:t>
            </a:r>
            <a:r>
              <a:rPr lang="zh-CN" altLang="en-US" sz="6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道</a:t>
            </a:r>
            <a:endParaRPr lang="zh-CN" altLang="en-US" sz="6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270" name="Group 100"/>
          <p:cNvGrpSpPr/>
          <p:nvPr/>
        </p:nvGrpSpPr>
        <p:grpSpPr>
          <a:xfrm>
            <a:off x="7286625" y="285750"/>
            <a:ext cx="1543050" cy="385763"/>
            <a:chOff x="7286644" y="285728"/>
            <a:chExt cx="1543036" cy="386396"/>
          </a:xfrm>
        </p:grpSpPr>
        <p:grpSp>
          <p:nvGrpSpPr>
            <p:cNvPr id="11271" name="Group 101"/>
            <p:cNvGrpSpPr/>
            <p:nvPr/>
          </p:nvGrpSpPr>
          <p:grpSpPr>
            <a:xfrm>
              <a:off x="7286644" y="285728"/>
              <a:ext cx="357190" cy="357190"/>
              <a:chOff x="3229362" y="2692932"/>
              <a:chExt cx="1520826" cy="1520826"/>
            </a:xfrm>
          </p:grpSpPr>
          <p:sp>
            <p:nvSpPr>
              <p:cNvPr id="11273" name="Freeform 13"/>
              <p:cNvSpPr/>
              <p:nvPr/>
            </p:nvSpPr>
            <p:spPr>
              <a:xfrm>
                <a:off x="3229362" y="2692932"/>
                <a:ext cx="1520805" cy="1523312"/>
              </a:xfrm>
              <a:custGeom>
                <a:avLst/>
                <a:gdLst/>
                <a:ahLst/>
                <a:cxnLst>
                  <a:cxn ang="0">
                    <a:pos x="760413" y="0"/>
                  </a:cxn>
                  <a:cxn ang="0">
                    <a:pos x="1185567" y="129866"/>
                  </a:cxn>
                  <a:cxn ang="0">
                    <a:pos x="1210253" y="150234"/>
                  </a:cxn>
                  <a:cxn ang="0">
                    <a:pos x="1119002" y="100704"/>
                  </a:cxn>
                  <a:cxn ang="0">
                    <a:pos x="898754" y="56238"/>
                  </a:cxn>
                  <a:cxn ang="0">
                    <a:pos x="332920" y="622072"/>
                  </a:cxn>
                  <a:cxn ang="0">
                    <a:pos x="898754" y="1187906"/>
                  </a:cxn>
                  <a:cxn ang="0">
                    <a:pos x="1464588" y="622072"/>
                  </a:cxn>
                  <a:cxn ang="0">
                    <a:pos x="1420122" y="401824"/>
                  </a:cxn>
                  <a:cxn ang="0">
                    <a:pos x="1370592" y="310574"/>
                  </a:cxn>
                  <a:cxn ang="0">
                    <a:pos x="1390960" y="335259"/>
                  </a:cxn>
                  <a:cxn ang="0">
                    <a:pos x="1520826" y="760413"/>
                  </a:cxn>
                  <a:cxn ang="0">
                    <a:pos x="760413" y="1520826"/>
                  </a:cxn>
                  <a:cxn ang="0">
                    <a:pos x="0" y="760413"/>
                  </a:cxn>
                  <a:cxn ang="0">
                    <a:pos x="760413" y="0"/>
                  </a:cxn>
                </a:cxnLst>
                <a:pathLst>
                  <a:path w="1520826" h="1520826">
                    <a:moveTo>
                      <a:pt x="760413" y="0"/>
                    </a:moveTo>
                    <a:cubicBezTo>
                      <a:pt x="917900" y="0"/>
                      <a:pt x="1064205" y="47876"/>
                      <a:pt x="1185567" y="129866"/>
                    </a:cubicBezTo>
                    <a:lnTo>
                      <a:pt x="1210253" y="150234"/>
                    </a:lnTo>
                    <a:lnTo>
                      <a:pt x="1119002" y="100704"/>
                    </a:lnTo>
                    <a:cubicBezTo>
                      <a:pt x="1051307" y="72071"/>
                      <a:pt x="976879" y="56238"/>
                      <a:pt x="898754" y="56238"/>
                    </a:cubicBezTo>
                    <a:cubicBezTo>
                      <a:pt x="586253" y="56238"/>
                      <a:pt x="332920" y="309571"/>
                      <a:pt x="332920" y="622072"/>
                    </a:cubicBezTo>
                    <a:cubicBezTo>
                      <a:pt x="332920" y="934573"/>
                      <a:pt x="586253" y="1187906"/>
                      <a:pt x="898754" y="1187906"/>
                    </a:cubicBezTo>
                    <a:cubicBezTo>
                      <a:pt x="1211255" y="1187906"/>
                      <a:pt x="1464588" y="934573"/>
                      <a:pt x="1464588" y="622072"/>
                    </a:cubicBezTo>
                    <a:cubicBezTo>
                      <a:pt x="1464588" y="543947"/>
                      <a:pt x="1448755" y="469520"/>
                      <a:pt x="1420122" y="401824"/>
                    </a:cubicBezTo>
                    <a:lnTo>
                      <a:pt x="1370592" y="310574"/>
                    </a:lnTo>
                    <a:lnTo>
                      <a:pt x="1390960" y="335259"/>
                    </a:lnTo>
                    <a:cubicBezTo>
                      <a:pt x="1472951" y="456621"/>
                      <a:pt x="1520826" y="602926"/>
                      <a:pt x="1520826" y="760413"/>
                    </a:cubicBezTo>
                    <a:cubicBezTo>
                      <a:pt x="1520826" y="1180378"/>
                      <a:pt x="1180378" y="1520826"/>
                      <a:pt x="760413" y="1520826"/>
                    </a:cubicBezTo>
                    <a:cubicBezTo>
                      <a:pt x="340448" y="1520826"/>
                      <a:pt x="0" y="1180378"/>
                      <a:pt x="0" y="760413"/>
                    </a:cubicBezTo>
                    <a:cubicBezTo>
                      <a:pt x="0" y="340448"/>
                      <a:pt x="340448" y="0"/>
                      <a:pt x="760413" y="0"/>
                    </a:cubicBezTo>
                    <a:close/>
                  </a:path>
                </a:pathLst>
              </a:custGeom>
              <a:solidFill>
                <a:srgbClr val="C0504D">
                  <a:alpha val="100000"/>
                </a:srgbClr>
              </a:solidFill>
              <a:ln w="2540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74" name="Freeform 14"/>
              <p:cNvSpPr/>
              <p:nvPr/>
            </p:nvSpPr>
            <p:spPr>
              <a:xfrm>
                <a:off x="3810647" y="2855418"/>
                <a:ext cx="797576" cy="805664"/>
              </a:xfrm>
              <a:custGeom>
                <a:avLst/>
                <a:gdLst/>
                <a:ahLst/>
                <a:cxnLst>
                  <a:cxn ang="0">
                    <a:pos x="399331" y="0"/>
                  </a:cxn>
                  <a:cxn ang="0">
                    <a:pos x="798662" y="399331"/>
                  </a:cxn>
                  <a:cxn ang="0">
                    <a:pos x="399331" y="798662"/>
                  </a:cxn>
                  <a:cxn ang="0">
                    <a:pos x="176061" y="730462"/>
                  </a:cxn>
                  <a:cxn ang="0">
                    <a:pos x="162458" y="719239"/>
                  </a:cxn>
                  <a:cxn ang="0">
                    <a:pos x="205556" y="742631"/>
                  </a:cxn>
                  <a:cxn ang="0">
                    <a:pos x="320693" y="765876"/>
                  </a:cxn>
                  <a:cxn ang="0">
                    <a:pos x="616489" y="470080"/>
                  </a:cxn>
                  <a:cxn ang="0">
                    <a:pos x="320693" y="174284"/>
                  </a:cxn>
                  <a:cxn ang="0">
                    <a:pos x="24897" y="470080"/>
                  </a:cxn>
                  <a:cxn ang="0">
                    <a:pos x="48142" y="585217"/>
                  </a:cxn>
                  <a:cxn ang="0">
                    <a:pos x="68881" y="623426"/>
                  </a:cxn>
                  <a:cxn ang="0">
                    <a:pos x="68200" y="622601"/>
                  </a:cxn>
                  <a:cxn ang="0">
                    <a:pos x="0" y="399331"/>
                  </a:cxn>
                  <a:cxn ang="0">
                    <a:pos x="399331" y="0"/>
                  </a:cxn>
                </a:cxnLst>
                <a:pathLst>
                  <a:path w="798662" h="798662">
                    <a:moveTo>
                      <a:pt x="399331" y="0"/>
                    </a:moveTo>
                    <a:cubicBezTo>
                      <a:pt x="619875" y="0"/>
                      <a:pt x="798662" y="178787"/>
                      <a:pt x="798662" y="399331"/>
                    </a:cubicBezTo>
                    <a:cubicBezTo>
                      <a:pt x="798662" y="619875"/>
                      <a:pt x="619875" y="798662"/>
                      <a:pt x="399331" y="798662"/>
                    </a:cubicBezTo>
                    <a:cubicBezTo>
                      <a:pt x="316627" y="798662"/>
                      <a:pt x="239795" y="773520"/>
                      <a:pt x="176061" y="730462"/>
                    </a:cubicBezTo>
                    <a:lnTo>
                      <a:pt x="162458" y="719239"/>
                    </a:lnTo>
                    <a:lnTo>
                      <a:pt x="205556" y="742631"/>
                    </a:lnTo>
                    <a:cubicBezTo>
                      <a:pt x="240944" y="757599"/>
                      <a:pt x="279852" y="765876"/>
                      <a:pt x="320693" y="765876"/>
                    </a:cubicBezTo>
                    <a:cubicBezTo>
                      <a:pt x="484057" y="765876"/>
                      <a:pt x="616489" y="633444"/>
                      <a:pt x="616489" y="470080"/>
                    </a:cubicBezTo>
                    <a:cubicBezTo>
                      <a:pt x="616489" y="306716"/>
                      <a:pt x="484057" y="174284"/>
                      <a:pt x="320693" y="174284"/>
                    </a:cubicBezTo>
                    <a:cubicBezTo>
                      <a:pt x="157329" y="174284"/>
                      <a:pt x="24897" y="306716"/>
                      <a:pt x="24897" y="470080"/>
                    </a:cubicBezTo>
                    <a:cubicBezTo>
                      <a:pt x="24897" y="510921"/>
                      <a:pt x="33174" y="549829"/>
                      <a:pt x="48142" y="585217"/>
                    </a:cubicBezTo>
                    <a:lnTo>
                      <a:pt x="68881" y="623426"/>
                    </a:lnTo>
                    <a:lnTo>
                      <a:pt x="68200" y="622601"/>
                    </a:lnTo>
                    <a:cubicBezTo>
                      <a:pt x="25142" y="558867"/>
                      <a:pt x="0" y="482035"/>
                      <a:pt x="0" y="399331"/>
                    </a:cubicBezTo>
                    <a:cubicBezTo>
                      <a:pt x="0" y="178787"/>
                      <a:pt x="178787" y="0"/>
                      <a:pt x="399331" y="0"/>
                    </a:cubicBezTo>
                    <a:close/>
                  </a:path>
                </a:pathLst>
              </a:custGeom>
              <a:solidFill>
                <a:srgbClr val="4F81BD">
                  <a:alpha val="100000"/>
                </a:srgbClr>
              </a:solidFill>
              <a:ln w="2540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75" name="Oval 15"/>
              <p:cNvSpPr/>
              <p:nvPr/>
            </p:nvSpPr>
            <p:spPr>
              <a:xfrm>
                <a:off x="3952590" y="3261634"/>
                <a:ext cx="270365" cy="270811"/>
              </a:xfrm>
              <a:prstGeom prst="ellipse">
                <a:avLst/>
              </a:prstGeom>
              <a:solidFill>
                <a:srgbClr val="8064A2"/>
              </a:solidFill>
              <a:ln w="25400">
                <a:noFill/>
              </a:ln>
            </p:spPr>
            <p:txBody>
              <a:bodyPr anchor="ctr"/>
              <a:p>
                <a:pPr algn="ctr">
                  <a:buSzPct val="100000"/>
                </a:pPr>
                <a:endParaRPr lang="en-US" altLang="zh-CN" sz="13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1272" name="TextBox 16"/>
            <p:cNvSpPr/>
            <p:nvPr/>
          </p:nvSpPr>
          <p:spPr>
            <a:xfrm>
              <a:off x="7715272" y="357166"/>
              <a:ext cx="1114408" cy="3149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ct val="80000"/>
                </a:lnSpc>
                <a:buSzPct val="100000"/>
              </a:pPr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雾在哪里</a:t>
              </a:r>
              <a:endParaRPr lang="zh-CN" altLang="en-US" b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1479</Words>
  <Application>WPS 演示</Application>
  <PresentationFormat>全屏显示(4:3)</PresentationFormat>
  <Paragraphs>149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楷体</vt:lpstr>
      <vt:lpstr>华文楷体</vt:lpstr>
      <vt:lpstr>+mn-ea</vt:lpstr>
      <vt:lpstr>Segoe Print</vt:lpstr>
      <vt:lpstr>方正姚体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统编教材二年级上册第八单元</dc:title>
  <dc:creator>crestinaw</dc:creator>
  <cp:lastModifiedBy>qwe</cp:lastModifiedBy>
  <cp:revision>62</cp:revision>
  <cp:lastPrinted>2113-01-01T00:00:00Z</cp:lastPrinted>
  <dcterms:created xsi:type="dcterms:W3CDTF">2017-08-06T09:15:00Z</dcterms:created>
  <dcterms:modified xsi:type="dcterms:W3CDTF">2021-08-01T02:39:26Z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