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501" r:id="rId3"/>
    <p:sldId id="542" r:id="rId4"/>
    <p:sldId id="505" r:id="rId5"/>
    <p:sldId id="510" r:id="rId6"/>
    <p:sldId id="520" r:id="rId8"/>
    <p:sldId id="525" r:id="rId9"/>
    <p:sldId id="541" r:id="rId10"/>
    <p:sldId id="515" r:id="rId11"/>
    <p:sldId id="516" r:id="rId12"/>
    <p:sldId id="530" r:id="rId13"/>
    <p:sldId id="532" r:id="rId14"/>
    <p:sldId id="540" r:id="rId15"/>
    <p:sldId id="543" r:id="rId16"/>
    <p:sldId id="491" r:id="rId17"/>
    <p:sldId id="476" r:id="rId18"/>
  </p:sldIdLst>
  <p:sldSz cx="9144000" cy="6858000" type="screen4x3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465" autoAdjust="0"/>
  </p:normalViewPr>
  <p:slideViewPr>
    <p:cSldViewPr>
      <p:cViewPr varScale="1">
        <p:scale>
          <a:sx n="93" d="100"/>
          <a:sy n="93" d="100"/>
        </p:scale>
        <p:origin x="1314" y="72"/>
      </p:cViewPr>
      <p:guideLst>
        <p:guide orient="horz" pos="2148"/>
        <p:guide pos="28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7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Char char="•"/>
              <a:defRPr sz="1200"/>
            </a:lvl1pPr>
          </a:lstStyle>
          <a:p>
            <a:fld id="{F3F8E858-AA57-4AB2-A78D-85E69502353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DE7F9ECB-2428-4C20-954E-F6C14185505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04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3CE13EE1-85F9-4CD8-9176-BB80408ED67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15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F3F52433-8328-48CE-9608-C299807447B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25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45BA43BE-4584-44F4-AC9F-CACA3E8E261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F9ACF387-F954-46A2-9AB1-B3CF7F3CEFA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45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EF529574-A689-49B2-A4B4-6016EDA2CCE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B90A23F9-F875-4CC4-A1F0-2BD67AA7FFC5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Char char="•"/>
              <a:defRPr/>
            </a:lvl1pPr>
          </a:lstStyle>
          <a:p>
            <a:fld id="{B33F44D1-65AC-4EBE-80AB-A1DA25E48B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MUBAN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6988"/>
            <a:ext cx="9144000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8.png"/><Relationship Id="rId2" Type="http://schemas.openxmlformats.org/officeDocument/2006/relationships/audio" Target="NULL" TargetMode="Externa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5.xml"/><Relationship Id="rId3" Type="http://schemas.openxmlformats.org/officeDocument/2006/relationships/image" Target="../media/image5.png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3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6.xml"/><Relationship Id="rId4" Type="http://schemas.openxmlformats.org/officeDocument/2006/relationships/image" Target="../media/image5.png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9.xml"/><Relationship Id="rId4" Type="http://schemas.openxmlformats.org/officeDocument/2006/relationships/image" Target="../media/image5.png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2.xml"/><Relationship Id="rId4" Type="http://schemas.openxmlformats.org/officeDocument/2006/relationships/image" Target="../media/image5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 txBox="1">
            <a:spLocks noChangeArrowheads="1"/>
          </p:cNvSpPr>
          <p:nvPr/>
        </p:nvSpPr>
        <p:spPr bwMode="auto">
          <a:xfrm>
            <a:off x="1643063" y="571500"/>
            <a:ext cx="53816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21 </a:t>
            </a:r>
            <a:r>
              <a:rPr lang="zh-CN" altLang="en-US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狐假虎威</a:t>
            </a:r>
            <a:endParaRPr lang="zh-CN" altLang="en-US" sz="6000" b="1" baseline="30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42908" y="1714486"/>
            <a:ext cx="7916110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071670" y="1357298"/>
            <a:ext cx="4714908" cy="3619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/>
          <p:cNvSpPr/>
          <p:nvPr/>
        </p:nvSpPr>
        <p:spPr>
          <a:xfrm>
            <a:off x="571500" y="1785938"/>
            <a:ext cx="1571625" cy="14652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狐狸：</a:t>
            </a:r>
            <a:endParaRPr lang="en-US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神气活现 </a:t>
            </a:r>
            <a:endParaRPr lang="en-US" altLang="zh-CN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摇头摆尾  </a:t>
            </a:r>
            <a:endParaRPr lang="en-US" altLang="zh-CN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0500" y="4929188"/>
            <a:ext cx="1571625" cy="1465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老虎：</a:t>
            </a:r>
            <a:endParaRPr lang="en-US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半信半疑 </a:t>
            </a:r>
            <a:endParaRPr lang="en-US" altLang="zh-CN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东张西望</a:t>
            </a:r>
            <a:endParaRPr lang="zh-CN" altLang="en-US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58000" y="1785938"/>
            <a:ext cx="1714500" cy="14652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其它动物：</a:t>
            </a:r>
            <a:endParaRPr lang="en-US" altLang="zh-CN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纳闷 </a:t>
            </a:r>
            <a:endParaRPr lang="en-US" altLang="zh-CN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  <a:spcAft>
                <a:spcPts val="600"/>
              </a:spcAft>
              <a:defRPr/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撒腿就跑  </a:t>
            </a:r>
            <a:endParaRPr lang="en-US" altLang="zh-CN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狐假虎威背景音乐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0113" y="5589588"/>
            <a:ext cx="5762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42938" y="357188"/>
            <a:ext cx="8215312" cy="1428750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sz="4000">
              <a:solidFill>
                <a:srgbClr val="00FF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785813" y="284163"/>
            <a:ext cx="750252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4400">
                <a:latin typeface="Arial" panose="020B0604020202020204" pitchFamily="34" charset="0"/>
                <a:ea typeface="楷体_GB2312" pitchFamily="49" charset="-122"/>
              </a:rPr>
              <a:t> 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老虎信以为真。其实他受骗了。原来，狐狸是借着老虎的威风把百兽吓跑的。</a:t>
            </a:r>
            <a:r>
              <a:rPr lang="zh-CN" altLang="en-US" sz="3600" b="1">
                <a:latin typeface="Arial" panose="020B0604020202020204" pitchFamily="34" charset="0"/>
                <a:ea typeface="楷体_GB2312" pitchFamily="49" charset="-122"/>
              </a:rPr>
              <a:t>                     </a:t>
            </a:r>
            <a:endParaRPr lang="zh-CN" altLang="en-US" sz="3600" b="1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6130" y="6629400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smtClean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anose="02000500000000000000" pitchFamily="2" charset="0"/>
                <a:sym typeface="+mn-ea"/>
              </a:rPr>
              <a:t>0</a:t>
            </a:r>
            <a:endParaRPr lang="zh-CN" altLang="en-US" sz="100" smtClean="0">
              <a:solidFill>
                <a:schemeClr val="bg1">
                  <a:lumMod val="95000"/>
                  <a:alpha val="0"/>
                </a:schemeClr>
              </a:solidFill>
              <a:latin typeface="优教通专用字体logo" panose="02000500000000000000" pitchFamily="2" charset="0"/>
              <a:sym typeface="+mn-ea"/>
            </a:endParaRPr>
          </a:p>
        </p:txBody>
      </p:sp>
      <p:pic>
        <p:nvPicPr>
          <p:cNvPr id="13317" name="PA_图片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1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: 圆角 6"/>
          <p:cNvSpPr/>
          <p:nvPr/>
        </p:nvSpPr>
        <p:spPr>
          <a:xfrm>
            <a:off x="857250" y="998538"/>
            <a:ext cx="6572250" cy="787400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3857625" y="1785938"/>
            <a:ext cx="500063" cy="642937"/>
          </a:xfrm>
          <a:prstGeom prst="downArrow">
            <a:avLst>
              <a:gd name="adj1" fmla="val 50000"/>
              <a:gd name="adj2" fmla="val 43143"/>
            </a:avLst>
          </a:prstGeom>
          <a:solidFill>
            <a:srgbClr val="FFC000"/>
          </a:solidFill>
          <a:ln w="9525">
            <a:solidFill>
              <a:schemeClr val="tx1"/>
            </a:solidFill>
            <a:prstDash val="sysDash"/>
            <a:miter lim="800000"/>
          </a:ln>
        </p:spPr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2643188" y="2428875"/>
            <a:ext cx="3027362" cy="715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405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狐假虎威</a:t>
            </a:r>
            <a:endParaRPr lang="zh-CN" altLang="en-US" sz="405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000375" y="3425825"/>
            <a:ext cx="2000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：借。</a:t>
            </a:r>
            <a:endParaRPr lang="zh-CN" altLang="en-US" sz="3600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000375" y="4211638"/>
            <a:ext cx="23574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威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：威风。</a:t>
            </a:r>
            <a:endParaRPr lang="zh-CN" altLang="en-US" sz="3600"/>
          </a:p>
        </p:txBody>
      </p:sp>
      <p:sp>
        <p:nvSpPr>
          <p:cNvPr id="29" name="椭圆 28"/>
          <p:cNvSpPr/>
          <p:nvPr/>
        </p:nvSpPr>
        <p:spPr>
          <a:xfrm>
            <a:off x="3643313" y="2428875"/>
            <a:ext cx="571500" cy="714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572000" y="2428875"/>
            <a:ext cx="642938" cy="714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5" grpId="0"/>
      <p:bldP spid="26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3446463" y="1476375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半信半疑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5232400" y="2071688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东张西望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303338" y="2714625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神气活现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803650" y="2690813"/>
            <a:ext cx="1628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摇头摆尾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819525" y="3286125"/>
            <a:ext cx="1627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撒腿就跑</a:t>
            </a:r>
            <a:endParaRPr lang="zh-CN" altLang="en-US" sz="28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089025" y="3786188"/>
            <a:ext cx="2038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狐假虎威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588963" y="785813"/>
            <a:ext cx="7813675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4800"/>
              </a:lnSpc>
            </a:pPr>
            <a:r>
              <a:rPr lang="zh-CN" altLang="en-US" sz="2800" b="1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狐狸被老虎逮住了，就称自己是老天爷派来管百兽的。老虎（        ）地跟在狐狸身后，向森林深处走去，还不停地（        ），狐狸却（        ），（        ）。狐狸借着老虎的威风把百兽吓得（        ），这就是</a:t>
            </a:r>
            <a:r>
              <a:rPr lang="en-US" altLang="zh-CN" sz="2800" b="1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       ）。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45" name="PA_图片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1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143502" y="4071940"/>
            <a:ext cx="3286148" cy="2522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7" name="矩形 13"/>
          <p:cNvSpPr>
            <a:spLocks noChangeArrowheads="1"/>
          </p:cNvSpPr>
          <p:nvPr/>
        </p:nvSpPr>
        <p:spPr bwMode="auto">
          <a:xfrm>
            <a:off x="71438" y="71438"/>
            <a:ext cx="8643937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说一说，填一填。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  <p:bldP spid="3" grpId="0"/>
      <p:bldP spid="4" grpId="0"/>
      <p:bldP spid="5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 descr="01300543922769148153119875126_s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638" y="409575"/>
            <a:ext cx="1323975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12800" y="491490"/>
            <a:ext cx="3005455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爪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364" name="组合 7"/>
          <p:cNvGrpSpPr/>
          <p:nvPr/>
        </p:nvGrpSpPr>
        <p:grpSpPr>
          <a:xfrm>
            <a:off x="679450" y="2171700"/>
            <a:ext cx="3862388" cy="1322388"/>
            <a:chOff x="1033" y="3080"/>
            <a:chExt cx="6082" cy="2084"/>
          </a:xfrm>
        </p:grpSpPr>
        <p:pic>
          <p:nvPicPr>
            <p:cNvPr id="15382" name="图片 4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79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3" name="图片 5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33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4" name="图片 6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31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65" name="组合 9"/>
          <p:cNvGrpSpPr/>
          <p:nvPr/>
        </p:nvGrpSpPr>
        <p:grpSpPr>
          <a:xfrm>
            <a:off x="644525" y="3913188"/>
            <a:ext cx="3860800" cy="1323975"/>
            <a:chOff x="1033" y="3080"/>
            <a:chExt cx="6082" cy="2084"/>
          </a:xfrm>
        </p:grpSpPr>
        <p:pic>
          <p:nvPicPr>
            <p:cNvPr id="15379" name="图片 10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79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0" name="图片 11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33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1" name="图片 12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31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66" name="组合 13"/>
          <p:cNvGrpSpPr/>
          <p:nvPr/>
        </p:nvGrpSpPr>
        <p:grpSpPr>
          <a:xfrm>
            <a:off x="4433888" y="3913188"/>
            <a:ext cx="3862387" cy="1323975"/>
            <a:chOff x="1033" y="3080"/>
            <a:chExt cx="6082" cy="2084"/>
          </a:xfrm>
        </p:grpSpPr>
        <p:pic>
          <p:nvPicPr>
            <p:cNvPr id="15376" name="图片 14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079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7" name="图片 15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33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8" name="图片 16" descr="01300543922769148153119875126_s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31" y="3080"/>
              <a:ext cx="2084" cy="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文本框 17"/>
          <p:cNvSpPr txBox="1"/>
          <p:nvPr/>
        </p:nvSpPr>
        <p:spPr>
          <a:xfrm>
            <a:off x="812800" y="229552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食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172335" y="229552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爷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02635" y="229552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命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2475" y="397573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神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39620" y="3966210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猪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03905" y="403796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物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42155" y="397573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就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842000" y="403796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活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115810" y="3975735"/>
            <a:ext cx="1130300" cy="119888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72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借 </a:t>
            </a:r>
            <a:endParaRPr lang="zh-CN" altLang="en-US" sz="72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"/>
          <p:cNvGrpSpPr/>
          <p:nvPr/>
        </p:nvGrpSpPr>
        <p:grpSpPr>
          <a:xfrm>
            <a:off x="0" y="71438"/>
            <a:ext cx="3214688" cy="857250"/>
            <a:chOff x="730521" y="1200116"/>
            <a:chExt cx="2904854" cy="666750"/>
          </a:xfrm>
        </p:grpSpPr>
        <p:sp>
          <p:nvSpPr>
            <p:cNvPr id="18" name="圆角矩形 17"/>
            <p:cNvSpPr/>
            <p:nvPr/>
          </p:nvSpPr>
          <p:spPr>
            <a:xfrm>
              <a:off x="1546749" y="1338405"/>
              <a:ext cx="2088626" cy="44943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ADDBE9"/>
                </a:gs>
                <a:gs pos="100000">
                  <a:schemeClr val="bg1"/>
                </a:gs>
              </a:gsLst>
            </a:gradFill>
            <a:ln>
              <a:solidFill>
                <a:srgbClr val="8FCEE4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endParaRPr kumimoji="1" lang="zh-CN" altLang="en-US"/>
            </a:p>
          </p:txBody>
        </p:sp>
        <p:pic>
          <p:nvPicPr>
            <p:cNvPr id="16411" name="图片 9" descr="book.gif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30521" y="1200116"/>
              <a:ext cx="1087277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2" name="文本框 16"/>
            <p:cNvSpPr txBox="1">
              <a:spLocks noChangeArrowheads="1"/>
            </p:cNvSpPr>
            <p:nvPr/>
          </p:nvSpPr>
          <p:spPr bwMode="auto">
            <a:xfrm>
              <a:off x="1805798" y="1357279"/>
              <a:ext cx="1752600" cy="406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latin typeface="Adobe 黑体 Std R" pitchFamily="34" charset="-122"/>
                  <a:ea typeface="Adobe 黑体 Std R" pitchFamily="34" charset="-122"/>
                </a:rPr>
                <a:t>我会写</a:t>
              </a:r>
              <a:endParaRPr lang="zh-CN" altLang="en-US" sz="2800" b="1">
                <a:latin typeface="Adobe 黑体 Std R" pitchFamily="34" charset="-122"/>
                <a:ea typeface="Adobe 黑体 Std R" pitchFamily="34" charset="-122"/>
              </a:endParaRPr>
            </a:p>
          </p:txBody>
        </p:sp>
      </p:grpSp>
      <p:grpSp>
        <p:nvGrpSpPr>
          <p:cNvPr id="16387" name="Group 4"/>
          <p:cNvGrpSpPr/>
          <p:nvPr/>
        </p:nvGrpSpPr>
        <p:grpSpPr>
          <a:xfrm>
            <a:off x="4932363" y="1700213"/>
            <a:ext cx="2879725" cy="2879725"/>
            <a:chOff x="1474" y="663"/>
            <a:chExt cx="2948" cy="2835"/>
          </a:xfrm>
        </p:grpSpPr>
        <p:sp>
          <p:nvSpPr>
            <p:cNvPr id="16400" name="Rectangle 5"/>
            <p:cNvSpPr>
              <a:spLocks noChangeArrowheads="1"/>
            </p:cNvSpPr>
            <p:nvPr/>
          </p:nvSpPr>
          <p:spPr bwMode="auto">
            <a:xfrm>
              <a:off x="2948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zh-CN" altLang="zh-CN" sz="2800"/>
            </a:p>
          </p:txBody>
        </p:sp>
        <p:sp>
          <p:nvSpPr>
            <p:cNvPr id="16401" name="Rectangle 6"/>
            <p:cNvSpPr>
              <a:spLocks noChangeArrowheads="1"/>
            </p:cNvSpPr>
            <p:nvPr/>
          </p:nvSpPr>
          <p:spPr bwMode="auto">
            <a:xfrm>
              <a:off x="1474" y="2069"/>
              <a:ext cx="1474" cy="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zh-CN" altLang="zh-CN" sz="2800"/>
            </a:p>
          </p:txBody>
        </p:sp>
        <p:sp>
          <p:nvSpPr>
            <p:cNvPr id="16402" name="Rectangle 7"/>
            <p:cNvSpPr>
              <a:spLocks noChangeArrowheads="1"/>
            </p:cNvSpPr>
            <p:nvPr/>
          </p:nvSpPr>
          <p:spPr bwMode="auto">
            <a:xfrm>
              <a:off x="2948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zh-CN" altLang="zh-CN" sz="2800"/>
            </a:p>
          </p:txBody>
        </p:sp>
        <p:sp>
          <p:nvSpPr>
            <p:cNvPr id="16403" name="Rectangle 8"/>
            <p:cNvSpPr>
              <a:spLocks noChangeArrowheads="1"/>
            </p:cNvSpPr>
            <p:nvPr/>
          </p:nvSpPr>
          <p:spPr bwMode="auto">
            <a:xfrm>
              <a:off x="1474" y="663"/>
              <a:ext cx="1474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endParaRPr lang="zh-CN" altLang="zh-CN" sz="2800"/>
            </a:p>
          </p:txBody>
        </p:sp>
        <p:sp>
          <p:nvSpPr>
            <p:cNvPr id="16404" name="Line 9"/>
            <p:cNvSpPr>
              <a:spLocks noChangeShapeType="1"/>
            </p:cNvSpPr>
            <p:nvPr/>
          </p:nvSpPr>
          <p:spPr bwMode="auto">
            <a:xfrm>
              <a:off x="1474" y="663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5" name="Line 10"/>
            <p:cNvSpPr>
              <a:spLocks noChangeShapeType="1"/>
            </p:cNvSpPr>
            <p:nvPr/>
          </p:nvSpPr>
          <p:spPr bwMode="auto">
            <a:xfrm>
              <a:off x="1474" y="3498"/>
              <a:ext cx="2948" cy="0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6" name="Line 11"/>
            <p:cNvSpPr>
              <a:spLocks noChangeShapeType="1"/>
            </p:cNvSpPr>
            <p:nvPr/>
          </p:nvSpPr>
          <p:spPr bwMode="auto">
            <a:xfrm flipH="1">
              <a:off x="1474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7" name="Line 12"/>
            <p:cNvSpPr>
              <a:spLocks noChangeShapeType="1"/>
            </p:cNvSpPr>
            <p:nvPr/>
          </p:nvSpPr>
          <p:spPr bwMode="auto">
            <a:xfrm flipH="1">
              <a:off x="4422" y="663"/>
              <a:ext cx="0" cy="2835"/>
            </a:xfrm>
            <a:prstGeom prst="line">
              <a:avLst/>
            </a:prstGeom>
            <a:noFill/>
            <a:ln w="63500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8" name="Line 13"/>
            <p:cNvSpPr>
              <a:spLocks noChangeShapeType="1"/>
            </p:cNvSpPr>
            <p:nvPr/>
          </p:nvSpPr>
          <p:spPr bwMode="auto">
            <a:xfrm>
              <a:off x="1474" y="2069"/>
              <a:ext cx="2948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9" name="Line 14"/>
            <p:cNvSpPr>
              <a:spLocks noChangeShapeType="1"/>
            </p:cNvSpPr>
            <p:nvPr/>
          </p:nvSpPr>
          <p:spPr bwMode="auto">
            <a:xfrm flipH="1">
              <a:off x="2948" y="663"/>
              <a:ext cx="0" cy="2835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388" name="Rectangle 34"/>
          <p:cNvSpPr>
            <a:spLocks noChangeArrowheads="1"/>
          </p:cNvSpPr>
          <p:nvPr/>
        </p:nvSpPr>
        <p:spPr bwMode="auto">
          <a:xfrm>
            <a:off x="5435600" y="2225675"/>
            <a:ext cx="31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00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627313" y="3128963"/>
            <a:ext cx="1439862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280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187450" y="3128963"/>
            <a:ext cx="1439863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280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2627313" y="1700213"/>
            <a:ext cx="1439862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zh-CN" altLang="zh-CN" sz="2800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1187450" y="1700213"/>
            <a:ext cx="2879725" cy="0"/>
          </a:xfrm>
          <a:prstGeom prst="line">
            <a:avLst/>
          </a:prstGeom>
          <a:noFill/>
          <a:ln w="63500" cap="rnd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>
            <a:off x="1187450" y="4579938"/>
            <a:ext cx="2879725" cy="0"/>
          </a:xfrm>
          <a:prstGeom prst="line">
            <a:avLst/>
          </a:prstGeom>
          <a:noFill/>
          <a:ln w="63500" cap="rnd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 flipH="1">
            <a:off x="1187450" y="1700213"/>
            <a:ext cx="0" cy="2879725"/>
          </a:xfrm>
          <a:prstGeom prst="line">
            <a:avLst/>
          </a:prstGeom>
          <a:noFill/>
          <a:ln w="63500" cap="rnd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 flipH="1">
            <a:off x="4067175" y="1700213"/>
            <a:ext cx="0" cy="2879725"/>
          </a:xfrm>
          <a:prstGeom prst="line">
            <a:avLst/>
          </a:prstGeom>
          <a:noFill/>
          <a:ln w="63500" cap="rnd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6" name="Line 13"/>
          <p:cNvSpPr>
            <a:spLocks noChangeShapeType="1"/>
          </p:cNvSpPr>
          <p:nvPr/>
        </p:nvSpPr>
        <p:spPr bwMode="auto">
          <a:xfrm>
            <a:off x="1187450" y="3128963"/>
            <a:ext cx="2879725" cy="0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7" name="Line 14"/>
          <p:cNvSpPr>
            <a:spLocks noChangeShapeType="1"/>
          </p:cNvSpPr>
          <p:nvPr/>
        </p:nvSpPr>
        <p:spPr bwMode="auto">
          <a:xfrm flipH="1">
            <a:off x="2627313" y="1700213"/>
            <a:ext cx="0" cy="2879725"/>
          </a:xfrm>
          <a:prstGeom prst="line">
            <a:avLst/>
          </a:prstGeom>
          <a:noFill/>
          <a:ln w="9525" cap="rnd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58570" y="2085975"/>
            <a:ext cx="2737485" cy="2108200"/>
          </a:xfrm>
          <a:prstGeom prst="rect">
            <a:avLst/>
          </a:prstGeom>
          <a:noFill/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defRPr/>
            </a:pPr>
            <a:r>
              <a:rPr lang="zh-CN" altLang="en-US" sz="16600" b="1" noProof="1">
                <a:ln w="2222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endParaRPr lang="zh-CN" altLang="en-US" sz="16600" b="1" noProof="1"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03165" y="2085975"/>
            <a:ext cx="2737485" cy="1527810"/>
          </a:xfrm>
          <a:prstGeom prst="rect">
            <a:avLst/>
          </a:prstGeom>
          <a:noFill/>
        </p:spPr>
        <p:txBody>
          <a:bodyPr vert="eaVert">
            <a:spAutoFit/>
          </a:bodyPr>
          <a:lstStyle/>
          <a:p>
            <a:pPr>
              <a:defRPr/>
            </a:pPr>
            <a:r>
              <a:rPr lang="zh-CN" altLang="en-US" sz="16600" noProof="1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食</a:t>
            </a:r>
            <a:endParaRPr lang="zh-CN" altLang="en-US" sz="16600" noProof="1">
              <a:ln w="28575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8"/>
          <p:cNvSpPr txBox="1">
            <a:spLocks noChangeArrowheads="1"/>
          </p:cNvSpPr>
          <p:nvPr/>
        </p:nvSpPr>
        <p:spPr bwMode="auto">
          <a:xfrm>
            <a:off x="500063" y="1500188"/>
            <a:ext cx="82153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  请你根据提示展开想象，续编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狐假虎威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的故事。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34321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428750" y="3571875"/>
            <a:ext cx="6429375" cy="15700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后来，老虎明白了百兽是害怕自己才逃跑的</a:t>
            </a:r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zh-CN" altLang="en-US" sz="32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7412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328400" y="112268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863600" y="1143000"/>
            <a:ext cx="670877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4000" b="1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眼珠一转  扯着嗓子  借着  违抗扑过去  受骗  爪子  一趟   野猪        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纳闷 寻找  狐假虎威  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173038" y="214313"/>
            <a:ext cx="2613025" cy="776287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sz="4000">
              <a:solidFill>
                <a:srgbClr val="00FF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4100" name="图片 7" descr="花盆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813" y="285750"/>
            <a:ext cx="515937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687388" y="214313"/>
            <a:ext cx="1755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42938" y="1785938"/>
            <a:ext cx="7169150" cy="235743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103" name="图片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9500" y="4714875"/>
            <a:ext cx="12350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863600" y="1143000"/>
            <a:ext cx="6708775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 sz="4000" b="1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眼珠一转  扯着嗓子  借着  违抗扑过去  受骗  爪子  一趟   野猪        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纳闷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寻找  狐假虎威    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173038" y="214313"/>
            <a:ext cx="2613025" cy="776287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sz="4000">
              <a:solidFill>
                <a:srgbClr val="00FF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pic>
        <p:nvPicPr>
          <p:cNvPr id="5124" name="图片 7" descr="花盆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813" y="285750"/>
            <a:ext cx="515937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687388" y="214313"/>
            <a:ext cx="1755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42938" y="1785938"/>
            <a:ext cx="7169150" cy="235743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127" name="图片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9500" y="4714875"/>
            <a:ext cx="12350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左大括号 3"/>
          <p:cNvSpPr/>
          <p:nvPr/>
        </p:nvSpPr>
        <p:spPr bwMode="auto">
          <a:xfrm>
            <a:off x="1331913" y="4221163"/>
            <a:ext cx="285750" cy="1071562"/>
          </a:xfrm>
          <a:prstGeom prst="leftBrace">
            <a:avLst>
              <a:gd name="adj1" fmla="val 23633"/>
              <a:gd name="adj2" fmla="val 50000"/>
            </a:avLst>
          </a:prstGeom>
          <a:noFill/>
          <a:ln w="22225" algn="ctr">
            <a:solidFill>
              <a:schemeClr val="tx1"/>
            </a:solidFill>
            <a:round/>
          </a:ln>
        </p:spPr>
        <p:txBody>
          <a:bodyPr/>
          <a:lstStyle/>
          <a:p>
            <a:pPr>
              <a:defRPr/>
            </a:pPr>
            <a:endParaRPr lang="zh-CN" altLang="en-US" sz="4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1619250" y="4076700"/>
            <a:ext cx="1789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mèn</a:t>
            </a:r>
            <a:r>
              <a:rPr lang="en-US" altLang="zh-CN" sz="3200" b="1">
                <a:solidFill>
                  <a:srgbClr val="0000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 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1619250" y="4868863"/>
            <a:ext cx="1789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mēn</a:t>
            </a:r>
            <a:r>
              <a:rPr lang="en-US" altLang="zh-CN" sz="3200" b="1">
                <a:solidFill>
                  <a:srgbClr val="0000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 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3"/>
          <p:cNvSpPr>
            <a:spLocks noChangeArrowheads="1"/>
          </p:cNvSpPr>
          <p:nvPr/>
        </p:nvSpPr>
        <p:spPr bwMode="auto">
          <a:xfrm>
            <a:off x="642938" y="1214438"/>
            <a:ext cx="7715250" cy="2000250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sz="4000">
              <a:solidFill>
                <a:srgbClr val="00FF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9219" name="Rectangle 3"/>
          <p:cNvSpPr txBox="1">
            <a:spLocks noChangeArrowheads="1"/>
          </p:cNvSpPr>
          <p:nvPr/>
        </p:nvSpPr>
        <p:spPr bwMode="auto">
          <a:xfrm>
            <a:off x="785813" y="1143000"/>
            <a:ext cx="76342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5225"/>
              </a:lnSpc>
              <a:buSzPct val="60000"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在茂密的森林里，有一只老虎正在寻找食物。一只狐狸从老虎身边窜过。老虎扑过去，把狐狸逮住了。</a:t>
            </a:r>
            <a:r>
              <a:rPr lang="zh-CN" altLang="en-US" sz="3600" b="1">
                <a:solidFill>
                  <a:srgbClr val="434547"/>
                </a:solidFill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 </a:t>
            </a:r>
            <a:endParaRPr lang="zh-CN" altLang="en-US" sz="34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0" name="KSO_Shape"/>
          <p:cNvSpPr/>
          <p:nvPr/>
        </p:nvSpPr>
        <p:spPr>
          <a:xfrm>
            <a:off x="542863" y="2080418"/>
            <a:ext cx="3436938" cy="4295775"/>
          </a:xfrm>
          <a:prstGeom prst="ellipse">
            <a:avLst/>
          </a:prstGeom>
          <a:noFill/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7" name="PA_文本框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6130" y="6629400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smtClean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anose="02000500000000000000" pitchFamily="2" charset="0"/>
                <a:sym typeface="+mn-ea"/>
              </a:rPr>
              <a:t>0</a:t>
            </a:r>
            <a:endParaRPr lang="zh-CN" altLang="en-US" sz="100" smtClean="0">
              <a:solidFill>
                <a:schemeClr val="bg1">
                  <a:lumMod val="95000"/>
                  <a:alpha val="0"/>
                </a:schemeClr>
              </a:solidFill>
              <a:latin typeface="优教通专用字体logo" panose="02000500000000000000" pitchFamily="2" charset="0"/>
              <a:sym typeface="+mn-ea"/>
            </a:endParaRPr>
          </a:p>
        </p:txBody>
      </p:sp>
      <p:pic>
        <p:nvPicPr>
          <p:cNvPr id="6152" name="PA_图片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1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143108" y="4000504"/>
            <a:ext cx="4214842" cy="2252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0" y="285750"/>
            <a:ext cx="842962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你觉得老虎和狐狸谁更厉害？从哪里看出来的呢？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: 圆角 6"/>
          <p:cNvSpPr/>
          <p:nvPr/>
        </p:nvSpPr>
        <p:spPr>
          <a:xfrm>
            <a:off x="6516688" y="2060575"/>
            <a:ext cx="576262" cy="368300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5" name="矩形: 圆角 6"/>
          <p:cNvSpPr/>
          <p:nvPr/>
        </p:nvSpPr>
        <p:spPr>
          <a:xfrm>
            <a:off x="1908175" y="2636838"/>
            <a:ext cx="503238" cy="511175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6" name="矩形: 圆角 6"/>
          <p:cNvSpPr/>
          <p:nvPr/>
        </p:nvSpPr>
        <p:spPr>
          <a:xfrm>
            <a:off x="4787900" y="1989138"/>
            <a:ext cx="431800" cy="511175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8" name="左大括号 3"/>
          <p:cNvSpPr/>
          <p:nvPr/>
        </p:nvSpPr>
        <p:spPr bwMode="auto">
          <a:xfrm>
            <a:off x="4716463" y="2565400"/>
            <a:ext cx="285750" cy="1071563"/>
          </a:xfrm>
          <a:prstGeom prst="leftBrace">
            <a:avLst>
              <a:gd name="adj1" fmla="val 23633"/>
              <a:gd name="adj2" fmla="val 50000"/>
            </a:avLst>
          </a:prstGeom>
          <a:noFill/>
          <a:ln w="22225" algn="ctr">
            <a:solidFill>
              <a:schemeClr val="tx1"/>
            </a:solidFill>
            <a:round/>
          </a:ln>
        </p:spPr>
        <p:txBody>
          <a:bodyPr/>
          <a:lstStyle/>
          <a:p>
            <a:pPr>
              <a:defRPr/>
            </a:pPr>
            <a:endParaRPr lang="zh-CN" altLang="en-US" sz="4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5148263" y="2420938"/>
            <a:ext cx="17891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逃跑</a:t>
            </a:r>
            <a:r>
              <a:rPr lang="en-US" altLang="zh-CN" sz="3200" b="1">
                <a:solidFill>
                  <a:srgbClr val="0000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 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>
            <a:off x="5219700" y="3141663"/>
            <a:ext cx="1789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乱跑</a:t>
            </a:r>
            <a:r>
              <a:rPr lang="en-US" altLang="zh-CN" sz="3200" b="1">
                <a:solidFill>
                  <a:srgbClr val="0000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 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12" grpId="0"/>
      <p:bldP spid="13" grpId="0"/>
      <p:bldP spid="15" grpId="0"/>
      <p:bldP spid="16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istrator\Desktop\2上课件素材\课文插图\狐假虎威1.bmp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8400" y="3141663"/>
            <a:ext cx="374332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2"/>
          <p:cNvSpPr txBox="1">
            <a:spLocks noRot="1" noChangeArrowheads="1"/>
          </p:cNvSpPr>
          <p:nvPr/>
        </p:nvSpPr>
        <p:spPr bwMode="auto">
          <a:xfrm>
            <a:off x="539750" y="1125538"/>
            <a:ext cx="7929563" cy="164306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lnSpc>
                <a:spcPct val="130000"/>
              </a:lnSpc>
              <a:buClr>
                <a:srgbClr val="D6A210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lang="zh-CN" altLang="en-US" sz="4400" b="1">
                <a:solidFill>
                  <a:srgbClr val="8E6C0B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狐狸眼珠子骨碌碌一转，扯着嗓子问老虎：“你敢吃我？”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0" y="6629400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smtClean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anose="02000500000000000000" pitchFamily="2" charset="0"/>
                <a:sym typeface="+mn-ea"/>
              </a:rPr>
              <a:t>0</a:t>
            </a:r>
            <a:endParaRPr lang="zh-CN" altLang="en-US" sz="100" smtClean="0">
              <a:solidFill>
                <a:schemeClr val="bg1">
                  <a:lumMod val="95000"/>
                  <a:alpha val="0"/>
                </a:schemeClr>
              </a:solidFill>
              <a:latin typeface="优教通专用字体logo" panose="02000500000000000000" pitchFamily="2" charset="0"/>
              <a:sym typeface="+mn-ea"/>
            </a:endParaRPr>
          </a:p>
        </p:txBody>
      </p:sp>
      <p:pic>
        <p:nvPicPr>
          <p:cNvPr id="7173" name="PA_图片 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1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: 圆角 6"/>
          <p:cNvSpPr/>
          <p:nvPr/>
        </p:nvSpPr>
        <p:spPr>
          <a:xfrm>
            <a:off x="1979613" y="1412875"/>
            <a:ext cx="3143250" cy="655638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4" name="矩形: 圆角 6"/>
          <p:cNvSpPr/>
          <p:nvPr/>
        </p:nvSpPr>
        <p:spPr>
          <a:xfrm>
            <a:off x="5364163" y="1412875"/>
            <a:ext cx="1571625" cy="655638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18" name="矩形: 圆角 6"/>
          <p:cNvSpPr/>
          <p:nvPr/>
        </p:nvSpPr>
        <p:spPr>
          <a:xfrm>
            <a:off x="1116013" y="2060575"/>
            <a:ext cx="1500187" cy="655638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00FF"/>
              </a:solidFill>
            </a:endParaRPr>
          </a:p>
        </p:txBody>
      </p:sp>
      <p:sp>
        <p:nvSpPr>
          <p:cNvPr id="9" name="左大括号 3"/>
          <p:cNvSpPr/>
          <p:nvPr/>
        </p:nvSpPr>
        <p:spPr bwMode="auto">
          <a:xfrm>
            <a:off x="4643438" y="2349500"/>
            <a:ext cx="285750" cy="1071563"/>
          </a:xfrm>
          <a:prstGeom prst="leftBrace">
            <a:avLst>
              <a:gd name="adj1" fmla="val 23633"/>
              <a:gd name="adj2" fmla="val 50000"/>
            </a:avLst>
          </a:prstGeom>
          <a:noFill/>
          <a:ln w="22225" algn="ctr">
            <a:solidFill>
              <a:schemeClr val="tx1"/>
            </a:solidFill>
            <a:round/>
          </a:ln>
        </p:spPr>
        <p:txBody>
          <a:bodyPr/>
          <a:lstStyle/>
          <a:p>
            <a:pPr>
              <a:defRPr/>
            </a:pPr>
            <a:endParaRPr lang="zh-CN" altLang="en-US" sz="40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4932363" y="2133600"/>
            <a:ext cx="17891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zhuàn</a:t>
            </a:r>
            <a:r>
              <a:rPr lang="en-US" altLang="zh-CN" sz="3200" b="1">
                <a:solidFill>
                  <a:srgbClr val="0000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 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5003800" y="2924175"/>
            <a:ext cx="1789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zhuǎn</a:t>
            </a:r>
            <a:r>
              <a:rPr lang="en-US" altLang="zh-CN" sz="3200" b="1">
                <a:solidFill>
                  <a:srgbClr val="0000F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+mn-ea"/>
              </a:rPr>
              <a:t> </a:t>
            </a:r>
            <a:endParaRPr lang="zh-CN" altLang="en-US" sz="3200" b="1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10" grpId="0"/>
      <p:bldP spid="14" grpId="0"/>
      <p:bldP spid="1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istrator\Desktop\2上课件素材\课文插图\狐假虎威1.bmp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1628775"/>
            <a:ext cx="3240087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3635375" y="1268413"/>
            <a:ext cx="4824413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狐狸眼珠子骨碌碌一转，扯着嗓子问老虎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：“你敢吃我？”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矩形 4"/>
          <p:cNvSpPr>
            <a:spLocks noChangeArrowheads="1"/>
          </p:cNvSpPr>
          <p:nvPr/>
        </p:nvSpPr>
        <p:spPr bwMode="auto">
          <a:xfrm>
            <a:off x="71438" y="285750"/>
            <a:ext cx="842962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我能把狐狸的狡猾读出来。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3924300" y="3644900"/>
            <a:ext cx="431958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“为什么不敢？”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老虎一愣。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istrator\Desktop\2上课件素材\课文插图\狐假虎威1.bmp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6013" y="2205038"/>
            <a:ext cx="22320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2771775" y="4221163"/>
            <a:ext cx="5072063" cy="1214437"/>
            <a:chOff x="5424940" y="-568549"/>
            <a:chExt cx="3456384" cy="901995"/>
          </a:xfrm>
        </p:grpSpPr>
        <p:sp>
          <p:nvSpPr>
            <p:cNvPr id="3" name="圆角矩形标注 2"/>
            <p:cNvSpPr/>
            <p:nvPr/>
          </p:nvSpPr>
          <p:spPr>
            <a:xfrm>
              <a:off x="5424940" y="-568549"/>
              <a:ext cx="3456384" cy="901995"/>
            </a:xfrm>
            <a:prstGeom prst="wedgeRoundRectCallout">
              <a:avLst>
                <a:gd name="adj1" fmla="val -43811"/>
                <a:gd name="adj2" fmla="val -109604"/>
                <a:gd name="adj3" fmla="val 16667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25" name="TextBox 3"/>
            <p:cNvSpPr txBox="1">
              <a:spLocks noChangeArrowheads="1"/>
            </p:cNvSpPr>
            <p:nvPr/>
          </p:nvSpPr>
          <p:spPr bwMode="auto">
            <a:xfrm>
              <a:off x="5424940" y="-446878"/>
              <a:ext cx="3416193" cy="780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   我带你到百兽面前走一趟，让你看看我的威风。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7"/>
          <p:cNvGrpSpPr/>
          <p:nvPr/>
        </p:nvGrpSpPr>
        <p:grpSpPr>
          <a:xfrm>
            <a:off x="3348038" y="1341438"/>
            <a:ext cx="5357812" cy="1728787"/>
            <a:chOff x="6361669" y="-905862"/>
            <a:chExt cx="4183066" cy="1296879"/>
          </a:xfrm>
        </p:grpSpPr>
        <p:sp>
          <p:nvSpPr>
            <p:cNvPr id="9" name="圆角矩形标注 8"/>
            <p:cNvSpPr/>
            <p:nvPr/>
          </p:nvSpPr>
          <p:spPr>
            <a:xfrm>
              <a:off x="6361669" y="-905862"/>
              <a:ext cx="4138447" cy="1296879"/>
            </a:xfrm>
            <a:prstGeom prst="wedgeRoundRectCallout">
              <a:avLst>
                <a:gd name="adj1" fmla="val -58075"/>
                <a:gd name="adj2" fmla="val 70721"/>
                <a:gd name="adj3" fmla="val 16667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23" name="TextBox 9"/>
            <p:cNvSpPr txBox="1">
              <a:spLocks noChangeArrowheads="1"/>
            </p:cNvSpPr>
            <p:nvPr/>
          </p:nvSpPr>
          <p:spPr bwMode="auto">
            <a:xfrm>
              <a:off x="6361669" y="-797789"/>
              <a:ext cx="4183066" cy="1136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   老天爷派我来管你们百兽，你吃了我，就是违抗了老天爷的命令。我看你有多大的胆子！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221" name="矩形 4"/>
          <p:cNvSpPr>
            <a:spLocks noChangeArrowheads="1"/>
          </p:cNvSpPr>
          <p:nvPr/>
        </p:nvSpPr>
        <p:spPr bwMode="auto">
          <a:xfrm>
            <a:off x="71438" y="285750"/>
            <a:ext cx="842962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我能把狐狸的狡猾读出来。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331640" y="98632"/>
            <a:ext cx="6883698" cy="6210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0" y="6629400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smtClean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anose="02000500000000000000" pitchFamily="2" charset="0"/>
                <a:sym typeface="+mn-ea"/>
              </a:rPr>
              <a:t>0</a:t>
            </a:r>
            <a:endParaRPr lang="zh-CN" altLang="en-US" sz="100" smtClean="0">
              <a:solidFill>
                <a:schemeClr val="bg1">
                  <a:lumMod val="95000"/>
                  <a:alpha val="0"/>
                </a:schemeClr>
              </a:solidFill>
              <a:latin typeface="优教通专用字体logo" panose="02000500000000000000" pitchFamily="2" charset="0"/>
              <a:sym typeface="+mn-ea"/>
            </a:endParaRPr>
          </a:p>
        </p:txBody>
      </p:sp>
      <p:pic>
        <p:nvPicPr>
          <p:cNvPr id="10244" name="PA_图片 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1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5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786446" y="4286256"/>
            <a:ext cx="2786082" cy="2381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214313" y="1071563"/>
            <a:ext cx="8643937" cy="3571875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endParaRPr lang="en-US" sz="4000">
              <a:solidFill>
                <a:srgbClr val="00FFFF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285750" y="1071563"/>
            <a:ext cx="8559800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600">
                <a:latin typeface="Arial" panose="020B0604020202020204" pitchFamily="34" charset="0"/>
                <a:ea typeface="楷体_GB2312" pitchFamily="49" charset="-122"/>
              </a:rPr>
              <a:t>  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老虎跟着狐狸朝森林深处走去。狐狸神气活现，摇头摆尾；老虎半信半疑，东张西望。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森林里的野猪啦，小鹿啦，兔子啦，看见狐狸大摇大摆地走过来，跟往常很不一样，都很纳闷。再往狐狸身后一看，呀，一只大老虎！大大小小的野兽吓得撒腿就跑。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PA_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6130" y="6629400"/>
            <a:ext cx="1219200" cy="10772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100" smtClean="0">
                <a:solidFill>
                  <a:schemeClr val="bg1">
                    <a:lumMod val="95000"/>
                    <a:alpha val="0"/>
                  </a:schemeClr>
                </a:solidFill>
                <a:latin typeface="优教通专用字体logo" panose="02000500000000000000" pitchFamily="2" charset="0"/>
                <a:sym typeface="+mn-ea"/>
              </a:rPr>
              <a:t>0</a:t>
            </a:r>
            <a:endParaRPr lang="zh-CN" altLang="en-US" sz="100" smtClean="0">
              <a:solidFill>
                <a:schemeClr val="bg1">
                  <a:lumMod val="95000"/>
                  <a:alpha val="0"/>
                </a:schemeClr>
              </a:solidFill>
              <a:latin typeface="优教通专用字体logo" panose="02000500000000000000" pitchFamily="2" charset="0"/>
              <a:sym typeface="+mn-ea"/>
            </a:endParaRPr>
          </a:p>
        </p:txBody>
      </p:sp>
      <p:pic>
        <p:nvPicPr>
          <p:cNvPr id="11270" name="PA_图片 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31288" y="76200"/>
            <a:ext cx="4762" cy="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矩形 9"/>
          <p:cNvSpPr>
            <a:spLocks noChangeArrowheads="1"/>
          </p:cNvSpPr>
          <p:nvPr/>
        </p:nvSpPr>
        <p:spPr bwMode="auto">
          <a:xfrm>
            <a:off x="214313" y="214313"/>
            <a:ext cx="84296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读一读，分角色，演一演。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ISLIDE.ADDREMOVEWATERMARK" val="fiBPX72Phn"/>
  <p:tag name="PA" val="v3.2.0"/>
</p:tagLst>
</file>

<file path=ppt/tags/tag10.xml><?xml version="1.0" encoding="utf-8"?>
<p:tagLst xmlns:p="http://schemas.openxmlformats.org/presentationml/2006/main">
  <p:tag name="ISLIDE.ADDREMOVEWATERMARK" val="fiBPX72Phn"/>
  <p:tag name="PA" val="v3.2.0"/>
</p:tagLst>
</file>

<file path=ppt/tags/tag11.xml><?xml version="1.0" encoding="utf-8"?>
<p:tagLst xmlns:p="http://schemas.openxmlformats.org/presentationml/2006/main">
  <p:tag name="ISLIDE.ADDREMOVEWATERMARK" val="J3DH6aXLQc"/>
  <p:tag name="PA" val="v3.2.0"/>
</p:tagLst>
</file>

<file path=ppt/tags/tag12.xml><?xml version="1.0" encoding="utf-8"?>
<p:tagLst xmlns:p="http://schemas.openxmlformats.org/presentationml/2006/main">
  <p:tag name="KSO_WM_TEMPLATE_CATEGORY" val="custom"/>
  <p:tag name="KSO_WM_TEMPLATE_INDEX" val="177"/>
</p:tagLst>
</file>

<file path=ppt/tags/tag13.xml><?xml version="1.0" encoding="utf-8"?>
<p:tagLst xmlns:p="http://schemas.openxmlformats.org/presentationml/2006/main">
  <p:tag name="ISLIDE.ADDREMOVEWATERMARK" val="fiBPX72Phn"/>
  <p:tag name="PA" val="v3.2.0"/>
</p:tagLst>
</file>

<file path=ppt/tags/tag14.xml><?xml version="1.0" encoding="utf-8"?>
<p:tagLst xmlns:p="http://schemas.openxmlformats.org/presentationml/2006/main">
  <p:tag name="ISLIDE.ADDREMOVEWATERMARK" val="J3DH6aXLQc"/>
  <p:tag name="PA" val="v3.2.0"/>
</p:tagLst>
</file>

<file path=ppt/tags/tag15.xml><?xml version="1.0" encoding="utf-8"?>
<p:tagLst xmlns:p="http://schemas.openxmlformats.org/presentationml/2006/main">
  <p:tag name="KSO_WM_TEMPLATE_CATEGORY" val="custom"/>
  <p:tag name="KSO_WM_TEMPLATE_INDEX" val="177"/>
</p:tagLst>
</file>

<file path=ppt/tags/tag16.xml><?xml version="1.0" encoding="utf-8"?>
<p:tagLst xmlns:p="http://schemas.openxmlformats.org/presentationml/2006/main">
  <p:tag name="ISLIDE.ADDREMOVEWATERMARK" val="J3DH6aXLQc"/>
  <p:tag name="PA" val="v3.2.0"/>
</p:tagLst>
</file>

<file path=ppt/tags/tag1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p="http://schemas.openxmlformats.org/presentationml/2006/main">
  <p:tag name="ISLIDE.ADDREMOVEWATERMARK" val="J3DH6aXLQc"/>
  <p:tag name="PA" val="v3.2.0"/>
</p:tagLst>
</file>

<file path=ppt/tags/tag3.xml><?xml version="1.0" encoding="utf-8"?>
<p:tagLst xmlns:p="http://schemas.openxmlformats.org/presentationml/2006/main">
  <p:tag name="KSO_WM_TEMPLATE_CATEGORY" val="custom"/>
  <p:tag name="KSO_WM_TEMPLATE_INDEX" val="177"/>
</p:tagLst>
</file>

<file path=ppt/tags/tag4.xml><?xml version="1.0" encoding="utf-8"?>
<p:tagLst xmlns:p="http://schemas.openxmlformats.org/presentationml/2006/main">
  <p:tag name="ISLIDE.ADDREMOVEWATERMARK" val="fiBPX72Phn"/>
  <p:tag name="PA" val="v3.2.0"/>
</p:tagLst>
</file>

<file path=ppt/tags/tag5.xml><?xml version="1.0" encoding="utf-8"?>
<p:tagLst xmlns:p="http://schemas.openxmlformats.org/presentationml/2006/main">
  <p:tag name="ISLIDE.ADDREMOVEWATERMARK" val="J3DH6aXLQc"/>
  <p:tag name="PA" val="v3.2.0"/>
</p:tagLst>
</file>

<file path=ppt/tags/tag6.xml><?xml version="1.0" encoding="utf-8"?>
<p:tagLst xmlns:p="http://schemas.openxmlformats.org/presentationml/2006/main">
  <p:tag name="KSO_WM_TEMPLATE_CATEGORY" val="custom"/>
  <p:tag name="KSO_WM_TEMPLATE_INDEX" val="177"/>
</p:tagLst>
</file>

<file path=ppt/tags/tag7.xml><?xml version="1.0" encoding="utf-8"?>
<p:tagLst xmlns:p="http://schemas.openxmlformats.org/presentationml/2006/main">
  <p:tag name="ISLIDE.ADDREMOVEWATERMARK" val="fiBPX72Phn"/>
  <p:tag name="PA" val="v3.2.0"/>
</p:tagLst>
</file>

<file path=ppt/tags/tag8.xml><?xml version="1.0" encoding="utf-8"?>
<p:tagLst xmlns:p="http://schemas.openxmlformats.org/presentationml/2006/main">
  <p:tag name="ISLIDE.ADDREMOVEWATERMARK" val="J3DH6aXLQc"/>
  <p:tag name="PA" val="v3.2.0"/>
</p:tagLst>
</file>

<file path=ppt/tags/tag9.xml><?xml version="1.0" encoding="utf-8"?>
<p:tagLst xmlns:p="http://schemas.openxmlformats.org/presentationml/2006/main">
  <p:tag name="KSO_WM_TEMPLATE_CATEGORY" val="custom"/>
  <p:tag name="KSO_WM_TEMPLATE_INDEX" val="177"/>
</p:tagLst>
</file>

<file path=ppt/theme/theme1.xml><?xml version="1.0" encoding="utf-8"?>
<a:theme xmlns:a="http://schemas.openxmlformats.org/drawingml/2006/main" name="小凤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910</Words>
  <Application>WPS 演示</Application>
  <PresentationFormat>On-screen Show (4:3)</PresentationFormat>
  <Paragraphs>129</Paragraphs>
  <Slides>15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黑体</vt:lpstr>
      <vt:lpstr>楷体</vt:lpstr>
      <vt:lpstr>Times New Roman</vt:lpstr>
      <vt:lpstr>隶书</vt:lpstr>
      <vt:lpstr>方正姚体</vt:lpstr>
      <vt:lpstr>优教通专用字体logo</vt:lpstr>
      <vt:lpstr>Sitka Text</vt:lpstr>
      <vt:lpstr>楷体_GB2312</vt:lpstr>
      <vt:lpstr>新宋体</vt:lpstr>
      <vt:lpstr>Adobe 黑体 Std R</vt:lpstr>
      <vt:lpstr>微软雅黑</vt:lpstr>
      <vt:lpstr>Arial Unicode MS</vt:lpstr>
      <vt:lpstr>等线</vt:lpstr>
      <vt:lpstr>小凤主题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2021-02-18T08:50:00Z</cp:lastPrinted>
  <dcterms:created xsi:type="dcterms:W3CDTF">2021-02-18T08:50:00Z</dcterms:created>
  <dcterms:modified xsi:type="dcterms:W3CDTF">2021-08-02T01:33:10Z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