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</p:sldMasterIdLst>
  <p:notesMasterIdLst>
    <p:notesMasterId r:id="rId5"/>
  </p:notesMasterIdLst>
  <p:handoutMasterIdLst>
    <p:handoutMasterId r:id="rId28"/>
  </p:handoutMasterIdLst>
  <p:sldIdLst>
    <p:sldId id="256" r:id="rId4"/>
    <p:sldId id="257" r:id="rId6"/>
    <p:sldId id="365" r:id="rId7"/>
    <p:sldId id="364" r:id="rId8"/>
    <p:sldId id="366" r:id="rId9"/>
    <p:sldId id="367" r:id="rId10"/>
    <p:sldId id="368" r:id="rId11"/>
    <p:sldId id="369" r:id="rId12"/>
    <p:sldId id="370" r:id="rId13"/>
    <p:sldId id="348" r:id="rId14"/>
    <p:sldId id="380" r:id="rId15"/>
    <p:sldId id="372" r:id="rId16"/>
    <p:sldId id="373" r:id="rId17"/>
    <p:sldId id="374" r:id="rId18"/>
    <p:sldId id="375" r:id="rId19"/>
    <p:sldId id="376" r:id="rId20"/>
    <p:sldId id="318" r:id="rId21"/>
    <p:sldId id="377" r:id="rId22"/>
    <p:sldId id="378" r:id="rId23"/>
    <p:sldId id="379" r:id="rId24"/>
    <p:sldId id="337" r:id="rId25"/>
    <p:sldId id="359" r:id="rId26"/>
    <p:sldId id="360" r:id="rId27"/>
  </p:sldIdLst>
  <p:sldSz cx="9144000" cy="5143500"/>
  <p:notesSz cx="6858000" cy="9144000"/>
  <p:custDataLst>
    <p:tags r:id="rId32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6" d="100"/>
          <a:sy n="86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76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buSzPct val="100000"/>
              <a:buFontTx/>
            </a:pPr>
            <a:endParaRPr lang="zh-CN" altLang="en-US" sz="1200"/>
          </a:p>
        </p:txBody>
      </p:sp>
      <p:sp>
        <p:nvSpPr>
          <p:cNvPr id="27651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>
              <a:buSzPct val="100000"/>
              <a:buFontTx/>
            </a:pPr>
            <a:endParaRPr lang="zh-CN" altLang="en-US" sz="1200"/>
          </a:p>
        </p:txBody>
      </p:sp>
      <p:sp>
        <p:nvSpPr>
          <p:cNvPr id="27652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>
              <a:buSzPct val="100000"/>
              <a:buFontTx/>
            </a:pPr>
            <a:endParaRPr lang="zh-CN" altLang="en-US" sz="1200"/>
          </a:p>
        </p:txBody>
      </p:sp>
      <p:sp>
        <p:nvSpPr>
          <p:cNvPr id="2765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662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buSzPct val="100000"/>
              <a:buFontTx/>
            </a:pPr>
            <a:r>
              <a:rPr lang="zh-CN" altLang="en-US" sz="1200"/>
              <a:t>绿色圃中小学教育</a:t>
            </a:r>
            <a:r>
              <a:rPr lang="en-US" altLang="zh-CN" sz="1200"/>
              <a:t>http://www.LSPJY.com   </a:t>
            </a:r>
            <a:endParaRPr lang="zh-CN" altLang="en-US" sz="1200"/>
          </a:p>
        </p:txBody>
      </p:sp>
      <p:sp>
        <p:nvSpPr>
          <p:cNvPr id="26627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>
              <a:buSzPct val="100000"/>
              <a:buFontTx/>
            </a:pPr>
            <a:endParaRPr lang="zh-CN" altLang="en-US" sz="1200"/>
          </a:p>
        </p:txBody>
      </p:sp>
      <p:sp>
        <p:nvSpPr>
          <p:cNvPr id="26628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/>
          </a:p>
        </p:txBody>
      </p:sp>
      <p:sp>
        <p:nvSpPr>
          <p:cNvPr id="26629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6630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>
              <a:buSzPct val="100000"/>
              <a:buFontTx/>
            </a:pPr>
            <a:r>
              <a:rPr lang="zh-CN" altLang="en-US" sz="1200"/>
              <a:t>绿色圃中小学教育</a:t>
            </a:r>
            <a:r>
              <a:rPr lang="en-US" altLang="zh-CN" sz="1200"/>
              <a:t>http://www.LSPJY.com   </a:t>
            </a:r>
            <a:endParaRPr lang="zh-CN" altLang="en-US" sz="1200"/>
          </a:p>
        </p:txBody>
      </p:sp>
      <p:sp>
        <p:nvSpPr>
          <p:cNvPr id="2663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Rot="1" noChangeAspect="1" noTextEdit="1"/>
          </p:cNvSpPr>
          <p:nvPr>
            <p:ph type="sldImg" idx="2"/>
          </p:nvPr>
        </p:nvSpPr>
        <p:spPr>
          <a:ln/>
        </p:spPr>
        <p:txBody>
          <a:bodyPr/>
          <a:p>
            <a:pPr lvl="0"/>
          </a:p>
        </p:txBody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8676" name="页脚占位符 1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zh-CN" altLang="en-US" sz="1200"/>
          </a:p>
        </p:txBody>
      </p:sp>
      <p:sp>
        <p:nvSpPr>
          <p:cNvPr id="28677" name="页眉占位符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幻灯片图像占位符 1"/>
          <p:cNvSpPr>
            <a:spLocks noGrp="1" noRot="1" noChangeAspect="1" noTextEdit="1"/>
          </p:cNvSpPr>
          <p:nvPr>
            <p:ph type="sldImg" idx="2"/>
          </p:nvPr>
        </p:nvSpPr>
        <p:spPr>
          <a:ln/>
        </p:spPr>
        <p:txBody>
          <a:bodyPr/>
          <a:p>
            <a:pPr lvl="0"/>
          </a:p>
        </p:txBody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7892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zh-CN" altLang="en-US" sz="1200"/>
          </a:p>
        </p:txBody>
      </p:sp>
      <p:sp>
        <p:nvSpPr>
          <p:cNvPr id="37893" name="页眉占位符 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幻灯片图像占位符 1"/>
          <p:cNvSpPr>
            <a:spLocks noGrp="1" noRot="1" noChangeAspect="1" noTextEdit="1"/>
          </p:cNvSpPr>
          <p:nvPr>
            <p:ph type="sldImg" idx="2"/>
          </p:nvPr>
        </p:nvSpPr>
        <p:spPr>
          <a:ln/>
        </p:spPr>
        <p:txBody>
          <a:bodyPr/>
          <a:p>
            <a:pPr lvl="0"/>
          </a:p>
        </p:txBody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8916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zh-CN" altLang="en-US" sz="1200"/>
          </a:p>
        </p:txBody>
      </p:sp>
      <p:sp>
        <p:nvSpPr>
          <p:cNvPr id="38917" name="页眉占位符 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幻灯片图像占位符 1"/>
          <p:cNvSpPr>
            <a:spLocks noGrp="1" noRot="1" noChangeAspect="1" noTextEdit="1"/>
          </p:cNvSpPr>
          <p:nvPr>
            <p:ph type="sldImg" idx="2"/>
          </p:nvPr>
        </p:nvSpPr>
        <p:spPr>
          <a:ln/>
        </p:spPr>
        <p:txBody>
          <a:bodyPr/>
          <a:p>
            <a:pPr lvl="0"/>
          </a:p>
        </p:txBody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0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zh-CN" altLang="en-US" sz="1200"/>
          </a:p>
        </p:txBody>
      </p:sp>
      <p:sp>
        <p:nvSpPr>
          <p:cNvPr id="39941" name="页眉占位符 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Grp="1" noRot="1" noChangeAspect="1" noTextEdit="1"/>
          </p:cNvSpPr>
          <p:nvPr>
            <p:ph type="sldImg" idx="2"/>
          </p:nvPr>
        </p:nvSpPr>
        <p:spPr>
          <a:ln/>
        </p:spPr>
        <p:txBody>
          <a:bodyPr/>
          <a:p>
            <a:pPr lvl="0"/>
          </a:p>
        </p:txBody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9700" name="页脚占位符 1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zh-CN" altLang="en-US" sz="1200"/>
          </a:p>
        </p:txBody>
      </p:sp>
      <p:sp>
        <p:nvSpPr>
          <p:cNvPr id="29701" name="页眉占位符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Grp="1" noRot="1" noChangeAspect="1" noTextEdit="1"/>
          </p:cNvSpPr>
          <p:nvPr>
            <p:ph type="sldImg" idx="2"/>
          </p:nvPr>
        </p:nvSpPr>
        <p:spPr>
          <a:ln/>
        </p:spPr>
        <p:txBody>
          <a:bodyPr/>
          <a:p>
            <a:pPr lvl="0"/>
          </a:p>
        </p:txBody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0724" name="页脚占位符 1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zh-CN" altLang="en-US" sz="1200"/>
          </a:p>
        </p:txBody>
      </p:sp>
      <p:sp>
        <p:nvSpPr>
          <p:cNvPr id="30725" name="页眉占位符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Grp="1" noRot="1" noChangeAspect="1" noTextEdit="1"/>
          </p:cNvSpPr>
          <p:nvPr>
            <p:ph type="sldImg" idx="2"/>
          </p:nvPr>
        </p:nvSpPr>
        <p:spPr>
          <a:ln/>
        </p:spPr>
        <p:txBody>
          <a:bodyPr/>
          <a:p>
            <a:pPr lvl="0"/>
          </a:p>
        </p:txBody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1748" name="页脚占位符 1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zh-CN" altLang="en-US" sz="1200"/>
          </a:p>
        </p:txBody>
      </p:sp>
      <p:sp>
        <p:nvSpPr>
          <p:cNvPr id="31749" name="页眉占位符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Grp="1" noRot="1" noChangeAspect="1" noTextEdit="1"/>
          </p:cNvSpPr>
          <p:nvPr>
            <p:ph type="sldImg" idx="2"/>
          </p:nvPr>
        </p:nvSpPr>
        <p:spPr>
          <a:ln/>
        </p:spPr>
        <p:txBody>
          <a:bodyPr/>
          <a:p>
            <a:pPr lvl="0"/>
          </a:p>
        </p:txBody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2772" name="页脚占位符 1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zh-CN" altLang="en-US" sz="1200"/>
          </a:p>
        </p:txBody>
      </p:sp>
      <p:sp>
        <p:nvSpPr>
          <p:cNvPr id="32773" name="页眉占位符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Grp="1" noRot="1" noChangeAspect="1" noTextEdit="1"/>
          </p:cNvSpPr>
          <p:nvPr>
            <p:ph type="sldImg" idx="2"/>
          </p:nvPr>
        </p:nvSpPr>
        <p:spPr>
          <a:ln/>
        </p:spPr>
        <p:txBody>
          <a:bodyPr/>
          <a:p>
            <a:pPr lvl="0"/>
          </a:p>
        </p:txBody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3796" name="页脚占位符 1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zh-CN" altLang="en-US" sz="1200"/>
          </a:p>
        </p:txBody>
      </p:sp>
      <p:sp>
        <p:nvSpPr>
          <p:cNvPr id="33797" name="页眉占位符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Grp="1" noRot="1" noChangeAspect="1" noTextEdit="1"/>
          </p:cNvSpPr>
          <p:nvPr>
            <p:ph type="sldImg" idx="2"/>
          </p:nvPr>
        </p:nvSpPr>
        <p:spPr>
          <a:ln/>
        </p:spPr>
        <p:txBody>
          <a:bodyPr/>
          <a:p>
            <a:pPr lvl="0"/>
          </a:p>
        </p:txBody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4820" name="页脚占位符 1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zh-CN" altLang="en-US" sz="1200"/>
          </a:p>
        </p:txBody>
      </p:sp>
      <p:sp>
        <p:nvSpPr>
          <p:cNvPr id="34821" name="页眉占位符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 idx="2"/>
          </p:nvPr>
        </p:nvSpPr>
        <p:spPr>
          <a:ln/>
        </p:spPr>
        <p:txBody>
          <a:bodyPr/>
          <a:p>
            <a:pPr lvl="0"/>
          </a:p>
        </p:txBody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5844" name="页脚占位符 1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zh-CN" altLang="en-US" sz="1200"/>
          </a:p>
        </p:txBody>
      </p:sp>
      <p:sp>
        <p:nvSpPr>
          <p:cNvPr id="35845" name="页眉占位符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幻灯片图像占位符 1"/>
          <p:cNvSpPr>
            <a:spLocks noGrp="1" noRot="1" noChangeAspect="1" noTextEdit="1"/>
          </p:cNvSpPr>
          <p:nvPr>
            <p:ph type="sldImg" idx="2"/>
          </p:nvPr>
        </p:nvSpPr>
        <p:spPr>
          <a:ln/>
        </p:spPr>
        <p:txBody>
          <a:bodyPr/>
          <a:p>
            <a:pPr lvl="0"/>
          </a:p>
        </p:txBody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6868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zh-CN" altLang="en-US" sz="1200"/>
          </a:p>
        </p:txBody>
      </p:sp>
      <p:sp>
        <p:nvSpPr>
          <p:cNvPr id="36869" name="页眉占位符 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Calibri" panose="020F050202020403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Calibri" panose="020F050202020403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32.png"/><Relationship Id="rId8" Type="http://schemas.openxmlformats.org/officeDocument/2006/relationships/image" Target="../media/image31.png"/><Relationship Id="rId7" Type="http://schemas.openxmlformats.org/officeDocument/2006/relationships/image" Target="../media/image30.png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5" Type="http://schemas.openxmlformats.org/officeDocument/2006/relationships/notesSlide" Target="../notesSlides/notesSlide9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36.png"/><Relationship Id="rId12" Type="http://schemas.openxmlformats.org/officeDocument/2006/relationships/image" Target="../media/image35.png"/><Relationship Id="rId11" Type="http://schemas.openxmlformats.org/officeDocument/2006/relationships/image" Target="../media/image34.png"/><Relationship Id="rId10" Type="http://schemas.openxmlformats.org/officeDocument/2006/relationships/image" Target="../media/image33.png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0.png"/><Relationship Id="rId2" Type="http://schemas.openxmlformats.org/officeDocument/2006/relationships/image" Target="../media/image39.GIF"/><Relationship Id="rId1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jpe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jpeg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副标题 2"/>
          <p:cNvSpPr/>
          <p:nvPr/>
        </p:nvSpPr>
        <p:spPr>
          <a:xfrm>
            <a:off x="1179513" y="2071688"/>
            <a:ext cx="3676650" cy="4381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/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R·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二年级语文下册 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5" name="标题 1"/>
          <p:cNvSpPr/>
          <p:nvPr/>
        </p:nvSpPr>
        <p:spPr>
          <a:xfrm>
            <a:off x="900113" y="1203325"/>
            <a:ext cx="4176712" cy="777875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pPr algn="ctr"/>
            <a:r>
              <a:rPr lang="zh-CN" altLang="en-US" sz="4400" b="1">
                <a:latin typeface="黑体" panose="02010609060101010101" pitchFamily="49" charset="-122"/>
                <a:ea typeface="黑体" panose="02010609060101010101" pitchFamily="49" charset="-122"/>
              </a:rPr>
              <a:t>语文园地三</a:t>
            </a:r>
            <a:endParaRPr lang="zh-CN" altLang="en-US" sz="4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076" name="直接连接符 14"/>
          <p:cNvCxnSpPr/>
          <p:nvPr/>
        </p:nvCxnSpPr>
        <p:spPr>
          <a:xfrm>
            <a:off x="757238" y="2025650"/>
            <a:ext cx="4435475" cy="0"/>
          </a:xfrm>
          <a:prstGeom prst="line">
            <a:avLst/>
          </a:prstGeom>
          <a:ln w="381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图片 3"/>
          <p:cNvPicPr>
            <a:picLocks noChangeAspect="1"/>
          </p:cNvPicPr>
          <p:nvPr/>
        </p:nvPicPr>
        <p:blipFill>
          <a:blip r:embed="rId1"/>
          <a:srcRect t="23" b="7108"/>
          <a:stretch>
            <a:fillRect/>
          </a:stretch>
        </p:blipFill>
        <p:spPr>
          <a:xfrm>
            <a:off x="0" y="-9525"/>
            <a:ext cx="9144000" cy="5181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矩形 1"/>
          <p:cNvSpPr/>
          <p:nvPr/>
        </p:nvSpPr>
        <p:spPr>
          <a:xfrm>
            <a:off x="812800" y="1152525"/>
            <a:ext cx="4033838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选一选，连一连。</a:t>
            </a:r>
            <a:endParaRPr lang="en-US" altLang="zh-CN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292" name="组合 15"/>
          <p:cNvGrpSpPr/>
          <p:nvPr/>
        </p:nvGrpSpPr>
        <p:grpSpPr>
          <a:xfrm>
            <a:off x="250825" y="50800"/>
            <a:ext cx="2881313" cy="1079500"/>
            <a:chOff x="383984" y="153706"/>
            <a:chExt cx="2879722" cy="1080120"/>
          </a:xfrm>
        </p:grpSpPr>
        <p:grpSp>
          <p:nvGrpSpPr>
            <p:cNvPr id="12293" name="组合 23"/>
            <p:cNvGrpSpPr/>
            <p:nvPr/>
          </p:nvGrpSpPr>
          <p:grpSpPr>
            <a:xfrm>
              <a:off x="641082" y="468518"/>
              <a:ext cx="2622624" cy="600114"/>
              <a:chOff x="1001284" y="439658"/>
              <a:chExt cx="2623720" cy="599858"/>
            </a:xfrm>
          </p:grpSpPr>
          <p:sp>
            <p:nvSpPr>
              <p:cNvPr id="12294" name="矩形: 圆角 24"/>
              <p:cNvSpPr/>
              <p:nvPr/>
            </p:nvSpPr>
            <p:spPr>
              <a:xfrm>
                <a:off x="1001219" y="466344"/>
                <a:ext cx="2552357" cy="573171"/>
              </a:xfrm>
              <a:prstGeom prst="roundRect">
                <a:avLst>
                  <a:gd name="adj" fmla="val 16667"/>
                </a:avLst>
              </a:prstGeom>
              <a:solidFill>
                <a:srgbClr val="FCD5B5"/>
              </a:solidFill>
              <a:ln w="25400">
                <a:noFill/>
              </a:ln>
            </p:spPr>
            <p:txBody>
              <a:bodyPr anchor="ctr"/>
              <a:p>
                <a:pPr algn="ctr" eaLnBrk="0" hangingPunct="0">
                  <a:buSzPct val="100000"/>
                  <a:buFontTx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295" name="文本框 25"/>
              <p:cNvSpPr/>
              <p:nvPr/>
            </p:nvSpPr>
            <p:spPr>
              <a:xfrm>
                <a:off x="1320462" y="439658"/>
                <a:ext cx="2304542" cy="58486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/>
                <a:r>
                  <a:rPr lang="zh-CN" altLang="en-US" sz="3200" b="1">
                    <a:solidFill>
                      <a:srgbClr val="0033CC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字词句运用</a:t>
                </a:r>
                <a:endParaRPr lang="zh-CN" altLang="en-US" sz="3200" b="1">
                  <a:solidFill>
                    <a:srgbClr val="0033CC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12296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3984" y="153706"/>
              <a:ext cx="812963" cy="108012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2297" name="圆角矩形 2"/>
          <p:cNvSpPr/>
          <p:nvPr/>
        </p:nvSpPr>
        <p:spPr>
          <a:xfrm>
            <a:off x="1908175" y="1995488"/>
            <a:ext cx="5472113" cy="24479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EEAFF">
                  <a:alpha val="100000"/>
                </a:srgbClr>
              </a:gs>
              <a:gs pos="35001">
                <a:srgbClr val="BBEFFF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46AAC5"/>
            </a:solidFill>
            <a:prstDash val="solid"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eaLnBrk="0" hangingPunct="0">
              <a:lnSpc>
                <a:spcPct val="150000"/>
              </a:lnSpc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霄         元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____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宵         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____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苹果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削         九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____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云外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cxnSp>
        <p:nvCxnSpPr>
          <p:cNvPr id="12298" name="直接连接符 15"/>
          <p:cNvCxnSpPr/>
          <p:nvPr/>
        </p:nvCxnSpPr>
        <p:spPr>
          <a:xfrm flipV="1">
            <a:off x="2555875" y="2500313"/>
            <a:ext cx="2087563" cy="792162"/>
          </a:xfrm>
          <a:prstGeom prst="line">
            <a:avLst/>
          </a:prstGeom>
          <a:ln w="22225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2299" name="直接连接符 17"/>
          <p:cNvCxnSpPr/>
          <p:nvPr/>
        </p:nvCxnSpPr>
        <p:spPr>
          <a:xfrm flipV="1">
            <a:off x="2555875" y="3148013"/>
            <a:ext cx="2087563" cy="792162"/>
          </a:xfrm>
          <a:prstGeom prst="line">
            <a:avLst/>
          </a:prstGeom>
          <a:ln w="22225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2300" name="直接连接符 19"/>
          <p:cNvCxnSpPr/>
          <p:nvPr/>
        </p:nvCxnSpPr>
        <p:spPr>
          <a:xfrm>
            <a:off x="2555875" y="2500313"/>
            <a:ext cx="2087563" cy="1439862"/>
          </a:xfrm>
          <a:prstGeom prst="line">
            <a:avLst/>
          </a:prstGeom>
          <a:ln w="22225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3"/>
          <p:cNvPicPr>
            <a:picLocks noChangeAspect="1"/>
          </p:cNvPicPr>
          <p:nvPr/>
        </p:nvPicPr>
        <p:blipFill>
          <a:blip r:embed="rId1"/>
          <a:srcRect t="23" b="7108"/>
          <a:stretch>
            <a:fillRect/>
          </a:stretch>
        </p:blipFill>
        <p:spPr>
          <a:xfrm>
            <a:off x="0" y="-9525"/>
            <a:ext cx="9144000" cy="5181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圆角矩形 2"/>
          <p:cNvSpPr/>
          <p:nvPr/>
        </p:nvSpPr>
        <p:spPr>
          <a:xfrm>
            <a:off x="2124075" y="1131888"/>
            <a:ext cx="5472113" cy="24479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EEAFF">
                  <a:alpha val="100000"/>
                </a:srgbClr>
              </a:gs>
              <a:gs pos="35001">
                <a:srgbClr val="BBEFFF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46AAC5"/>
            </a:solidFill>
            <a:prstDash val="solid"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eaLnBrk="0" hangingPunct="0">
              <a:lnSpc>
                <a:spcPct val="150000"/>
              </a:lnSpc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赔           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____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土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陪           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____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伴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培           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____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钱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cxnSp>
        <p:nvCxnSpPr>
          <p:cNvPr id="13316" name="直接连接符 15"/>
          <p:cNvCxnSpPr/>
          <p:nvPr/>
        </p:nvCxnSpPr>
        <p:spPr>
          <a:xfrm flipV="1">
            <a:off x="2843213" y="2401888"/>
            <a:ext cx="2376487" cy="0"/>
          </a:xfrm>
          <a:prstGeom prst="line">
            <a:avLst/>
          </a:prstGeom>
          <a:ln w="22225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3317" name="直接连接符 17"/>
          <p:cNvCxnSpPr/>
          <p:nvPr/>
        </p:nvCxnSpPr>
        <p:spPr>
          <a:xfrm flipV="1">
            <a:off x="2843213" y="1635125"/>
            <a:ext cx="2376487" cy="1512888"/>
          </a:xfrm>
          <a:prstGeom prst="line">
            <a:avLst/>
          </a:prstGeom>
          <a:ln w="22225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3318" name="直接连接符 19"/>
          <p:cNvCxnSpPr/>
          <p:nvPr/>
        </p:nvCxnSpPr>
        <p:spPr>
          <a:xfrm>
            <a:off x="2843213" y="1563688"/>
            <a:ext cx="2449512" cy="1655762"/>
          </a:xfrm>
          <a:prstGeom prst="line">
            <a:avLst/>
          </a:prstGeom>
          <a:ln w="22225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矩形 1"/>
          <p:cNvSpPr/>
          <p:nvPr/>
        </p:nvSpPr>
        <p:spPr>
          <a:xfrm>
            <a:off x="468313" y="484188"/>
            <a:ext cx="80645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下面这些字查什么部首？查一查，记一记。</a:t>
            </a:r>
            <a:endParaRPr lang="en-US" altLang="zh-CN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39" name="圆角矩形 2"/>
          <p:cNvSpPr/>
          <p:nvPr/>
        </p:nvSpPr>
        <p:spPr>
          <a:xfrm>
            <a:off x="684213" y="1347788"/>
            <a:ext cx="1655762" cy="7921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AFDA7">
                  <a:alpha val="100000"/>
                </a:srgbClr>
              </a:gs>
              <a:gs pos="35001">
                <a:srgbClr val="E4FDC2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98B954"/>
            </a:solidFill>
            <a:prstDash val="solid"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eaLnBrk="0" hangingPunct="0"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鹿  麝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4340" name="矩形 1"/>
          <p:cNvSpPr/>
          <p:nvPr/>
        </p:nvSpPr>
        <p:spPr>
          <a:xfrm>
            <a:off x="1116013" y="3579813"/>
            <a:ext cx="7632700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规律：每组的前一个字是后一个字的</a:t>
            </a:r>
            <a:endParaRPr lang="en-US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部首。</a:t>
            </a:r>
            <a:endParaRPr lang="en-US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1" name="圆角矩形 19"/>
          <p:cNvSpPr/>
          <p:nvPr/>
        </p:nvSpPr>
        <p:spPr>
          <a:xfrm>
            <a:off x="2771775" y="1347788"/>
            <a:ext cx="1655763" cy="7921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AFDA7">
                  <a:alpha val="100000"/>
                </a:srgbClr>
              </a:gs>
              <a:gs pos="35001">
                <a:srgbClr val="E4FDC2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98B954"/>
            </a:solidFill>
            <a:prstDash val="solid"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eaLnBrk="0" hangingPunct="0"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金  鉴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4342" name="圆角矩形 20"/>
          <p:cNvSpPr/>
          <p:nvPr/>
        </p:nvSpPr>
        <p:spPr>
          <a:xfrm>
            <a:off x="4787900" y="1347788"/>
            <a:ext cx="1655763" cy="7921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AFDA7">
                  <a:alpha val="100000"/>
                </a:srgbClr>
              </a:gs>
              <a:gs pos="35001">
                <a:srgbClr val="E4FDC2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98B954"/>
            </a:solidFill>
            <a:prstDash val="solid"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eaLnBrk="0" hangingPunct="0"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高  敲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4343" name="圆角矩形 21"/>
          <p:cNvSpPr/>
          <p:nvPr/>
        </p:nvSpPr>
        <p:spPr>
          <a:xfrm>
            <a:off x="6875463" y="1347788"/>
            <a:ext cx="1657350" cy="7921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AFDA7">
                  <a:alpha val="100000"/>
                </a:srgbClr>
              </a:gs>
              <a:gs pos="35001">
                <a:srgbClr val="E4FDC2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98B954"/>
            </a:solidFill>
            <a:prstDash val="solid"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algn="ctr" eaLnBrk="0" hangingPunct="0"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音  章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4344" name="圆角矩形 22"/>
          <p:cNvSpPr/>
          <p:nvPr/>
        </p:nvSpPr>
        <p:spPr>
          <a:xfrm>
            <a:off x="684213" y="2500313"/>
            <a:ext cx="1655762" cy="7921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AFDA7">
                  <a:alpha val="100000"/>
                </a:srgbClr>
              </a:gs>
              <a:gs pos="35001">
                <a:srgbClr val="E4FDC2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98B954"/>
            </a:solidFill>
            <a:prstDash val="solid"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eaLnBrk="0" hangingPunct="0"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黑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默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4345" name="圆角矩形 23"/>
          <p:cNvSpPr/>
          <p:nvPr/>
        </p:nvSpPr>
        <p:spPr>
          <a:xfrm>
            <a:off x="2771775" y="2500313"/>
            <a:ext cx="1655763" cy="7921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AFDA7">
                  <a:alpha val="100000"/>
                </a:srgbClr>
              </a:gs>
              <a:gs pos="35001">
                <a:srgbClr val="E4FDC2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98B954"/>
            </a:solidFill>
            <a:prstDash val="solid"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eaLnBrk="0" hangingPunct="0"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衣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装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4346" name="圆角矩形 24"/>
          <p:cNvSpPr/>
          <p:nvPr/>
        </p:nvSpPr>
        <p:spPr>
          <a:xfrm>
            <a:off x="4787900" y="2500313"/>
            <a:ext cx="1655763" cy="7921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AFDA7">
                  <a:alpha val="100000"/>
                </a:srgbClr>
              </a:gs>
              <a:gs pos="35001">
                <a:srgbClr val="E4FDC2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98B954"/>
            </a:solidFill>
            <a:prstDash val="solid"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eaLnBrk="0" hangingPunct="0"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辛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辣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4347" name="圆角矩形 25"/>
          <p:cNvSpPr/>
          <p:nvPr/>
        </p:nvSpPr>
        <p:spPr>
          <a:xfrm>
            <a:off x="6875463" y="2500313"/>
            <a:ext cx="1657350" cy="7921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AFDA7">
                  <a:alpha val="100000"/>
                </a:srgbClr>
              </a:gs>
              <a:gs pos="35001">
                <a:srgbClr val="E4FDC2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98B954"/>
            </a:solidFill>
            <a:prstDash val="solid"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algn="ctr" eaLnBrk="0" hangingPunct="0"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鱼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鲁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14340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charRg st="1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 fill="hold"/>
                                        <p:tgtEl>
                                          <p:spTgt spid="14340">
                                            <p:txEl>
                                              <p:charRg st="1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矩形 8"/>
          <p:cNvSpPr/>
          <p:nvPr/>
        </p:nvSpPr>
        <p:spPr>
          <a:xfrm>
            <a:off x="971550" y="3724275"/>
            <a:ext cx="760095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带“火”和“灬”的字多与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“火”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有关。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363" name="组合 15"/>
          <p:cNvGrpSpPr/>
          <p:nvPr/>
        </p:nvGrpSpPr>
        <p:grpSpPr>
          <a:xfrm>
            <a:off x="250825" y="50800"/>
            <a:ext cx="2665413" cy="1079500"/>
            <a:chOff x="383984" y="153706"/>
            <a:chExt cx="2663515" cy="1080120"/>
          </a:xfrm>
        </p:grpSpPr>
        <p:grpSp>
          <p:nvGrpSpPr>
            <p:cNvPr id="15364" name="组合 23"/>
            <p:cNvGrpSpPr/>
            <p:nvPr/>
          </p:nvGrpSpPr>
          <p:grpSpPr>
            <a:xfrm>
              <a:off x="641084" y="461577"/>
              <a:ext cx="2406415" cy="607054"/>
              <a:chOff x="1001285" y="432721"/>
              <a:chExt cx="2407420" cy="606795"/>
            </a:xfrm>
          </p:grpSpPr>
          <p:sp>
            <p:nvSpPr>
              <p:cNvPr id="15365" name="矩形: 圆角 24"/>
              <p:cNvSpPr/>
              <p:nvPr/>
            </p:nvSpPr>
            <p:spPr>
              <a:xfrm>
                <a:off x="1001177" y="466345"/>
                <a:ext cx="2118688" cy="573171"/>
              </a:xfrm>
              <a:prstGeom prst="roundRect">
                <a:avLst>
                  <a:gd name="adj" fmla="val 16667"/>
                </a:avLst>
              </a:prstGeom>
              <a:solidFill>
                <a:srgbClr val="FCD5B5"/>
              </a:solidFill>
              <a:ln w="25400">
                <a:noFill/>
              </a:ln>
            </p:spPr>
            <p:txBody>
              <a:bodyPr anchor="ctr"/>
              <a:p>
                <a:pPr algn="ctr" eaLnBrk="0" hangingPunct="0">
                  <a:buSzPct val="100000"/>
                  <a:buFontTx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366" name="文本框 25"/>
              <p:cNvSpPr/>
              <p:nvPr/>
            </p:nvSpPr>
            <p:spPr>
              <a:xfrm>
                <a:off x="1104163" y="432721"/>
                <a:ext cx="2304542" cy="58486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/>
                <a:r>
                  <a:rPr lang="zh-CN" altLang="en-US" sz="3200" b="1">
                    <a:solidFill>
                      <a:srgbClr val="0033CC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我的发现</a:t>
                </a:r>
                <a:endParaRPr lang="zh-CN" altLang="en-US" sz="3200" b="1">
                  <a:solidFill>
                    <a:srgbClr val="0033CC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15367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83984" y="153706"/>
              <a:ext cx="812963" cy="108012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368" name="圆角矩形 2"/>
          <p:cNvSpPr/>
          <p:nvPr/>
        </p:nvSpPr>
        <p:spPr>
          <a:xfrm>
            <a:off x="1187450" y="1347788"/>
            <a:ext cx="3600450" cy="17287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EEAFF">
                  <a:alpha val="100000"/>
                </a:srgbClr>
              </a:gs>
              <a:gs pos="35001">
                <a:srgbClr val="BBEFFF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46AAC5"/>
            </a:solidFill>
            <a:prstDash val="solid"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algn="ctr" eaLnBrk="0" hangingPunct="0">
              <a:lnSpc>
                <a:spcPct val="150000"/>
              </a:lnSpc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炒   烤   烧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 algn="ctr" eaLnBrk="0" hangingPunct="0">
              <a:lnSpc>
                <a:spcPct val="150000"/>
              </a:lnSpc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煎   蒸   煮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5369" name="矩形 1"/>
          <p:cNvSpPr/>
          <p:nvPr/>
        </p:nvSpPr>
        <p:spPr>
          <a:xfrm>
            <a:off x="4859338" y="1276350"/>
            <a:ext cx="10810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部首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5370" name="直接箭头连接符 5"/>
          <p:cNvCxnSpPr/>
          <p:nvPr/>
        </p:nvCxnSpPr>
        <p:spPr>
          <a:xfrm>
            <a:off x="4859338" y="1851025"/>
            <a:ext cx="936625" cy="0"/>
          </a:xfrm>
          <a:prstGeom prst="line">
            <a:avLst/>
          </a:prstGeom>
          <a:ln w="31750" cap="flat" cmpd="sng">
            <a:solidFill>
              <a:srgbClr val="00B0F0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15371" name="矩形 10"/>
          <p:cNvSpPr/>
          <p:nvPr/>
        </p:nvSpPr>
        <p:spPr>
          <a:xfrm>
            <a:off x="5867400" y="1492250"/>
            <a:ext cx="596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火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5372" name="直接箭头连接符 25"/>
          <p:cNvCxnSpPr/>
          <p:nvPr/>
        </p:nvCxnSpPr>
        <p:spPr>
          <a:xfrm>
            <a:off x="4859338" y="2859088"/>
            <a:ext cx="936625" cy="0"/>
          </a:xfrm>
          <a:prstGeom prst="line">
            <a:avLst/>
          </a:prstGeom>
          <a:ln w="31750" cap="flat" cmpd="sng">
            <a:solidFill>
              <a:srgbClr val="00B0F0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15373" name="矩形 27"/>
          <p:cNvSpPr/>
          <p:nvPr/>
        </p:nvSpPr>
        <p:spPr>
          <a:xfrm>
            <a:off x="5940425" y="2500313"/>
            <a:ext cx="596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灬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4" name="右弧形箭头 23"/>
          <p:cNvSpPr/>
          <p:nvPr/>
        </p:nvSpPr>
        <p:spPr>
          <a:xfrm>
            <a:off x="6948488" y="2066925"/>
            <a:ext cx="647700" cy="1657350"/>
          </a:xfrm>
          <a:prstGeom prst="curvedLeftArrow">
            <a:avLst>
              <a:gd name="adj1" fmla="val 25009"/>
              <a:gd name="adj2" fmla="val 50004"/>
              <a:gd name="adj3" fmla="val 25000"/>
            </a:avLst>
          </a:prstGeom>
          <a:gradFill rotWithShape="1">
            <a:gsLst>
              <a:gs pos="0">
                <a:srgbClr val="FFBE86">
                  <a:alpha val="100000"/>
                </a:srgbClr>
              </a:gs>
              <a:gs pos="35001">
                <a:srgbClr val="FFD0AA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F69240"/>
            </a:solidFill>
            <a:prstDash val="solid"/>
            <a:miter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algn="ctr" eaLnBrk="0" hangingPunct="0">
              <a:buSzPct val="100000"/>
              <a:buFontTx/>
            </a:pPr>
            <a:endParaRPr lang="zh-CN" altLang="en-US"/>
          </a:p>
        </p:txBody>
      </p:sp>
      <p:sp>
        <p:nvSpPr>
          <p:cNvPr id="15375" name="矩形 1"/>
          <p:cNvSpPr/>
          <p:nvPr/>
        </p:nvSpPr>
        <p:spPr>
          <a:xfrm>
            <a:off x="4859338" y="2284413"/>
            <a:ext cx="10810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部首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 fill="hold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 fill="hold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 fill="hold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 fill="hold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 fill="hold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 fill="hold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 fill="hold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9" grpId="0" animBg="1"/>
      <p:bldP spid="15371" grpId="0" animBg="1"/>
      <p:bldP spid="15373" grpId="0" animBg="1"/>
      <p:bldP spid="15374" grpId="0" animBg="1"/>
      <p:bldP spid="1537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矩形 8"/>
          <p:cNvSpPr/>
          <p:nvPr/>
        </p:nvSpPr>
        <p:spPr>
          <a:xfrm>
            <a:off x="1187450" y="3579813"/>
            <a:ext cx="71882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带“心”和“忄”的字多与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心情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有关。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7" name="圆角矩形 2"/>
          <p:cNvSpPr/>
          <p:nvPr/>
        </p:nvSpPr>
        <p:spPr>
          <a:xfrm>
            <a:off x="1331913" y="1131888"/>
            <a:ext cx="3600450" cy="172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A2A1">
                  <a:alpha val="100000"/>
                </a:srgbClr>
              </a:gs>
              <a:gs pos="35001">
                <a:srgbClr val="FFBEBD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BE4B48"/>
            </a:solidFill>
            <a:prstDash val="solid"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algn="ctr" eaLnBrk="0" hangingPunct="0">
              <a:lnSpc>
                <a:spcPct val="150000"/>
              </a:lnSpc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怒   恋   感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 algn="ctr" eaLnBrk="0" hangingPunct="0">
              <a:lnSpc>
                <a:spcPct val="150000"/>
              </a:lnSpc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慌   惊   怕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6388" name="矩形 1"/>
          <p:cNvSpPr/>
          <p:nvPr/>
        </p:nvSpPr>
        <p:spPr>
          <a:xfrm>
            <a:off x="5003800" y="1058863"/>
            <a:ext cx="1081088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部首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6389" name="直接箭头连接符 5"/>
          <p:cNvCxnSpPr/>
          <p:nvPr/>
        </p:nvCxnSpPr>
        <p:spPr>
          <a:xfrm>
            <a:off x="5003800" y="1635125"/>
            <a:ext cx="936625" cy="0"/>
          </a:xfrm>
          <a:prstGeom prst="line">
            <a:avLst/>
          </a:prstGeom>
          <a:ln w="31750" cap="flat" cmpd="sng">
            <a:solidFill>
              <a:srgbClr val="FAC090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16390" name="矩形 10"/>
          <p:cNvSpPr/>
          <p:nvPr/>
        </p:nvSpPr>
        <p:spPr>
          <a:xfrm>
            <a:off x="6011863" y="1276350"/>
            <a:ext cx="596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6391" name="直接箭头连接符 25"/>
          <p:cNvCxnSpPr/>
          <p:nvPr/>
        </p:nvCxnSpPr>
        <p:spPr>
          <a:xfrm>
            <a:off x="5003800" y="2643188"/>
            <a:ext cx="936625" cy="0"/>
          </a:xfrm>
          <a:prstGeom prst="line">
            <a:avLst/>
          </a:prstGeom>
          <a:ln w="31750" cap="flat" cmpd="sng">
            <a:solidFill>
              <a:srgbClr val="FAC090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16392" name="矩形 27"/>
          <p:cNvSpPr/>
          <p:nvPr/>
        </p:nvSpPr>
        <p:spPr>
          <a:xfrm>
            <a:off x="6084888" y="2284413"/>
            <a:ext cx="595312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忄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3" name="右弧形箭头 23"/>
          <p:cNvSpPr/>
          <p:nvPr/>
        </p:nvSpPr>
        <p:spPr>
          <a:xfrm>
            <a:off x="7092950" y="1851025"/>
            <a:ext cx="647700" cy="1657350"/>
          </a:xfrm>
          <a:prstGeom prst="curvedLeftArrow">
            <a:avLst>
              <a:gd name="adj1" fmla="val 25009"/>
              <a:gd name="adj2" fmla="val 50004"/>
              <a:gd name="adj3" fmla="val 25000"/>
            </a:avLst>
          </a:prstGeom>
          <a:gradFill rotWithShape="1">
            <a:gsLst>
              <a:gs pos="0">
                <a:srgbClr val="FFBE86">
                  <a:alpha val="100000"/>
                </a:srgbClr>
              </a:gs>
              <a:gs pos="35001">
                <a:srgbClr val="FFD0AA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F69240"/>
            </a:solidFill>
            <a:prstDash val="solid"/>
            <a:miter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algn="ctr" eaLnBrk="0" hangingPunct="0">
              <a:buSzPct val="100000"/>
              <a:buFontTx/>
            </a:pPr>
            <a:endParaRPr lang="zh-CN" altLang="en-US"/>
          </a:p>
        </p:txBody>
      </p:sp>
      <p:sp>
        <p:nvSpPr>
          <p:cNvPr id="16394" name="矩形 1"/>
          <p:cNvSpPr/>
          <p:nvPr/>
        </p:nvSpPr>
        <p:spPr>
          <a:xfrm>
            <a:off x="5003800" y="2066925"/>
            <a:ext cx="1081088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部首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 fill="hold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 fill="hold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 fill="hold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 fill="hold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 fill="hold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 fill="hold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 fill="hold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  <p:bldP spid="16388" grpId="0" animBg="1"/>
      <p:bldP spid="16390" grpId="0" animBg="1"/>
      <p:bldP spid="16392" grpId="0" animBg="1"/>
      <p:bldP spid="16393" grpId="0" animBg="1"/>
      <p:bldP spid="1639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矩形 8"/>
          <p:cNvSpPr/>
          <p:nvPr/>
        </p:nvSpPr>
        <p:spPr>
          <a:xfrm>
            <a:off x="1547813" y="3651250"/>
            <a:ext cx="6775450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带“刂”和“刀”的字多与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刀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有关。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1" name="圆角矩形 2"/>
          <p:cNvSpPr/>
          <p:nvPr/>
        </p:nvSpPr>
        <p:spPr>
          <a:xfrm>
            <a:off x="1331913" y="1131888"/>
            <a:ext cx="3600450" cy="172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A3C4FF">
                  <a:alpha val="100000"/>
                </a:srgbClr>
              </a:gs>
              <a:gs pos="35001">
                <a:srgbClr val="BFD5FF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4A7EBB"/>
            </a:solidFill>
            <a:prstDash val="solid"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algn="ctr" eaLnBrk="0" hangingPunct="0">
              <a:lnSpc>
                <a:spcPct val="150000"/>
              </a:lnSpc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刺   刮   剑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 algn="ctr" eaLnBrk="0" hangingPunct="0">
              <a:lnSpc>
                <a:spcPct val="150000"/>
              </a:lnSpc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分   剪   切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7412" name="矩形 1"/>
          <p:cNvSpPr/>
          <p:nvPr/>
        </p:nvSpPr>
        <p:spPr>
          <a:xfrm>
            <a:off x="5003800" y="1058863"/>
            <a:ext cx="1081088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部首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7413" name="直接箭头连接符 5"/>
          <p:cNvCxnSpPr/>
          <p:nvPr/>
        </p:nvCxnSpPr>
        <p:spPr>
          <a:xfrm>
            <a:off x="5003800" y="1635125"/>
            <a:ext cx="936625" cy="0"/>
          </a:xfrm>
          <a:prstGeom prst="line">
            <a:avLst/>
          </a:prstGeom>
          <a:ln w="31750" cap="flat" cmpd="sng">
            <a:solidFill>
              <a:srgbClr val="00B050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17414" name="矩形 10"/>
          <p:cNvSpPr/>
          <p:nvPr/>
        </p:nvSpPr>
        <p:spPr>
          <a:xfrm>
            <a:off x="6011863" y="1276350"/>
            <a:ext cx="596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刂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7415" name="直接箭头连接符 25"/>
          <p:cNvCxnSpPr/>
          <p:nvPr/>
        </p:nvCxnSpPr>
        <p:spPr>
          <a:xfrm>
            <a:off x="5003800" y="2643188"/>
            <a:ext cx="936625" cy="0"/>
          </a:xfrm>
          <a:prstGeom prst="line">
            <a:avLst/>
          </a:prstGeom>
          <a:ln w="31750" cap="flat" cmpd="sng">
            <a:solidFill>
              <a:srgbClr val="00B050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17416" name="矩形 27"/>
          <p:cNvSpPr/>
          <p:nvPr/>
        </p:nvSpPr>
        <p:spPr>
          <a:xfrm>
            <a:off x="6084888" y="2284413"/>
            <a:ext cx="595312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刀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7" name="右弧形箭头 23"/>
          <p:cNvSpPr/>
          <p:nvPr/>
        </p:nvSpPr>
        <p:spPr>
          <a:xfrm>
            <a:off x="7092950" y="1851025"/>
            <a:ext cx="647700" cy="1657350"/>
          </a:xfrm>
          <a:prstGeom prst="curvedLeftArrow">
            <a:avLst>
              <a:gd name="adj1" fmla="val 25009"/>
              <a:gd name="adj2" fmla="val 50004"/>
              <a:gd name="adj3" fmla="val 25000"/>
            </a:avLst>
          </a:prstGeom>
          <a:gradFill rotWithShape="1">
            <a:gsLst>
              <a:gs pos="0">
                <a:srgbClr val="FFBE86">
                  <a:alpha val="100000"/>
                </a:srgbClr>
              </a:gs>
              <a:gs pos="35001">
                <a:srgbClr val="FFD0AA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F69240"/>
            </a:solidFill>
            <a:prstDash val="solid"/>
            <a:miter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algn="ctr" eaLnBrk="0" hangingPunct="0">
              <a:buSzPct val="100000"/>
              <a:buFontTx/>
            </a:pPr>
            <a:endParaRPr lang="zh-CN" altLang="en-US"/>
          </a:p>
        </p:txBody>
      </p:sp>
      <p:sp>
        <p:nvSpPr>
          <p:cNvPr id="17418" name="矩形 1"/>
          <p:cNvSpPr/>
          <p:nvPr/>
        </p:nvSpPr>
        <p:spPr>
          <a:xfrm>
            <a:off x="5003800" y="2066925"/>
            <a:ext cx="1081088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部首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 fill="hold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 fill="hold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 fill="hold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 fill="hold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 fill="hold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 fill="hold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 fill="hold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2" grpId="0" animBg="1"/>
      <p:bldP spid="17414" grpId="0" animBg="1"/>
      <p:bldP spid="17416" grpId="0" animBg="1"/>
      <p:bldP spid="17417" grpId="0" animBg="1"/>
      <p:bldP spid="174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图片 3"/>
          <p:cNvPicPr>
            <a:picLocks noChangeAspect="1"/>
          </p:cNvPicPr>
          <p:nvPr/>
        </p:nvPicPr>
        <p:blipFill>
          <a:blip r:embed="rId1"/>
          <a:srcRect b="24001"/>
          <a:stretch>
            <a:fillRect/>
          </a:stretch>
        </p:blipFill>
        <p:spPr>
          <a:xfrm>
            <a:off x="0" y="0"/>
            <a:ext cx="9144000" cy="5211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矩形 8"/>
          <p:cNvSpPr/>
          <p:nvPr/>
        </p:nvSpPr>
        <p:spPr>
          <a:xfrm>
            <a:off x="1331913" y="3724275"/>
            <a:ext cx="71882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带“艹”和“木”的字多与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植物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有关。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6" name="圆角矩形 2"/>
          <p:cNvSpPr/>
          <p:nvPr/>
        </p:nvSpPr>
        <p:spPr>
          <a:xfrm>
            <a:off x="1042988" y="1419225"/>
            <a:ext cx="3600450" cy="1728788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algn="ctr" eaLnBrk="0" hangingPunct="0">
              <a:lnSpc>
                <a:spcPct val="150000"/>
              </a:lnSpc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花   苗   菜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 algn="ctr" eaLnBrk="0" hangingPunct="0">
              <a:lnSpc>
                <a:spcPct val="150000"/>
              </a:lnSpc>
              <a:buSzPct val="100000"/>
              <a:buFontTx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树   材   杆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8437" name="矩形 1"/>
          <p:cNvSpPr/>
          <p:nvPr/>
        </p:nvSpPr>
        <p:spPr>
          <a:xfrm>
            <a:off x="4818063" y="1347788"/>
            <a:ext cx="10810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部首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8438" name="直接箭头连接符 5"/>
          <p:cNvCxnSpPr/>
          <p:nvPr/>
        </p:nvCxnSpPr>
        <p:spPr>
          <a:xfrm>
            <a:off x="4859338" y="1924050"/>
            <a:ext cx="936625" cy="0"/>
          </a:xfrm>
          <a:prstGeom prst="line">
            <a:avLst/>
          </a:prstGeom>
          <a:ln w="31750" cap="flat" cmpd="sng">
            <a:solidFill>
              <a:srgbClr val="00B050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18439" name="矩形 10"/>
          <p:cNvSpPr/>
          <p:nvPr/>
        </p:nvSpPr>
        <p:spPr>
          <a:xfrm>
            <a:off x="5867400" y="1563688"/>
            <a:ext cx="596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艹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8440" name="直接箭头连接符 25"/>
          <p:cNvCxnSpPr/>
          <p:nvPr/>
        </p:nvCxnSpPr>
        <p:spPr>
          <a:xfrm>
            <a:off x="4859338" y="2932113"/>
            <a:ext cx="936625" cy="0"/>
          </a:xfrm>
          <a:prstGeom prst="line">
            <a:avLst/>
          </a:prstGeom>
          <a:ln w="31750" cap="flat" cmpd="sng">
            <a:solidFill>
              <a:srgbClr val="00B050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18441" name="矩形 27"/>
          <p:cNvSpPr/>
          <p:nvPr/>
        </p:nvSpPr>
        <p:spPr>
          <a:xfrm>
            <a:off x="5867400" y="2500313"/>
            <a:ext cx="596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42" name="右弧形箭头 23"/>
          <p:cNvSpPr/>
          <p:nvPr/>
        </p:nvSpPr>
        <p:spPr>
          <a:xfrm>
            <a:off x="6588125" y="1851025"/>
            <a:ext cx="647700" cy="1657350"/>
          </a:xfrm>
          <a:prstGeom prst="curvedLeftArrow">
            <a:avLst>
              <a:gd name="adj1" fmla="val 25009"/>
              <a:gd name="adj2" fmla="val 50004"/>
              <a:gd name="adj3" fmla="val 25000"/>
            </a:avLst>
          </a:prstGeom>
          <a:gradFill rotWithShape="1">
            <a:gsLst>
              <a:gs pos="0">
                <a:srgbClr val="FFBE86">
                  <a:alpha val="100000"/>
                </a:srgbClr>
              </a:gs>
              <a:gs pos="35001">
                <a:srgbClr val="FFD0AA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F69240"/>
            </a:solidFill>
            <a:prstDash val="solid"/>
            <a:miter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algn="ctr" eaLnBrk="0" hangingPunct="0">
              <a:buSzPct val="100000"/>
              <a:buFontTx/>
            </a:pPr>
            <a:endParaRPr lang="zh-CN" altLang="en-US"/>
          </a:p>
        </p:txBody>
      </p:sp>
      <p:sp>
        <p:nvSpPr>
          <p:cNvPr id="18443" name="矩形 1"/>
          <p:cNvSpPr/>
          <p:nvPr/>
        </p:nvSpPr>
        <p:spPr>
          <a:xfrm>
            <a:off x="4818063" y="2355850"/>
            <a:ext cx="10810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部首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44" name="矩形 1"/>
          <p:cNvSpPr/>
          <p:nvPr/>
        </p:nvSpPr>
        <p:spPr>
          <a:xfrm>
            <a:off x="468313" y="484188"/>
            <a:ext cx="80645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你能举一组类似的例子吗？</a:t>
            </a:r>
            <a:endParaRPr lang="en-US" altLang="zh-CN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 fill="hold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 fill="hold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 fill="hold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 fill="hold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 fill="hold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 fill="hold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 fill="hold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 fill="hold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 fill="hold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8436" grpId="0" animBg="1"/>
      <p:bldP spid="18437" grpId="0" animBg="1"/>
      <p:bldP spid="18439" grpId="0" animBg="1"/>
      <p:bldP spid="18441" grpId="0" animBg="1"/>
      <p:bldP spid="18442" grpId="0" animBg="1"/>
      <p:bldP spid="18443" grpId="0" animBg="1"/>
      <p:bldP spid="1844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9458" name="组合 15"/>
          <p:cNvGrpSpPr/>
          <p:nvPr/>
        </p:nvGrpSpPr>
        <p:grpSpPr>
          <a:xfrm>
            <a:off x="107950" y="50800"/>
            <a:ext cx="2519363" cy="1079500"/>
            <a:chOff x="383984" y="153706"/>
            <a:chExt cx="2519944" cy="1080120"/>
          </a:xfrm>
        </p:grpSpPr>
        <p:grpSp>
          <p:nvGrpSpPr>
            <p:cNvPr id="19459" name="组合 23"/>
            <p:cNvGrpSpPr/>
            <p:nvPr/>
          </p:nvGrpSpPr>
          <p:grpSpPr>
            <a:xfrm>
              <a:off x="641125" y="495215"/>
              <a:ext cx="2262803" cy="603849"/>
              <a:chOff x="1001327" y="466345"/>
              <a:chExt cx="2263749" cy="603591"/>
            </a:xfrm>
          </p:grpSpPr>
          <p:sp>
            <p:nvSpPr>
              <p:cNvPr id="19460" name="矩形: 圆角 24"/>
              <p:cNvSpPr/>
              <p:nvPr/>
            </p:nvSpPr>
            <p:spPr>
              <a:xfrm>
                <a:off x="1001420" y="466345"/>
                <a:ext cx="2263656" cy="573172"/>
              </a:xfrm>
              <a:prstGeom prst="roundRect">
                <a:avLst>
                  <a:gd name="adj" fmla="val 16667"/>
                </a:avLst>
              </a:prstGeom>
              <a:solidFill>
                <a:srgbClr val="FCD5B5"/>
              </a:solidFill>
              <a:ln w="25400">
                <a:noFill/>
              </a:ln>
            </p:spPr>
            <p:txBody>
              <a:bodyPr anchor="ctr"/>
              <a:p>
                <a:pPr algn="ctr" eaLnBrk="0" hangingPunct="0">
                  <a:buSzPct val="100000"/>
                  <a:buFontTx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9461" name="文本框 25"/>
              <p:cNvSpPr/>
              <p:nvPr/>
            </p:nvSpPr>
            <p:spPr>
              <a:xfrm>
                <a:off x="1320307" y="485075"/>
                <a:ext cx="1933125" cy="58486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/>
                <a:r>
                  <a:rPr lang="zh-CN" altLang="en-US" sz="3200" b="1">
                    <a:solidFill>
                      <a:srgbClr val="0033CC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日积月累</a:t>
                </a:r>
                <a:endParaRPr lang="zh-CN" altLang="en-US" sz="3200" b="1">
                  <a:solidFill>
                    <a:srgbClr val="0033CC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19462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83984" y="153706"/>
              <a:ext cx="812963" cy="108012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9463" name="矩形 1"/>
          <p:cNvSpPr/>
          <p:nvPr/>
        </p:nvSpPr>
        <p:spPr>
          <a:xfrm>
            <a:off x="1908175" y="1276350"/>
            <a:ext cx="5759450" cy="29225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子鼠   丑牛   寅虎   卯兔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240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辰龙   巳蛇   午马   未羊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240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申猴   酉鸡   戌狗   亥猪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464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0200" y="1924050"/>
            <a:ext cx="717550" cy="657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5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213" y="1203325"/>
            <a:ext cx="1035050" cy="979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6" name="Picture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9113" y="411163"/>
            <a:ext cx="977900" cy="831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7" name="Picture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378"/>
          <a:stretch>
            <a:fillRect/>
          </a:stretch>
        </p:blipFill>
        <p:spPr>
          <a:xfrm>
            <a:off x="5219700" y="627063"/>
            <a:ext cx="863600" cy="812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8" name="Picture 5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288" y="1131888"/>
            <a:ext cx="720725" cy="8493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9" name="Picture 6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288" y="2500313"/>
            <a:ext cx="1581150" cy="1066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0" name="Picture 8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8625" y="1851025"/>
            <a:ext cx="742950" cy="86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1" name="Picture 9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92950" y="2427288"/>
            <a:ext cx="1001713" cy="730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2" name="Picture 10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8175" y="4011613"/>
            <a:ext cx="887413" cy="8874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3" name="Picture 11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0" y="4156075"/>
            <a:ext cx="933450" cy="733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4" name="Picture 12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2363" y="4156075"/>
            <a:ext cx="806450" cy="738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5" name="Picture 13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0788" y="4156075"/>
            <a:ext cx="898525" cy="704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76" name="矩形 25"/>
          <p:cNvSpPr/>
          <p:nvPr/>
        </p:nvSpPr>
        <p:spPr>
          <a:xfrm>
            <a:off x="4716463" y="1058863"/>
            <a:ext cx="72707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Tx/>
            </a:pP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yín</a:t>
            </a:r>
            <a:endParaRPr lang="zh-CN" altLang="en-US" sz="2800" b="1">
              <a:solidFill>
                <a:srgbClr val="0000FF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477" name="矩形 26"/>
          <p:cNvSpPr/>
          <p:nvPr/>
        </p:nvSpPr>
        <p:spPr>
          <a:xfrm>
            <a:off x="6156325" y="1058863"/>
            <a:ext cx="728663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Tx/>
            </a:pP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mǎo</a:t>
            </a:r>
            <a:endParaRPr lang="zh-CN" altLang="en-US" sz="2800" b="1">
              <a:solidFill>
                <a:srgbClr val="0000FF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478" name="矩形 27"/>
          <p:cNvSpPr/>
          <p:nvPr/>
        </p:nvSpPr>
        <p:spPr>
          <a:xfrm>
            <a:off x="3348038" y="2066925"/>
            <a:ext cx="546100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Tx/>
            </a:pP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sì</a:t>
            </a:r>
            <a:endParaRPr lang="zh-CN" altLang="en-US" sz="2800" b="1">
              <a:solidFill>
                <a:srgbClr val="0000FF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479" name="矩形 28"/>
          <p:cNvSpPr/>
          <p:nvPr/>
        </p:nvSpPr>
        <p:spPr>
          <a:xfrm>
            <a:off x="6156325" y="2066925"/>
            <a:ext cx="728663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Tx/>
            </a:pP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wèi</a:t>
            </a:r>
            <a:endParaRPr lang="zh-CN" altLang="en-US" sz="2800" b="1">
              <a:solidFill>
                <a:srgbClr val="0000FF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480" name="矩形 29"/>
          <p:cNvSpPr/>
          <p:nvPr/>
        </p:nvSpPr>
        <p:spPr>
          <a:xfrm>
            <a:off x="1763713" y="3148013"/>
            <a:ext cx="909637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Tx/>
            </a:pP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shēn</a:t>
            </a:r>
            <a:endParaRPr lang="zh-CN" altLang="en-US" sz="2800" b="1">
              <a:solidFill>
                <a:srgbClr val="0000FF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481" name="矩形 30"/>
          <p:cNvSpPr/>
          <p:nvPr/>
        </p:nvSpPr>
        <p:spPr>
          <a:xfrm>
            <a:off x="3276600" y="3148013"/>
            <a:ext cx="727075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Tx/>
            </a:pP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yǒu</a:t>
            </a:r>
            <a:endParaRPr lang="zh-CN" altLang="en-US" sz="2800" b="1">
              <a:solidFill>
                <a:srgbClr val="0000FF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482" name="矩形 31"/>
          <p:cNvSpPr/>
          <p:nvPr/>
        </p:nvSpPr>
        <p:spPr>
          <a:xfrm>
            <a:off x="4787900" y="3148013"/>
            <a:ext cx="547688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Tx/>
            </a:pP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xū</a:t>
            </a:r>
            <a:endParaRPr lang="zh-CN" altLang="en-US" sz="2800" b="1">
              <a:solidFill>
                <a:srgbClr val="0000FF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483" name="矩形 32"/>
          <p:cNvSpPr/>
          <p:nvPr/>
        </p:nvSpPr>
        <p:spPr>
          <a:xfrm>
            <a:off x="6156325" y="3148013"/>
            <a:ext cx="728663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Tx/>
            </a:pP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hài</a:t>
            </a:r>
            <a:endParaRPr lang="zh-CN" altLang="en-US" sz="2800" b="1">
              <a:solidFill>
                <a:srgbClr val="0000FF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484" name="矩形 33"/>
          <p:cNvSpPr/>
          <p:nvPr/>
        </p:nvSpPr>
        <p:spPr>
          <a:xfrm>
            <a:off x="3187700" y="1104900"/>
            <a:ext cx="909638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Tx/>
            </a:pP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chǒu</a:t>
            </a:r>
            <a:endParaRPr lang="zh-CN" altLang="en-US" sz="2800" b="1">
              <a:solidFill>
                <a:srgbClr val="0000FF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 fill="hold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 fill="hold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 fill="hold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 fill="hold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 fill="hold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 fill="hold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 fill="hold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 fill="hold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 fill="hold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 fill="hold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 fill="hold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4" descr="C:\Documents and Settings\Administrator\桌面\新图像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0825" y="1276350"/>
            <a:ext cx="8497888" cy="2338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矩形 1"/>
          <p:cNvSpPr/>
          <p:nvPr/>
        </p:nvSpPr>
        <p:spPr>
          <a:xfrm>
            <a:off x="323850" y="700088"/>
            <a:ext cx="1152525" cy="714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子鼠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4" name="矩形 1"/>
          <p:cNvSpPr/>
          <p:nvPr/>
        </p:nvSpPr>
        <p:spPr>
          <a:xfrm>
            <a:off x="1763713" y="700088"/>
            <a:ext cx="1152525" cy="714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丑牛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5" name="矩形 1"/>
          <p:cNvSpPr/>
          <p:nvPr/>
        </p:nvSpPr>
        <p:spPr>
          <a:xfrm>
            <a:off x="3492500" y="700088"/>
            <a:ext cx="1150938" cy="714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寅虎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6" name="矩形 1"/>
          <p:cNvSpPr/>
          <p:nvPr/>
        </p:nvSpPr>
        <p:spPr>
          <a:xfrm>
            <a:off x="4787900" y="700088"/>
            <a:ext cx="1152525" cy="714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卯兔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7" name="矩形 1"/>
          <p:cNvSpPr/>
          <p:nvPr/>
        </p:nvSpPr>
        <p:spPr>
          <a:xfrm>
            <a:off x="6227763" y="700088"/>
            <a:ext cx="1152525" cy="714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辰龙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8" name="矩形 1"/>
          <p:cNvSpPr/>
          <p:nvPr/>
        </p:nvSpPr>
        <p:spPr>
          <a:xfrm>
            <a:off x="7596188" y="700088"/>
            <a:ext cx="1152525" cy="714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巳蛇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9" name="矩形 1"/>
          <p:cNvSpPr/>
          <p:nvPr/>
        </p:nvSpPr>
        <p:spPr>
          <a:xfrm>
            <a:off x="354013" y="3559175"/>
            <a:ext cx="1152525" cy="715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午马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0" name="矩形 1"/>
          <p:cNvSpPr/>
          <p:nvPr/>
        </p:nvSpPr>
        <p:spPr>
          <a:xfrm>
            <a:off x="1938338" y="3559175"/>
            <a:ext cx="1152525" cy="715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ts val="2400"/>
              </a:spcBef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未羊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1" name="矩形 1"/>
          <p:cNvSpPr/>
          <p:nvPr/>
        </p:nvSpPr>
        <p:spPr>
          <a:xfrm>
            <a:off x="3522663" y="3559175"/>
            <a:ext cx="1152525" cy="715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申猴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2" name="矩形 1"/>
          <p:cNvSpPr/>
          <p:nvPr/>
        </p:nvSpPr>
        <p:spPr>
          <a:xfrm>
            <a:off x="4819650" y="3559175"/>
            <a:ext cx="1150938" cy="715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酉鸡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3" name="矩形 1"/>
          <p:cNvSpPr/>
          <p:nvPr/>
        </p:nvSpPr>
        <p:spPr>
          <a:xfrm>
            <a:off x="6259513" y="3559175"/>
            <a:ext cx="1152525" cy="715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戌狗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4" name="矩形 1"/>
          <p:cNvSpPr/>
          <p:nvPr/>
        </p:nvSpPr>
        <p:spPr>
          <a:xfrm>
            <a:off x="7627938" y="3559175"/>
            <a:ext cx="1150937" cy="715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ts val="2400"/>
              </a:spcBef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亥猪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 fill="hold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 fill="hold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 fill="hold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 fill="hold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 fill="hold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 fill="hold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 fill="hold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 fill="hold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20484" grpId="0" animBg="1"/>
      <p:bldP spid="20485" grpId="0" animBg="1"/>
      <p:bldP spid="20486" grpId="0" animBg="1"/>
      <p:bldP spid="20487" grpId="0" animBg="1"/>
      <p:bldP spid="20488" grpId="0" animBg="1"/>
      <p:bldP spid="20489" grpId="0" animBg="1"/>
      <p:bldP spid="20490" grpId="0" animBg="1"/>
      <p:bldP spid="20491" grpId="0" animBg="1"/>
      <p:bldP spid="20492" grpId="0" animBg="1"/>
      <p:bldP spid="20493" grpId="0" animBg="1"/>
      <p:bldP spid="2049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矩形 1"/>
          <p:cNvSpPr/>
          <p:nvPr/>
        </p:nvSpPr>
        <p:spPr>
          <a:xfrm>
            <a:off x="900113" y="627063"/>
            <a:ext cx="7380287" cy="1570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子鼠  丑牛  寅虎  卯兔  辰龙  巳蛇   午马  未羊  申猴  酉鸡  戌狗  亥猪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7" name="矩形 1"/>
          <p:cNvSpPr/>
          <p:nvPr/>
        </p:nvSpPr>
        <p:spPr>
          <a:xfrm>
            <a:off x="1042988" y="2716213"/>
            <a:ext cx="7380287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十二地支：子丑寅卯辰巳午未申酉戌亥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十二生肖：鼠牛虎兔龙蛇马羊猴鸡狗猪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8" name="任意多边形 4"/>
          <p:cNvSpPr/>
          <p:nvPr/>
        </p:nvSpPr>
        <p:spPr>
          <a:xfrm>
            <a:off x="457200" y="496888"/>
            <a:ext cx="8059738" cy="1820862"/>
          </a:xfrm>
          <a:noFill/>
          <a:ln w="25400" cap="flat" cmpd="sng">
            <a:solidFill>
              <a:srgbClr val="FAC09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charRg st="18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 fill="hold"/>
                                        <p:tgtEl>
                                          <p:spTgt spid="21507">
                                            <p:txEl>
                                              <p:charRg st="18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098" name="组合 15"/>
          <p:cNvGrpSpPr/>
          <p:nvPr/>
        </p:nvGrpSpPr>
        <p:grpSpPr>
          <a:xfrm>
            <a:off x="250825" y="50800"/>
            <a:ext cx="2881313" cy="1079500"/>
            <a:chOff x="383984" y="153706"/>
            <a:chExt cx="2879722" cy="1080120"/>
          </a:xfrm>
        </p:grpSpPr>
        <p:grpSp>
          <p:nvGrpSpPr>
            <p:cNvPr id="4099" name="组合 23"/>
            <p:cNvGrpSpPr/>
            <p:nvPr/>
          </p:nvGrpSpPr>
          <p:grpSpPr>
            <a:xfrm>
              <a:off x="641082" y="468518"/>
              <a:ext cx="2622624" cy="600114"/>
              <a:chOff x="1001284" y="439658"/>
              <a:chExt cx="2623720" cy="599858"/>
            </a:xfrm>
          </p:grpSpPr>
          <p:sp>
            <p:nvSpPr>
              <p:cNvPr id="4100" name="矩形: 圆角 24"/>
              <p:cNvSpPr/>
              <p:nvPr/>
            </p:nvSpPr>
            <p:spPr>
              <a:xfrm>
                <a:off x="1001219" y="466344"/>
                <a:ext cx="2552357" cy="573171"/>
              </a:xfrm>
              <a:prstGeom prst="roundRect">
                <a:avLst>
                  <a:gd name="adj" fmla="val 16667"/>
                </a:avLst>
              </a:prstGeom>
              <a:solidFill>
                <a:srgbClr val="FCD5B5"/>
              </a:solidFill>
              <a:ln w="25400">
                <a:noFill/>
              </a:ln>
            </p:spPr>
            <p:txBody>
              <a:bodyPr anchor="ctr"/>
              <a:p>
                <a:pPr algn="ctr" eaLnBrk="0" hangingPunct="0">
                  <a:buSzPct val="100000"/>
                  <a:buFontTx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101" name="文本框 25"/>
              <p:cNvSpPr/>
              <p:nvPr/>
            </p:nvSpPr>
            <p:spPr>
              <a:xfrm>
                <a:off x="1320462" y="439658"/>
                <a:ext cx="2304542" cy="58486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/>
                <a:r>
                  <a:rPr lang="zh-CN" altLang="en-US" sz="3200" b="1">
                    <a:solidFill>
                      <a:srgbClr val="0033CC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识字加油站</a:t>
                </a:r>
                <a:endParaRPr lang="zh-CN" altLang="en-US" sz="3200" b="1">
                  <a:solidFill>
                    <a:srgbClr val="0033CC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4102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83984" y="153706"/>
              <a:ext cx="812963" cy="108012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103" name="矩形 1"/>
          <p:cNvSpPr/>
          <p:nvPr/>
        </p:nvSpPr>
        <p:spPr>
          <a:xfrm>
            <a:off x="971550" y="1058863"/>
            <a:ext cx="6840538" cy="684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读下面的词语，你会想到什么食物？</a:t>
            </a:r>
            <a:endParaRPr lang="en-US" altLang="zh-CN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4" name="矩形 1"/>
          <p:cNvSpPr/>
          <p:nvPr/>
        </p:nvSpPr>
        <p:spPr>
          <a:xfrm>
            <a:off x="839788" y="2239963"/>
            <a:ext cx="7775575" cy="18780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甜津津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酸溜溜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辣乎乎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香喷喷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240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油腻腻    软绵绵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脆生生    硬邦邦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05" name="矩形 5"/>
          <p:cNvSpPr/>
          <p:nvPr/>
        </p:nvSpPr>
        <p:spPr>
          <a:xfrm>
            <a:off x="1187450" y="1995488"/>
            <a:ext cx="728663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Tx/>
            </a:pPr>
            <a:r>
              <a:rPr lang="en-US" altLang="zh-CN" sz="2800" b="1">
                <a:latin typeface="宋体" panose="02010600030101010101" pitchFamily="2" charset="-122"/>
                <a:sym typeface="Arial" panose="020B0604020202020204" pitchFamily="34" charset="0"/>
              </a:rPr>
              <a:t>jīn</a:t>
            </a:r>
            <a:endParaRPr lang="zh-CN" altLang="en-US" sz="2800" b="1"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106" name="矩形 14"/>
          <p:cNvSpPr/>
          <p:nvPr/>
        </p:nvSpPr>
        <p:spPr>
          <a:xfrm>
            <a:off x="3203575" y="2035175"/>
            <a:ext cx="728663" cy="5222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Tx/>
            </a:pPr>
            <a:r>
              <a:rPr lang="en-US" altLang="zh-CN" sz="2800" b="1">
                <a:latin typeface="宋体" panose="02010600030101010101" pitchFamily="2" charset="-122"/>
                <a:sym typeface="Arial" panose="020B0604020202020204" pitchFamily="34" charset="0"/>
              </a:rPr>
              <a:t>liū</a:t>
            </a:r>
            <a:endParaRPr lang="zh-CN" altLang="en-US" sz="2800" b="1"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107" name="矩形 16"/>
          <p:cNvSpPr/>
          <p:nvPr/>
        </p:nvSpPr>
        <p:spPr>
          <a:xfrm>
            <a:off x="4899025" y="2003425"/>
            <a:ext cx="546100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Tx/>
            </a:pPr>
            <a:r>
              <a:rPr lang="en-US" altLang="zh-CN" sz="2800" b="1">
                <a:latin typeface="宋体" panose="02010600030101010101" pitchFamily="2" charset="-122"/>
                <a:sym typeface="Arial" panose="020B0604020202020204" pitchFamily="34" charset="0"/>
              </a:rPr>
              <a:t>là</a:t>
            </a:r>
            <a:endParaRPr lang="en-US" altLang="zh-CN" sz="2800" b="1"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108" name="矩形 17"/>
          <p:cNvSpPr/>
          <p:nvPr/>
        </p:nvSpPr>
        <p:spPr>
          <a:xfrm>
            <a:off x="5364163" y="1995488"/>
            <a:ext cx="546100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Tx/>
            </a:pPr>
            <a:r>
              <a:rPr lang="en-US" altLang="zh-CN" sz="2800" b="1">
                <a:latin typeface="宋体" panose="02010600030101010101" pitchFamily="2" charset="-122"/>
                <a:sym typeface="Arial" panose="020B0604020202020204" pitchFamily="34" charset="0"/>
              </a:rPr>
              <a:t>hū</a:t>
            </a:r>
            <a:endParaRPr lang="en-US" altLang="zh-CN" sz="2800" b="1"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109" name="矩形 18"/>
          <p:cNvSpPr/>
          <p:nvPr/>
        </p:nvSpPr>
        <p:spPr>
          <a:xfrm>
            <a:off x="7339013" y="2019300"/>
            <a:ext cx="728662" cy="5222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Tx/>
            </a:pPr>
            <a:r>
              <a:rPr lang="en-US" altLang="zh-CN" sz="2800" b="1">
                <a:latin typeface="宋体" panose="02010600030101010101" pitchFamily="2" charset="-122"/>
                <a:sym typeface="Arial" panose="020B0604020202020204" pitchFamily="34" charset="0"/>
              </a:rPr>
              <a:t>pēn</a:t>
            </a:r>
            <a:endParaRPr lang="en-US" altLang="zh-CN" sz="2800" b="1"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110" name="矩形 23"/>
          <p:cNvSpPr/>
          <p:nvPr/>
        </p:nvSpPr>
        <p:spPr>
          <a:xfrm>
            <a:off x="1273175" y="3076575"/>
            <a:ext cx="546100" cy="5222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Tx/>
            </a:pPr>
            <a:r>
              <a:rPr lang="en-US" altLang="zh-CN" sz="2800" b="1">
                <a:latin typeface="宋体" panose="02010600030101010101" pitchFamily="2" charset="-122"/>
                <a:sym typeface="Arial" panose="020B0604020202020204" pitchFamily="34" charset="0"/>
              </a:rPr>
              <a:t>nì</a:t>
            </a:r>
            <a:endParaRPr lang="en-US" altLang="zh-CN" sz="2800" b="1"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111" name="矩形 24"/>
          <p:cNvSpPr/>
          <p:nvPr/>
        </p:nvSpPr>
        <p:spPr>
          <a:xfrm>
            <a:off x="3214688" y="3032125"/>
            <a:ext cx="909637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Tx/>
            </a:pPr>
            <a:r>
              <a:rPr lang="en-US" altLang="zh-CN" sz="2800" b="1">
                <a:latin typeface="宋体" panose="02010600030101010101" pitchFamily="2" charset="-122"/>
                <a:sym typeface="Arial" panose="020B0604020202020204" pitchFamily="34" charset="0"/>
              </a:rPr>
              <a:t>mián</a:t>
            </a:r>
            <a:endParaRPr lang="en-US" altLang="zh-CN" sz="2800" b="1"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112" name="矩形 25"/>
          <p:cNvSpPr/>
          <p:nvPr/>
        </p:nvSpPr>
        <p:spPr>
          <a:xfrm>
            <a:off x="4859338" y="3003550"/>
            <a:ext cx="728662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Tx/>
            </a:pPr>
            <a:r>
              <a:rPr lang="en-US" altLang="zh-CN" sz="2800" b="1">
                <a:latin typeface="宋体" panose="02010600030101010101" pitchFamily="2" charset="-122"/>
                <a:sym typeface="Arial" panose="020B0604020202020204" pitchFamily="34" charset="0"/>
              </a:rPr>
              <a:t>cuì</a:t>
            </a:r>
            <a:endParaRPr lang="en-US" altLang="zh-CN" sz="2800" b="1"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113" name="矩形 26"/>
          <p:cNvSpPr/>
          <p:nvPr/>
        </p:nvSpPr>
        <p:spPr>
          <a:xfrm>
            <a:off x="7031038" y="3032125"/>
            <a:ext cx="909637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Tx/>
            </a:pPr>
            <a:r>
              <a:rPr lang="en-US" altLang="zh-CN" sz="2800" b="1">
                <a:latin typeface="宋体" panose="02010600030101010101" pitchFamily="2" charset="-122"/>
                <a:sym typeface="Arial" panose="020B0604020202020204" pitchFamily="34" charset="0"/>
              </a:rPr>
              <a:t>bānɡ</a:t>
            </a:r>
            <a:endParaRPr lang="en-US" altLang="zh-CN" sz="2800" b="1"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114" name="任意多边形 12"/>
          <p:cNvSpPr/>
          <p:nvPr/>
        </p:nvSpPr>
        <p:spPr>
          <a:xfrm>
            <a:off x="395288" y="1779588"/>
            <a:ext cx="8310562" cy="2447925"/>
          </a:xfrm>
          <a:noFill/>
          <a:ln w="25400" cap="flat" cmpd="sng">
            <a:solidFill>
              <a:srgbClr val="00B05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115" name="文本框 19"/>
          <p:cNvSpPr/>
          <p:nvPr/>
        </p:nvSpPr>
        <p:spPr>
          <a:xfrm>
            <a:off x="1042988" y="4300538"/>
            <a:ext cx="756126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特点：</a:t>
            </a:r>
            <a:r>
              <a:rPr lang="en-US" altLang="zh-CN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ABB</a:t>
            </a: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式词语，都与食物滋味有关。</a:t>
            </a:r>
            <a:endParaRPr lang="zh-CN" altLang="en-US" sz="32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4115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2530" name="组合 5"/>
          <p:cNvGrpSpPr/>
          <p:nvPr/>
        </p:nvGrpSpPr>
        <p:grpSpPr>
          <a:xfrm>
            <a:off x="468313" y="771525"/>
            <a:ext cx="8426450" cy="3527425"/>
            <a:chOff x="539552" y="771550"/>
            <a:chExt cx="8427207" cy="3527736"/>
          </a:xfrm>
        </p:grpSpPr>
        <p:sp>
          <p:nvSpPr>
            <p:cNvPr id="22531" name="矩形 1"/>
            <p:cNvSpPr/>
            <p:nvPr/>
          </p:nvSpPr>
          <p:spPr>
            <a:xfrm>
              <a:off x="610797" y="935448"/>
              <a:ext cx="6336704" cy="32932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lnSpc>
                  <a:spcPct val="13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    据说，十二生肖的选用与排列，是根据</a:t>
              </a:r>
              <a:r>
                <a:rPr lang="zh-CN" altLang="en-US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动物每天的活动时间</a:t>
              </a: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确定的。我国从汉代开始，便采用</a:t>
              </a:r>
              <a:r>
                <a:rPr lang="zh-CN" altLang="en-US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十二地支记录一天的十二个时辰</a:t>
              </a: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，每个时辰相当于两个小时。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532" name="任意多边形 4"/>
            <p:cNvSpPr/>
            <p:nvPr/>
          </p:nvSpPr>
          <p:spPr>
            <a:xfrm>
              <a:off x="539552" y="771550"/>
              <a:ext cx="6734780" cy="3448354"/>
            </a:xfrm>
            <a:noFill/>
            <a:ln w="25400" cap="flat" cmpd="sng">
              <a:solidFill>
                <a:srgbClr val="FAC09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pic>
          <p:nvPicPr>
            <p:cNvPr id="22533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877056" y="2015568"/>
              <a:ext cx="2089703" cy="2283718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554" name="组合 15"/>
          <p:cNvGrpSpPr/>
          <p:nvPr/>
        </p:nvGrpSpPr>
        <p:grpSpPr>
          <a:xfrm>
            <a:off x="179388" y="195263"/>
            <a:ext cx="2543175" cy="1079500"/>
            <a:chOff x="383984" y="153706"/>
            <a:chExt cx="2542582" cy="1080120"/>
          </a:xfrm>
        </p:grpSpPr>
        <p:grpSp>
          <p:nvGrpSpPr>
            <p:cNvPr id="23555" name="组合 23"/>
            <p:cNvGrpSpPr/>
            <p:nvPr/>
          </p:nvGrpSpPr>
          <p:grpSpPr>
            <a:xfrm>
              <a:off x="641154" y="495214"/>
              <a:ext cx="2285412" cy="603849"/>
              <a:chOff x="1001356" y="466344"/>
              <a:chExt cx="2286368" cy="603591"/>
            </a:xfrm>
          </p:grpSpPr>
          <p:sp>
            <p:nvSpPr>
              <p:cNvPr id="23556" name="矩形: 圆角 24"/>
              <p:cNvSpPr/>
              <p:nvPr/>
            </p:nvSpPr>
            <p:spPr>
              <a:xfrm>
                <a:off x="1001301" y="466344"/>
                <a:ext cx="2286423" cy="573173"/>
              </a:xfrm>
              <a:prstGeom prst="roundRect">
                <a:avLst>
                  <a:gd name="adj" fmla="val 16667"/>
                </a:avLst>
              </a:prstGeom>
              <a:solidFill>
                <a:srgbClr val="FCD5B5"/>
              </a:solidFill>
              <a:ln w="25400">
                <a:noFill/>
              </a:ln>
            </p:spPr>
            <p:txBody>
              <a:bodyPr anchor="ctr"/>
              <a:p>
                <a:pPr algn="ctr" eaLnBrk="0" hangingPunct="0">
                  <a:buSzPct val="100000"/>
                  <a:buFontTx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3557" name="文本框 25"/>
              <p:cNvSpPr/>
              <p:nvPr/>
            </p:nvSpPr>
            <p:spPr>
              <a:xfrm>
                <a:off x="1392335" y="485075"/>
                <a:ext cx="1895389" cy="58486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r>
                  <a:rPr lang="zh-CN" altLang="en-US" sz="3200" b="1">
                    <a:solidFill>
                      <a:srgbClr val="0033CC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我爱阅读</a:t>
                </a:r>
                <a:endParaRPr lang="zh-CN" altLang="en-US" sz="3200" b="1">
                  <a:solidFill>
                    <a:srgbClr val="0033CC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23558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83984" y="153706"/>
              <a:ext cx="812963" cy="108012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3559" name="矩形 2"/>
          <p:cNvSpPr/>
          <p:nvPr/>
        </p:nvSpPr>
        <p:spPr>
          <a:xfrm>
            <a:off x="1763713" y="1058863"/>
            <a:ext cx="5338762" cy="1385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0" hangingPunct="0"/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小柳树和小枣树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（原文略，见课本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40-41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页）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560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888" y="2859088"/>
            <a:ext cx="2978150" cy="2166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1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500" y="2332038"/>
            <a:ext cx="2281238" cy="2667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矩形 1"/>
          <p:cNvSpPr/>
          <p:nvPr/>
        </p:nvSpPr>
        <p:spPr>
          <a:xfrm>
            <a:off x="971550" y="771525"/>
            <a:ext cx="7920038" cy="4229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弯弯曲曲：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曲折不直的。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得意：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称心如意；感到非常满意。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光秃秃：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形容没有草木、树叶、毛发等盖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着的样子。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温和：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（性情、态度、言语等）不严厉，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不粗暴，使人感到亲切。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乘凉：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热天在阴凉通风的地方休息。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79" name="文本框 25"/>
          <p:cNvSpPr/>
          <p:nvPr/>
        </p:nvSpPr>
        <p:spPr>
          <a:xfrm>
            <a:off x="107950" y="195263"/>
            <a:ext cx="20161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SzPct val="100000"/>
              <a:buFontTx/>
            </a:pPr>
            <a:r>
              <a:rPr lang="zh-CN" altLang="en-US" sz="3200" b="1">
                <a:solidFill>
                  <a:srgbClr val="E46C0A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词语解释</a:t>
            </a:r>
            <a:endParaRPr lang="zh-CN" altLang="en-US" sz="3200" b="1">
              <a:solidFill>
                <a:srgbClr val="E46C0A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24580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671300" y="10541000"/>
            <a:ext cx="355600" cy="26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1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6300" y="10998200"/>
            <a:ext cx="317500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矩形 1"/>
          <p:cNvSpPr/>
          <p:nvPr/>
        </p:nvSpPr>
        <p:spPr>
          <a:xfrm>
            <a:off x="468313" y="1419225"/>
            <a:ext cx="8066087" cy="2652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本文通过写小柳树和小枣树对待自己的长处与短处的不同态度，告诉我们要</a:t>
            </a:r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正确看待自己的优缺点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，懂得“尺有所短，寸有所长”的道理。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603" name="文本框 25"/>
          <p:cNvSpPr/>
          <p:nvPr/>
        </p:nvSpPr>
        <p:spPr>
          <a:xfrm>
            <a:off x="468313" y="555625"/>
            <a:ext cx="20161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SzPct val="100000"/>
              <a:buFontTx/>
            </a:pPr>
            <a:r>
              <a:rPr lang="zh-CN" altLang="en-US" sz="3200" b="1">
                <a:solidFill>
                  <a:srgbClr val="E46C0A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主题解说</a:t>
            </a:r>
            <a:endParaRPr lang="zh-CN" altLang="en-US" sz="3200" b="1">
              <a:solidFill>
                <a:srgbClr val="E46C0A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矩形 1"/>
          <p:cNvSpPr/>
          <p:nvPr/>
        </p:nvSpPr>
        <p:spPr>
          <a:xfrm>
            <a:off x="323850" y="123825"/>
            <a:ext cx="1871663" cy="715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我会填：</a:t>
            </a:r>
            <a:endParaRPr lang="en-US" altLang="zh-CN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23" name="矩形 2"/>
          <p:cNvSpPr/>
          <p:nvPr/>
        </p:nvSpPr>
        <p:spPr>
          <a:xfrm>
            <a:off x="344488" y="1181100"/>
            <a:ext cx="6192837" cy="3046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“甜津津”让我想到了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______;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“酸溜溜”让我想到了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______;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“辣乎乎”让我想到了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______;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“香喷喷”让我想到了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______;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4" name="矩形 5"/>
          <p:cNvSpPr/>
          <p:nvPr/>
        </p:nvSpPr>
        <p:spPr>
          <a:xfrm>
            <a:off x="4594225" y="1257300"/>
            <a:ext cx="1004888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西瓜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5" name="矩形 9"/>
          <p:cNvSpPr/>
          <p:nvPr/>
        </p:nvSpPr>
        <p:spPr>
          <a:xfrm>
            <a:off x="4559300" y="1954213"/>
            <a:ext cx="1008063" cy="585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话梅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6" name="矩形 12"/>
          <p:cNvSpPr/>
          <p:nvPr/>
        </p:nvSpPr>
        <p:spPr>
          <a:xfrm>
            <a:off x="4559300" y="2687638"/>
            <a:ext cx="100806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火锅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7" name="矩形 14"/>
          <p:cNvSpPr/>
          <p:nvPr/>
        </p:nvSpPr>
        <p:spPr>
          <a:xfrm>
            <a:off x="4572000" y="3400425"/>
            <a:ext cx="100806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牛排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128" name="图片 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0063" y="195263"/>
            <a:ext cx="1800225" cy="1271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9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6750" y="1127125"/>
            <a:ext cx="1846263" cy="1231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0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6388" y="3498850"/>
            <a:ext cx="1427162" cy="14335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1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7638" y="2255838"/>
            <a:ext cx="1957387" cy="1304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 fill="hold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 fill="hold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 fill="hold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 fill="hold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5125" grpId="0" animBg="1"/>
      <p:bldP spid="5126" grpId="0" animBg="1"/>
      <p:bldP spid="51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矩形 2"/>
          <p:cNvSpPr/>
          <p:nvPr/>
        </p:nvSpPr>
        <p:spPr>
          <a:xfrm>
            <a:off x="250825" y="1036638"/>
            <a:ext cx="5857875" cy="3048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“油腻腻”让我想到了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______;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“软绵绵”让我想到了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______;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“脆生生”让我想到了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______;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“硬邦邦”让我想到了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47" name="矩形 12"/>
          <p:cNvSpPr/>
          <p:nvPr/>
        </p:nvSpPr>
        <p:spPr>
          <a:xfrm>
            <a:off x="4356100" y="1101725"/>
            <a:ext cx="1420813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红烧肉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48" name="矩形 13"/>
          <p:cNvSpPr/>
          <p:nvPr/>
        </p:nvSpPr>
        <p:spPr>
          <a:xfrm>
            <a:off x="4498975" y="1806575"/>
            <a:ext cx="1009650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蛋糕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49" name="矩形 14"/>
          <p:cNvSpPr/>
          <p:nvPr/>
        </p:nvSpPr>
        <p:spPr>
          <a:xfrm>
            <a:off x="4498975" y="2547938"/>
            <a:ext cx="100965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雪梨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50" name="矩形 15"/>
          <p:cNvSpPr/>
          <p:nvPr/>
        </p:nvSpPr>
        <p:spPr>
          <a:xfrm>
            <a:off x="4498975" y="3284538"/>
            <a:ext cx="1009650" cy="585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胡豆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5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91138" y="19050"/>
            <a:ext cx="2097087" cy="14081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2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450" y="3571875"/>
            <a:ext cx="2011363" cy="1390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3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0563" y="749300"/>
            <a:ext cx="1858962" cy="1652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4" name="图片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88125" y="2378075"/>
            <a:ext cx="2019300" cy="1514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 fill="hold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 fill="hold"/>
                                        <p:tgtEl>
                                          <p:spTgt spid="614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 fill="hold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 fill="hold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 fill="hold"/>
                                        <p:tgtEl>
                                          <p:spTgt spid="615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 fill="hold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170" name="组合 27"/>
          <p:cNvGrpSpPr/>
          <p:nvPr/>
        </p:nvGrpSpPr>
        <p:grpSpPr>
          <a:xfrm>
            <a:off x="3170238" y="368300"/>
            <a:ext cx="1928812" cy="723900"/>
            <a:chOff x="2694384" y="508317"/>
            <a:chExt cx="1845563" cy="637982"/>
          </a:xfrm>
        </p:grpSpPr>
        <p:sp>
          <p:nvSpPr>
            <p:cNvPr id="7171" name="矩形: 圆角 28"/>
            <p:cNvSpPr/>
            <p:nvPr/>
          </p:nvSpPr>
          <p:spPr>
            <a:xfrm rot="19980000">
              <a:off x="2694384" y="609051"/>
              <a:ext cx="565061" cy="471492"/>
            </a:xfrm>
            <a:prstGeom prst="roundRect">
              <a:avLst>
                <a:gd name="adj" fmla="val 16667"/>
              </a:avLst>
            </a:prstGeom>
            <a:solidFill>
              <a:srgbClr val="FFCCCC"/>
            </a:solidFill>
            <a:ln w="9525" cap="flat" cmpd="sng">
              <a:solidFill>
                <a:srgbClr val="FF9999">
                  <a:alpha val="30196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p>
              <a:pPr algn="ctr"/>
              <a:r>
                <a:rPr lang="zh-CN" altLang="en-US" sz="28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我</a:t>
              </a:r>
              <a:endParaRPr lang="zh-CN" altLang="en-US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7172" name="矩形: 圆角 29"/>
            <p:cNvSpPr/>
            <p:nvPr/>
          </p:nvSpPr>
          <p:spPr>
            <a:xfrm rot="420000">
              <a:off x="3358179" y="508317"/>
              <a:ext cx="565061" cy="471492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 cap="flat" cmpd="sng">
              <a:solidFill>
                <a:srgbClr val="99FF99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p>
              <a:pPr algn="ctr"/>
              <a:r>
                <a:rPr lang="zh-CN" altLang="en-US" sz="28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会</a:t>
              </a:r>
              <a:endParaRPr lang="zh-CN" altLang="en-US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5133" name="矩形: 圆角 30"/>
            <p:cNvSpPr/>
            <p:nvPr/>
          </p:nvSpPr>
          <p:spPr bwMode="auto">
            <a:xfrm rot="1920000">
              <a:off x="3973367" y="674808"/>
              <a:ext cx="566580" cy="471491"/>
            </a:xfrm>
            <a:prstGeom prst="roundRect">
              <a:avLst/>
            </a:prstGeom>
            <a:solidFill>
              <a:srgbClr val="FFCC99"/>
            </a:solidFill>
            <a:ln w="9525" cap="flat" cmpd="sng" algn="ctr">
              <a:solidFill>
                <a:srgbClr val="FFCC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zh-CN" altLang="en-US" sz="28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认</a:t>
              </a:r>
              <a:endParaRPr lang="zh-CN" altLang="en-US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174" name="TextBox 6"/>
          <p:cNvSpPr/>
          <p:nvPr/>
        </p:nvSpPr>
        <p:spPr>
          <a:xfrm>
            <a:off x="684213" y="1851025"/>
            <a:ext cx="1301750" cy="1447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8800" b="1">
                <a:latin typeface="楷体" panose="02010609060101010101" pitchFamily="49" charset="-122"/>
                <a:ea typeface="楷体" panose="02010609060101010101" pitchFamily="49" charset="-122"/>
              </a:rPr>
              <a:t>津</a:t>
            </a:r>
            <a:endParaRPr lang="zh-CN" altLang="en-US" sz="8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5" name="矩形 9"/>
          <p:cNvSpPr/>
          <p:nvPr/>
        </p:nvSpPr>
        <p:spPr>
          <a:xfrm>
            <a:off x="677863" y="1316038"/>
            <a:ext cx="1036637" cy="7699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SzPct val="100000"/>
              <a:buFontTx/>
            </a:pPr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jīn</a:t>
            </a:r>
            <a:endParaRPr lang="en-US" altLang="zh-CN" sz="4400" b="1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7176" name="矩形 9"/>
          <p:cNvSpPr/>
          <p:nvPr/>
        </p:nvSpPr>
        <p:spPr>
          <a:xfrm>
            <a:off x="2555875" y="3795713"/>
            <a:ext cx="194468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津津有味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7" name="TextBox 6"/>
          <p:cNvSpPr/>
          <p:nvPr/>
        </p:nvSpPr>
        <p:spPr>
          <a:xfrm>
            <a:off x="5076825" y="1924050"/>
            <a:ext cx="1300163" cy="1447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8800" b="1">
                <a:latin typeface="楷体" panose="02010609060101010101" pitchFamily="49" charset="-122"/>
                <a:ea typeface="楷体" panose="02010609060101010101" pitchFamily="49" charset="-122"/>
              </a:rPr>
              <a:t>溜</a:t>
            </a:r>
            <a:endParaRPr lang="zh-CN" altLang="en-US" sz="8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8" name="矩形 13"/>
          <p:cNvSpPr/>
          <p:nvPr/>
        </p:nvSpPr>
        <p:spPr>
          <a:xfrm>
            <a:off x="5219700" y="1419225"/>
            <a:ext cx="1036638" cy="7699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SzPct val="100000"/>
              <a:buFontTx/>
            </a:pPr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liū</a:t>
            </a:r>
            <a:endParaRPr lang="en-US" altLang="zh-CN" sz="4400" b="1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7179" name="矩形 9"/>
          <p:cNvSpPr/>
          <p:nvPr/>
        </p:nvSpPr>
        <p:spPr>
          <a:xfrm>
            <a:off x="7308850" y="3724275"/>
            <a:ext cx="14763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溜冰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8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24075" y="1276350"/>
            <a:ext cx="2865438" cy="2382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1" name="图片 3"/>
          <p:cNvPicPr>
            <a:picLocks noChangeAspect="1"/>
          </p:cNvPicPr>
          <p:nvPr/>
        </p:nvPicPr>
        <p:blipFill>
          <a:blip r:embed="rId2"/>
          <a:srcRect l="5956" t="2469" r="6914" b="-53"/>
          <a:stretch>
            <a:fillRect/>
          </a:stretch>
        </p:blipFill>
        <p:spPr>
          <a:xfrm>
            <a:off x="6524625" y="1193800"/>
            <a:ext cx="2232025" cy="24399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 fill="hold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 fill="hold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 fill="hold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  <p:bldP spid="7175" grpId="0" animBg="1"/>
      <p:bldP spid="7176" grpId="0" animBg="1"/>
      <p:bldP spid="7177" grpId="0" animBg="1"/>
      <p:bldP spid="7178" grpId="0" animBg="1"/>
      <p:bldP spid="717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Box 6"/>
          <p:cNvSpPr/>
          <p:nvPr/>
        </p:nvSpPr>
        <p:spPr>
          <a:xfrm>
            <a:off x="673100" y="1893888"/>
            <a:ext cx="1301750" cy="1446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8800" b="1">
                <a:latin typeface="楷体" panose="02010609060101010101" pitchFamily="49" charset="-122"/>
                <a:ea typeface="楷体" panose="02010609060101010101" pitchFamily="49" charset="-122"/>
              </a:rPr>
              <a:t>辣</a:t>
            </a:r>
            <a:endParaRPr lang="zh-CN" altLang="en-US" sz="8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5" name="矩形 9"/>
          <p:cNvSpPr/>
          <p:nvPr/>
        </p:nvSpPr>
        <p:spPr>
          <a:xfrm>
            <a:off x="900113" y="1419225"/>
            <a:ext cx="750887" cy="7699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SzPct val="100000"/>
              <a:buFontTx/>
            </a:pPr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là</a:t>
            </a:r>
            <a:endParaRPr lang="zh-CN" altLang="en-US" sz="4400" b="1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8196" name="矩形 9"/>
          <p:cNvSpPr/>
          <p:nvPr/>
        </p:nvSpPr>
        <p:spPr>
          <a:xfrm>
            <a:off x="2987675" y="3508375"/>
            <a:ext cx="101441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辣椒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7" name="TextBox 6"/>
          <p:cNvSpPr/>
          <p:nvPr/>
        </p:nvSpPr>
        <p:spPr>
          <a:xfrm>
            <a:off x="5076825" y="1924050"/>
            <a:ext cx="1300163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8800" b="1">
                <a:latin typeface="楷体" panose="02010609060101010101" pitchFamily="49" charset="-122"/>
                <a:ea typeface="楷体" panose="02010609060101010101" pitchFamily="49" charset="-122"/>
              </a:rPr>
              <a:t>乎</a:t>
            </a:r>
            <a:endParaRPr lang="zh-CN" altLang="en-US" sz="8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8" name="矩形 13"/>
          <p:cNvSpPr/>
          <p:nvPr/>
        </p:nvSpPr>
        <p:spPr>
          <a:xfrm>
            <a:off x="5148263" y="1419225"/>
            <a:ext cx="752475" cy="7699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SzPct val="100000"/>
              <a:buFontTx/>
            </a:pPr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hū</a:t>
            </a:r>
            <a:endParaRPr lang="zh-CN" altLang="en-US" sz="4400" b="1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8199" name="矩形 9"/>
          <p:cNvSpPr/>
          <p:nvPr/>
        </p:nvSpPr>
        <p:spPr>
          <a:xfrm>
            <a:off x="6804025" y="3508375"/>
            <a:ext cx="14763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胖乎乎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20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79613" y="1347788"/>
            <a:ext cx="2652712" cy="2211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1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25" y="1492250"/>
            <a:ext cx="2308225" cy="19224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 fill="hold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 fill="hold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 fill="hold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5" grpId="0" animBg="1"/>
      <p:bldP spid="8196" grpId="0" animBg="1"/>
      <p:bldP spid="8197" grpId="0" animBg="1"/>
      <p:bldP spid="8198" grpId="0" animBg="1"/>
      <p:bldP spid="819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Box 6"/>
          <p:cNvSpPr/>
          <p:nvPr/>
        </p:nvSpPr>
        <p:spPr>
          <a:xfrm>
            <a:off x="395288" y="1851025"/>
            <a:ext cx="1301750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8800" b="1">
                <a:latin typeface="楷体" panose="02010609060101010101" pitchFamily="49" charset="-122"/>
                <a:ea typeface="楷体" panose="02010609060101010101" pitchFamily="49" charset="-122"/>
              </a:rPr>
              <a:t>喷</a:t>
            </a:r>
            <a:endParaRPr lang="zh-CN" altLang="en-US" sz="8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19" name="矩形 9"/>
          <p:cNvSpPr/>
          <p:nvPr/>
        </p:nvSpPr>
        <p:spPr>
          <a:xfrm>
            <a:off x="539750" y="1347788"/>
            <a:ext cx="1035050" cy="7699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SzPct val="100000"/>
              <a:buFontTx/>
            </a:pPr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pēn</a:t>
            </a:r>
            <a:endParaRPr lang="zh-CN" altLang="en-US" sz="4400" b="1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9220" name="矩形 9"/>
          <p:cNvSpPr/>
          <p:nvPr/>
        </p:nvSpPr>
        <p:spPr>
          <a:xfrm>
            <a:off x="2790825" y="3509963"/>
            <a:ext cx="13176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喷水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22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8175" y="1635125"/>
            <a:ext cx="2514600" cy="167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2" name="TextBox 6"/>
          <p:cNvSpPr/>
          <p:nvPr/>
        </p:nvSpPr>
        <p:spPr>
          <a:xfrm>
            <a:off x="4837113" y="1793875"/>
            <a:ext cx="1301750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8800" b="1">
                <a:latin typeface="楷体" panose="02010609060101010101" pitchFamily="49" charset="-122"/>
                <a:ea typeface="楷体" panose="02010609060101010101" pitchFamily="49" charset="-122"/>
              </a:rPr>
              <a:t>腻</a:t>
            </a:r>
            <a:endParaRPr lang="zh-CN" altLang="en-US" sz="8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3" name="矩形 12"/>
          <p:cNvSpPr/>
          <p:nvPr/>
        </p:nvSpPr>
        <p:spPr>
          <a:xfrm>
            <a:off x="5076825" y="1276350"/>
            <a:ext cx="750888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SzPct val="100000"/>
              <a:buFontTx/>
            </a:pPr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nì</a:t>
            </a:r>
            <a:endParaRPr lang="zh-CN" altLang="en-US" sz="4400" b="1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9224" name="矩形 9"/>
          <p:cNvSpPr/>
          <p:nvPr/>
        </p:nvSpPr>
        <p:spPr>
          <a:xfrm>
            <a:off x="7019925" y="3508375"/>
            <a:ext cx="16557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油腻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225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788" y="1779588"/>
            <a:ext cx="2446337" cy="15414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 fill="hold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 fill="hold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 fill="hold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9" grpId="0" animBg="1"/>
      <p:bldP spid="9220" grpId="0" animBg="1"/>
      <p:bldP spid="9222" grpId="0" animBg="1"/>
      <p:bldP spid="9223" grpId="0" animBg="1"/>
      <p:bldP spid="92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TextBox 6"/>
          <p:cNvSpPr/>
          <p:nvPr/>
        </p:nvSpPr>
        <p:spPr>
          <a:xfrm>
            <a:off x="639763" y="1784350"/>
            <a:ext cx="1300162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8800" b="1">
                <a:latin typeface="楷体" panose="02010609060101010101" pitchFamily="49" charset="-122"/>
                <a:ea typeface="楷体" panose="02010609060101010101" pitchFamily="49" charset="-122"/>
              </a:rPr>
              <a:t>绵</a:t>
            </a:r>
            <a:endParaRPr lang="zh-CN" altLang="en-US" sz="8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3" name="矩形 13"/>
          <p:cNvSpPr/>
          <p:nvPr/>
        </p:nvSpPr>
        <p:spPr>
          <a:xfrm>
            <a:off x="611188" y="1274763"/>
            <a:ext cx="1319212" cy="7699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SzPct val="100000"/>
              <a:buFontTx/>
            </a:pPr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mián</a:t>
            </a:r>
            <a:endParaRPr lang="zh-CN" altLang="en-US" sz="4400" b="1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244" name="矩形 9"/>
          <p:cNvSpPr/>
          <p:nvPr/>
        </p:nvSpPr>
        <p:spPr>
          <a:xfrm>
            <a:off x="2881313" y="3405188"/>
            <a:ext cx="14763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绵羊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45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1050" y="1563688"/>
            <a:ext cx="2379663" cy="1841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6" name="TextBox 6"/>
          <p:cNvSpPr/>
          <p:nvPr/>
        </p:nvSpPr>
        <p:spPr>
          <a:xfrm>
            <a:off x="5126038" y="1793875"/>
            <a:ext cx="1301750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8800" b="1">
                <a:latin typeface="楷体" panose="02010609060101010101" pitchFamily="49" charset="-122"/>
                <a:ea typeface="楷体" panose="02010609060101010101" pitchFamily="49" charset="-122"/>
              </a:rPr>
              <a:t>脆</a:t>
            </a:r>
            <a:endParaRPr lang="zh-CN" altLang="en-US" sz="8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7" name="矩形 12"/>
          <p:cNvSpPr/>
          <p:nvPr/>
        </p:nvSpPr>
        <p:spPr>
          <a:xfrm>
            <a:off x="5292725" y="1347788"/>
            <a:ext cx="1036638" cy="7699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SzPct val="100000"/>
              <a:buFontTx/>
            </a:pPr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cuì</a:t>
            </a:r>
            <a:endParaRPr lang="zh-CN" altLang="en-US" sz="4400" b="1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248" name="矩形 9"/>
          <p:cNvSpPr/>
          <p:nvPr/>
        </p:nvSpPr>
        <p:spPr>
          <a:xfrm>
            <a:off x="7308850" y="3508375"/>
            <a:ext cx="16557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清脆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49" name="图片 1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6688" y="1635125"/>
            <a:ext cx="2568575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 fill="hold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 fill="hold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 fill="hold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 animBg="1"/>
      <p:bldP spid="10244" grpId="0" animBg="1"/>
      <p:bldP spid="10246" grpId="0" animBg="1"/>
      <p:bldP spid="10247" grpId="0" animBg="1"/>
      <p:bldP spid="1024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Box 6"/>
          <p:cNvSpPr/>
          <p:nvPr/>
        </p:nvSpPr>
        <p:spPr>
          <a:xfrm>
            <a:off x="2008188" y="1712913"/>
            <a:ext cx="1300162" cy="1446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8800" b="1">
                <a:latin typeface="楷体" panose="02010609060101010101" pitchFamily="49" charset="-122"/>
                <a:ea typeface="楷体" panose="02010609060101010101" pitchFamily="49" charset="-122"/>
              </a:rPr>
              <a:t>邦</a:t>
            </a:r>
            <a:endParaRPr lang="zh-CN" altLang="en-US" sz="8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67" name="矩形 13"/>
          <p:cNvSpPr/>
          <p:nvPr/>
        </p:nvSpPr>
        <p:spPr>
          <a:xfrm>
            <a:off x="2124075" y="1203325"/>
            <a:ext cx="1319213" cy="7699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SzPct val="100000"/>
              <a:buFontTx/>
            </a:pPr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bānɡ</a:t>
            </a:r>
            <a:endParaRPr lang="zh-CN" altLang="en-US" sz="4400" b="1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268" name="矩形 9"/>
          <p:cNvSpPr/>
          <p:nvPr/>
        </p:nvSpPr>
        <p:spPr>
          <a:xfrm>
            <a:off x="4897438" y="3262313"/>
            <a:ext cx="14763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邻邦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6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7175" y="915988"/>
            <a:ext cx="2638425" cy="2628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  <p:bldP spid="11267" grpId="0" animBg="1"/>
      <p:bldP spid="11268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1179</Words>
  <Application>WPS 演示</Application>
  <PresentationFormat/>
  <Paragraphs>282</Paragraphs>
  <Slides>23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Arial</vt:lpstr>
      <vt:lpstr>宋体</vt:lpstr>
      <vt:lpstr>Wingdings</vt:lpstr>
      <vt:lpstr>Calibri</vt:lpstr>
      <vt:lpstr>黑体</vt:lpstr>
      <vt:lpstr>楷体</vt:lpstr>
      <vt:lpstr>微软雅黑</vt:lpstr>
      <vt:lpstr>Arial Unicode MS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2021-07-08T06:25:43Z</cp:lastPrinted>
  <dcterms:created xsi:type="dcterms:W3CDTF">2021-07-08T06:25:43Z</dcterms:created>
  <dcterms:modified xsi:type="dcterms:W3CDTF">2021-08-05T12:03:53Z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