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257" r:id="rId3"/>
    <p:sldId id="282" r:id="rId5"/>
    <p:sldId id="283" r:id="rId6"/>
    <p:sldId id="284" r:id="rId7"/>
    <p:sldId id="285" r:id="rId8"/>
    <p:sldId id="286" r:id="rId9"/>
    <p:sldId id="287" r:id="rId10"/>
    <p:sldId id="288" r:id="rId11"/>
  </p:sldIdLst>
  <p:sldSz cx="12192000" cy="6858000"/>
  <p:notesSz cx="6858000" cy="9144000"/>
  <p:custDataLst>
    <p:tags r:id="rId1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howGuides="1">
      <p:cViewPr varScale="1">
        <p:scale>
          <a:sx n="85" d="100"/>
          <a:sy n="85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4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eaLnBrk="1" fontAlgn="base" hangingPunct="1"/>
            <a:endParaRPr lang="zh-CN" altLang="en-US" sz="1200">
              <a:latin typeface="微软雅黑" panose="020B0503020204020204" pitchFamily="34" charset="-122"/>
            </a:endParaRPr>
          </a:p>
        </p:txBody>
      </p:sp>
      <p:sp>
        <p:nvSpPr>
          <p:cNvPr id="22531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lvl="0" algn="r" eaLnBrk="1" fontAlgn="base" hangingPunct="1"/>
            <a:fld id="{BB962C8B-B14F-4D97-AF65-F5344CB8AC3E}" type="datetime1">
              <a:rPr lang="zh-CN" altLang="en-US" sz="1200">
                <a:latin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</a:endParaRPr>
          </a:p>
        </p:txBody>
      </p:sp>
      <p:sp>
        <p:nvSpPr>
          <p:cNvPr id="22532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eaLnBrk="1" fontAlgn="base" hangingPunct="1"/>
            <a:endParaRPr lang="zh-CN" altLang="en-US" sz="1200">
              <a:latin typeface="微软雅黑" panose="020B0503020204020204" pitchFamily="34" charset="-122"/>
            </a:endParaRPr>
          </a:p>
        </p:txBody>
      </p:sp>
      <p:sp>
        <p:nvSpPr>
          <p:cNvPr id="2253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>
                <a:solidFill>
                  <a:srgbClr val="898989"/>
                </a:solidFill>
                <a:latin typeface="微软雅黑" panose="020B0503020204020204" pitchFamily="34" charset="-122"/>
              </a:rPr>
            </a:fld>
            <a:endParaRPr lang="zh-CN" altLang="en-US" sz="1200">
              <a:solidFill>
                <a:srgbClr val="898989"/>
              </a:solidFill>
              <a:latin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eaLnBrk="1" fontAlgn="base" hangingPunct="1"/>
            <a:endParaRPr lang="zh-CN" altLang="en-US" sz="1200">
              <a:latin typeface="微软雅黑" panose="020B0503020204020204" pitchFamily="34" charset="-122"/>
            </a:endParaRPr>
          </a:p>
        </p:txBody>
      </p:sp>
      <p:sp>
        <p:nvSpPr>
          <p:cNvPr id="21507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algn="r" eaLnBrk="1" fontAlgn="base" hangingPunct="1"/>
            <a:fld id="{BB962C8B-B14F-4D97-AF65-F5344CB8AC3E}" type="datetime1">
              <a:rPr lang="zh-CN" altLang="en-US" sz="1200">
                <a:latin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</a:endParaRPr>
          </a:p>
        </p:txBody>
      </p:sp>
      <p:sp>
        <p:nvSpPr>
          <p:cNvPr id="21508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509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15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eaLnBrk="1" fontAlgn="base" hangingPunct="1"/>
            <a:endParaRPr lang="zh-CN" altLang="en-US" sz="1200">
              <a:latin typeface="微软雅黑" panose="020B0503020204020204" pitchFamily="34" charset="-122"/>
            </a:endParaRPr>
          </a:p>
        </p:txBody>
      </p:sp>
      <p:sp>
        <p:nvSpPr>
          <p:cNvPr id="215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>
                <a:latin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 algn="r" eaLnBrk="1" hangingPunct="1"/>
            <a:r>
              <a:rPr lang="en-US" altLang="zh-CN" sz="1200">
                <a:latin typeface="微软雅黑" panose="020B0503020204020204" pitchFamily="34" charset="-122"/>
                <a:ea typeface="等线" panose="02010600030101010101" charset="-122"/>
              </a:rPr>
              <a:t>1</a:t>
            </a:r>
            <a:endParaRPr lang="zh-CN" altLang="en-US" sz="12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 algn="r" eaLnBrk="1" hangingPunct="1"/>
            <a:r>
              <a:rPr lang="en-US" altLang="zh-CN" sz="1200">
                <a:latin typeface="微软雅黑" panose="020B0503020204020204" pitchFamily="34" charset="-122"/>
                <a:ea typeface="等线" panose="02010600030101010101" charset="-122"/>
              </a:rPr>
              <a:t>2</a:t>
            </a:r>
            <a:endParaRPr lang="zh-CN" altLang="en-US" sz="12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eaLnBrk="1" fontAlgn="base" hangingPunct="1"/>
            <a:r>
              <a:rPr lang="en-US" altLang="en-US" sz="1200">
                <a:latin typeface="微软雅黑" panose="020B0503020204020204" pitchFamily="34" charset="-122"/>
              </a:rPr>
              <a:t> </a:t>
            </a:r>
            <a:endParaRPr lang="en-US" altLang="en-US" sz="1200">
              <a:latin typeface="微软雅黑" panose="020B0503020204020204" pitchFamily="34" charset="-122"/>
            </a:endParaRPr>
          </a:p>
        </p:txBody>
      </p:sp>
      <p:sp>
        <p:nvSpPr>
          <p:cNvPr id="2560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eaLnBrk="1" fontAlgn="base" hangingPunct="1"/>
            <a:r>
              <a:rPr lang="en-US" altLang="en-US" sz="1200">
                <a:latin typeface="微软雅黑" panose="020B0503020204020204" pitchFamily="34" charset="-122"/>
              </a:rPr>
              <a:t> </a:t>
            </a:r>
            <a:endParaRPr lang="en-US" altLang="en-US" sz="12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 algn="r" eaLnBrk="1" hangingPunct="1"/>
            <a:r>
              <a:rPr lang="en-US" altLang="zh-CN" sz="1200">
                <a:latin typeface="微软雅黑" panose="020B0503020204020204" pitchFamily="34" charset="-122"/>
                <a:ea typeface="等线" panose="02010600030101010101" charset="-122"/>
              </a:rPr>
              <a:t>4</a:t>
            </a:r>
            <a:endParaRPr lang="zh-CN" altLang="en-US" sz="12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 algn="r" eaLnBrk="1" hangingPunct="1"/>
            <a:r>
              <a:rPr lang="en-US" altLang="zh-CN" sz="1200">
                <a:latin typeface="微软雅黑" panose="020B0503020204020204" pitchFamily="34" charset="-122"/>
                <a:ea typeface="等线" panose="02010600030101010101" charset="-122"/>
              </a:rPr>
              <a:t>5</a:t>
            </a:r>
            <a:endParaRPr lang="zh-CN" altLang="en-US" sz="12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 algn="r" eaLnBrk="1" hangingPunct="1"/>
            <a:r>
              <a:rPr lang="en-US" altLang="zh-CN" sz="1200">
                <a:latin typeface="微软雅黑" panose="020B0503020204020204" pitchFamily="34" charset="-122"/>
                <a:ea typeface="等线" panose="02010600030101010101" charset="-122"/>
              </a:rPr>
              <a:t>6</a:t>
            </a:r>
            <a:endParaRPr lang="zh-CN" altLang="en-US" sz="12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 algn="r" eaLnBrk="1" hangingPunct="1"/>
            <a:r>
              <a:rPr lang="en-US" altLang="zh-CN" sz="1200">
                <a:latin typeface="微软雅黑" panose="020B0503020204020204" pitchFamily="34" charset="-122"/>
                <a:ea typeface="等线" panose="02010600030101010101" charset="-122"/>
              </a:rPr>
              <a:t>7</a:t>
            </a:r>
            <a:endParaRPr lang="zh-CN" altLang="en-US" sz="12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 algn="r" eaLnBrk="1" hangingPunct="1"/>
            <a:r>
              <a:rPr lang="en-US" altLang="zh-CN" sz="1200">
                <a:latin typeface="微软雅黑" panose="020B0503020204020204" pitchFamily="34" charset="-122"/>
                <a:ea typeface="等线" panose="02010600030101010101" charset="-122"/>
              </a:rPr>
              <a:t>8</a:t>
            </a:r>
            <a:endParaRPr lang="zh-CN" altLang="en-US" sz="12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69882" y="2588281"/>
            <a:ext cx="10852237" cy="899167"/>
          </a:xfrm>
        </p:spPr>
        <p:txBody>
          <a:bodyPr rIns="25400" anchor="t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base"/>
            <a:r>
              <a:rPr kumimoji="0" lang="zh-CN" altLang="en-US" sz="5400" b="0" i="0" u="none" strike="noStrike" kern="1200" cap="none" spc="600" normalizeH="0" baseline="0" noProof="1">
                <a:uLnTx/>
                <a:uFillTx/>
              </a:rPr>
              <a:t>单击此处编辑母版标题样式</a:t>
            </a:r>
            <a:endParaRPr kumimoji="0" lang="zh-CN" altLang="en-US" sz="5400" b="0" i="0" u="none" strike="noStrike" kern="1200" cap="none" spc="6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9882" y="3566160"/>
            <a:ext cx="10852237" cy="950984"/>
          </a:xfrm>
        </p:spPr>
        <p:txBody>
          <a:bodyPr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kumimoji="0" lang="zh-CN" altLang="en-US" sz="24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205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126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7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1271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2588281"/>
            <a:ext cx="10852237" cy="899167"/>
          </a:xfrm>
        </p:spPr>
        <p:txBody>
          <a:bodyPr rIns="25400" rtlCol="0" anchor="t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kumimoji="0" lang="zh-CN" altLang="en-US" sz="5400" b="0" i="0" u="none" strike="noStrike" kern="1200" cap="none" spc="6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5400" b="0" i="0" u="none" strike="noStrike" kern="1200" cap="none" spc="600" normalizeH="0" baseline="0" noProof="1">
              <a:uLnTx/>
              <a:uFillTx/>
              <a:sym typeface="+mn-ea"/>
            </a:endParaRPr>
          </a:p>
        </p:txBody>
      </p:sp>
      <p:sp>
        <p:nvSpPr>
          <p:cNvPr id="1229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229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229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kumimoji="0" lang="zh-CN" altLang="en-US" sz="28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8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296000"/>
            <a:ext cx="10852237" cy="5041355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079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3808730"/>
            <a:ext cx="10852237" cy="624845"/>
          </a:xfrm>
        </p:spPr>
        <p:txBody>
          <a:bodyPr rIns="63500" anchor="t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pPr fontAlgn="base"/>
            <a:r>
              <a:rPr kumimoji="0" lang="zh-CN" altLang="en-US" sz="3600" b="0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6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5" y="4511675"/>
            <a:ext cx="10852237" cy="1077985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103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kumimoji="0" lang="zh-CN" altLang="en-US" sz="28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8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1296000"/>
            <a:ext cx="5283242" cy="5040000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127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kumimoji="0" lang="zh-CN" altLang="en-US" sz="28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8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30" y="1296000"/>
            <a:ext cx="5283242" cy="381003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kumimoji="0" lang="zh-CN" altLang="en-US" sz="20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789043"/>
            <a:ext cx="5283200" cy="4552234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296000"/>
            <a:ext cx="5283242" cy="381003"/>
          </a:xfrm>
        </p:spPr>
        <p:txBody>
          <a:bodyPr tIns="38100" rIns="76200" bIns="3810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kumimoji="0" lang="zh-CN" altLang="en-US" sz="20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20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789043"/>
            <a:ext cx="5283242" cy="4552234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5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151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431800"/>
            <a:ext cx="10852150" cy="6477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kumimoji="0" lang="zh-CN" altLang="en-US" sz="28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8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717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717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199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1296000"/>
            <a:ext cx="5283242" cy="5040000"/>
          </a:xfrm>
        </p:spPr>
        <p:txBody>
          <a:bodyPr vert="horz" wrap="square" lIns="101600" tIns="0" rIns="82550" bIns="0" numCol="1" rtlCol="0" anchor="t" anchorCtr="0" compatLnSpc="1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1296000"/>
            <a:ext cx="5283242" cy="50400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669925" y="431800"/>
            <a:ext cx="10852150" cy="647700"/>
          </a:xfrm>
        </p:spPr>
        <p:txBody>
          <a:bodyPr/>
          <a:lstStyle/>
          <a:p>
            <a:pPr fontAlgn="base"/>
            <a:r>
              <a:rPr kumimoji="0" lang="zh-CN" altLang="en-US" sz="2800" b="1" i="0" u="none" strike="noStrike" kern="1200" cap="none" spc="200" normalizeH="0" baseline="0" noProof="1">
                <a:uLnTx/>
                <a:uFillTx/>
              </a:rPr>
              <a:t>单击此处编辑母版标题样式</a:t>
            </a:r>
            <a:endParaRPr kumimoji="0" lang="zh-CN" altLang="en-US" sz="28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921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9223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排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kumimoji="0" lang="zh-CN" altLang="en-US" sz="24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4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1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2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3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  <a:p>
            <a:pPr lvl="4" fontAlgn="auto"/>
            <a:r>
              <a:rPr kumimoji="0" lang="zh-CN" altLang="en-US" sz="16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024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47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39.xml"/><Relationship Id="rId17" Type="http://schemas.openxmlformats.org/officeDocument/2006/relationships/tags" Target="../tags/tag38.xml"/><Relationship Id="rId16" Type="http://schemas.openxmlformats.org/officeDocument/2006/relationships/tags" Target="../tags/tag37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925" y="431800"/>
            <a:ext cx="10852150" cy="647700"/>
          </a:xfrm>
          <a:prstGeom prst="rect">
            <a:avLst/>
          </a:prstGeom>
          <a:noFill/>
          <a:ln w="9525">
            <a:noFill/>
          </a:ln>
        </p:spPr>
        <p:txBody>
          <a:bodyPr wrap="square" lIns="101600" tIns="38100" rIns="76200" bIns="3810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925" y="1295400"/>
            <a:ext cx="10852150" cy="5040313"/>
          </a:xfrm>
          <a:prstGeom prst="rect">
            <a:avLst/>
          </a:prstGeom>
          <a:noFill/>
          <a:ln w="9525">
            <a:noFill/>
          </a:ln>
        </p:spPr>
        <p:txBody>
          <a:bodyPr wrap="square" lIns="101600" tIns="0" rIns="82550" bIns="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lstStyle>
            <a:lvl1pPr fontAlgn="base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r>
              <a:rPr lang="en-US" altLang="zh-CN"/>
              <a:t>2021/3/19</a:t>
            </a: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lstStyle>
            <a:lvl1pPr algn="ctr" fontAlgn="base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r>
              <a:rPr lang="en-US" altLang="zh-CN"/>
              <a:t>‹#›</a:t>
            </a:r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031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5B9BD5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 eaLnBrk="1" fontAlgn="base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kern="1200" spc="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609725" algn="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609725" algn="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609725" algn="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609725" algn="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0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文本框 10"/>
          <p:cNvSpPr/>
          <p:nvPr/>
        </p:nvSpPr>
        <p:spPr>
          <a:xfrm>
            <a:off x="4000500" y="2528888"/>
            <a:ext cx="4032250" cy="993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</a:pPr>
            <a:r>
              <a:rPr lang="zh-CN" altLang="en-US" sz="5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语文园地六</a:t>
            </a:r>
            <a:endParaRPr lang="zh-CN" altLang="en-US" sz="58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5125" y="1141413"/>
            <a:ext cx="4965700" cy="911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文本框 1"/>
          <p:cNvSpPr/>
          <p:nvPr/>
        </p:nvSpPr>
        <p:spPr>
          <a:xfrm>
            <a:off x="2592388" y="3890963"/>
            <a:ext cx="5764212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buSzPct val="100000"/>
            </a:pPr>
            <a:r>
              <a:rPr lang="zh-CN" altLang="en-US" sz="3600" b="1">
                <a:latin typeface="Calibri" panose="020F0502020204030204" pitchFamily="34" charset="0"/>
                <a:ea typeface="宋体" panose="02010600030101010101" pitchFamily="2" charset="-122"/>
              </a:rPr>
              <a:t>我爱阅读</a:t>
            </a:r>
            <a:endParaRPr lang="zh-CN" altLang="en-US" sz="36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Box 4"/>
          <p:cNvSpPr/>
          <p:nvPr/>
        </p:nvSpPr>
        <p:spPr>
          <a:xfrm>
            <a:off x="2635250" y="1301750"/>
            <a:ext cx="6913563" cy="11223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30000"/>
              </a:lnSpc>
              <a:buSzPct val="100000"/>
            </a:pPr>
            <a:r>
              <a:rPr lang="zh-CN" altLang="en-US" sz="6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最大的“书”</a:t>
            </a:r>
            <a:endParaRPr lang="zh-CN" altLang="en-US" sz="6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3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713" y="165100"/>
            <a:ext cx="2774950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图片 1"/>
          <p:cNvPicPr>
            <a:picLocks noChangeAspect="1"/>
          </p:cNvPicPr>
          <p:nvPr/>
        </p:nvPicPr>
        <p:blipFill>
          <a:blip r:embed="rId2"/>
          <a:srcRect b="5688"/>
          <a:stretch>
            <a:fillRect/>
          </a:stretch>
        </p:blipFill>
        <p:spPr>
          <a:xfrm>
            <a:off x="2635250" y="2660650"/>
            <a:ext cx="6053138" cy="4052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1"/>
          <p:cNvSpPr/>
          <p:nvPr/>
        </p:nvSpPr>
        <p:spPr>
          <a:xfrm>
            <a:off x="1452563" y="357188"/>
            <a:ext cx="2495550" cy="825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ts val="1200"/>
              </a:spcBef>
              <a:buSzPct val="100000"/>
            </a:pPr>
            <a:r>
              <a:rPr lang="zh-CN" altLang="en-US" sz="4000" b="1">
                <a:solidFill>
                  <a:srgbClr val="C00000"/>
                </a:solidFill>
                <a:latin typeface="Calibri" panose="020F0502020204030204" pitchFamily="34" charset="0"/>
              </a:rPr>
              <a:t>解词释义</a:t>
            </a:r>
            <a:endParaRPr lang="zh-CN" altLang="en-US" sz="4000" b="1">
              <a:solidFill>
                <a:srgbClr val="C00000"/>
              </a:solidFill>
              <a:latin typeface="Calibri" panose="020F0502020204030204" pitchFamily="34" charset="0"/>
              <a:ea typeface="黑体" panose="02010609060101010101" pitchFamily="49" charset="-122"/>
            </a:endParaRPr>
          </a:p>
        </p:txBody>
      </p:sp>
      <p:pic>
        <p:nvPicPr>
          <p:cNvPr id="15363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2813" y="560388"/>
            <a:ext cx="555625" cy="53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矩形 2"/>
          <p:cNvSpPr/>
          <p:nvPr/>
        </p:nvSpPr>
        <p:spPr>
          <a:xfrm>
            <a:off x="719138" y="1327150"/>
            <a:ext cx="11137900" cy="440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1524000" indent="-1524000" eaLnBrk="0" hangingPunct="0">
              <a:lnSpc>
                <a:spcPct val="140000"/>
              </a:lnSpc>
            </a:pP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【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陆地</a:t>
            </a: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】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地球表面除去海洋（有时也除去江河湖泊）的部分。</a:t>
            </a:r>
            <a:endParaRPr lang="zh-CN" altLang="en-US" sz="4000" b="1">
              <a:solidFill>
                <a:srgbClr val="0000FF"/>
              </a:solidFill>
              <a:latin typeface="微软雅黑" panose="020B0503020204020204" pitchFamily="34" charset="-122"/>
            </a:endParaRPr>
          </a:p>
          <a:p>
            <a:pPr marL="1524000" indent="-1524000" eaLnBrk="0" hangingPunct="0">
              <a:lnSpc>
                <a:spcPct val="140000"/>
              </a:lnSpc>
            </a:pP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【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认真</a:t>
            </a: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】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严肃对待，不马虎。</a:t>
            </a:r>
            <a:endParaRPr lang="zh-CN" altLang="en-US" sz="4000" b="1">
              <a:solidFill>
                <a:srgbClr val="0000FF"/>
              </a:solidFill>
              <a:latin typeface="微软雅黑" panose="020B0503020204020204" pitchFamily="34" charset="-122"/>
            </a:endParaRPr>
          </a:p>
          <a:p>
            <a:pPr marL="1524000" indent="-1524000" eaLnBrk="0" hangingPunct="0">
              <a:lnSpc>
                <a:spcPct val="140000"/>
              </a:lnSpc>
            </a:pP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【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足迹</a:t>
            </a: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】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脚印。</a:t>
            </a:r>
            <a:endParaRPr lang="zh-CN" altLang="en-US" sz="4000" b="1">
              <a:solidFill>
                <a:srgbClr val="0000FF"/>
              </a:solidFill>
              <a:latin typeface="微软雅黑" panose="020B0503020204020204" pitchFamily="34" charset="-122"/>
            </a:endParaRPr>
          </a:p>
          <a:p>
            <a:pPr marL="1524000" indent="-1524000" eaLnBrk="0" hangingPunct="0">
              <a:lnSpc>
                <a:spcPct val="140000"/>
              </a:lnSpc>
            </a:pP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【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地质</a:t>
            </a: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】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地壳的成分及结构。</a:t>
            </a:r>
            <a:endParaRPr lang="en-US" altLang="zh-CN" sz="4000" b="1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charRg st="28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5364">
                                            <p:txEl>
                                              <p:charRg st="28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charRg st="42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 fill="hold"/>
                                        <p:tgtEl>
                                          <p:spTgt spid="15364">
                                            <p:txEl>
                                              <p:charRg st="42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charRg st="5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 fill="hold"/>
                                        <p:tgtEl>
                                          <p:spTgt spid="15364">
                                            <p:txEl>
                                              <p:charRg st="50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1"/>
          <p:cNvSpPr/>
          <p:nvPr/>
        </p:nvSpPr>
        <p:spPr>
          <a:xfrm>
            <a:off x="527050" y="741363"/>
            <a:ext cx="11041063" cy="5260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1524000" indent="-1524000" latinLnBrk="1">
              <a:lnSpc>
                <a:spcPct val="140000"/>
              </a:lnSpc>
            </a:pP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【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勘探</a:t>
            </a: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】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查明矿藏分布情况，测定矿体的位置、形状、大小、成矿规律、岩石性质、地质构造等情况。</a:t>
            </a:r>
            <a:endParaRPr lang="zh-CN" altLang="en-US" sz="4000" b="1">
              <a:solidFill>
                <a:srgbClr val="0000FF"/>
              </a:solidFill>
              <a:latin typeface="微软雅黑" panose="020B0503020204020204" pitchFamily="34" charset="-122"/>
            </a:endParaRPr>
          </a:p>
          <a:p>
            <a:pPr marL="1524000" indent="-1524000" latinLnBrk="1">
              <a:lnSpc>
                <a:spcPct val="140000"/>
              </a:lnSpc>
            </a:pP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【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奇怪</a:t>
            </a: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】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感到出乎意料，难以理解。</a:t>
            </a:r>
            <a:endParaRPr lang="zh-CN" altLang="en-US" sz="4000" b="1">
              <a:solidFill>
                <a:srgbClr val="0000FF"/>
              </a:solidFill>
              <a:latin typeface="微软雅黑" panose="020B0503020204020204" pitchFamily="34" charset="-122"/>
            </a:endParaRPr>
          </a:p>
          <a:p>
            <a:pPr marL="1524000" indent="-1524000" latinLnBrk="1">
              <a:lnSpc>
                <a:spcPct val="140000"/>
              </a:lnSpc>
            </a:pP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【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岩石</a:t>
            </a: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】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构成地壳的矿物的集合体，分为火成岩、</a:t>
            </a:r>
            <a:endParaRPr lang="zh-CN" altLang="en-US" sz="4000" b="1">
              <a:solidFill>
                <a:srgbClr val="0000FF"/>
              </a:solidFill>
              <a:latin typeface="微软雅黑" panose="020B0503020204020204" pitchFamily="34" charset="-122"/>
            </a:endParaRPr>
          </a:p>
          <a:p>
            <a:pPr marL="1524000" indent="-1524000" latinLnBrk="1">
              <a:lnSpc>
                <a:spcPct val="140000"/>
              </a:lnSpc>
            </a:pP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        沉积岩和变质岩三类。</a:t>
            </a:r>
            <a:endParaRPr lang="zh-CN" altLang="en-US" sz="4000" b="1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46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6386">
                                            <p:txEl>
                                              <p:charRg st="46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63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 fill="hold"/>
                                        <p:tgtEl>
                                          <p:spTgt spid="16386">
                                            <p:txEl>
                                              <p:charRg st="63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86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 fill="hold"/>
                                        <p:tgtEl>
                                          <p:spTgt spid="16386">
                                            <p:txEl>
                                              <p:charRg st="86" end="1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1"/>
          <p:cNvSpPr/>
          <p:nvPr/>
        </p:nvSpPr>
        <p:spPr>
          <a:xfrm>
            <a:off x="814388" y="1892300"/>
            <a:ext cx="9699625" cy="1722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1524000" indent="-1524000" eaLnBrk="0" hangingPunct="0">
              <a:lnSpc>
                <a:spcPct val="140000"/>
              </a:lnSpc>
            </a:pP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【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宝藏</a:t>
            </a: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】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储藏的珍宝或财富，多指矿产。</a:t>
            </a:r>
            <a:endParaRPr lang="zh-CN" altLang="en-US" sz="4000" b="1">
              <a:solidFill>
                <a:srgbClr val="0000FF"/>
              </a:solidFill>
              <a:latin typeface="微软雅黑" panose="020B0503020204020204" pitchFamily="34" charset="-122"/>
            </a:endParaRPr>
          </a:p>
          <a:p>
            <a:pPr marL="1524000" indent="-1524000" eaLnBrk="0" hangingPunct="0">
              <a:lnSpc>
                <a:spcPct val="140000"/>
              </a:lnSpc>
            </a:pP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【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刨根问底</a:t>
            </a:r>
            <a:r>
              <a:rPr lang="en-US" altLang="zh-CN" sz="40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】</a:t>
            </a: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盘问事情的根源底细。</a:t>
            </a:r>
            <a:endParaRPr lang="en-US" altLang="zh-CN" sz="4000" b="1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9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7410">
                                            <p:txEl>
                                              <p:charRg st="19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文本框 32"/>
          <p:cNvSpPr/>
          <p:nvPr/>
        </p:nvSpPr>
        <p:spPr>
          <a:xfrm>
            <a:off x="5967413" y="3900488"/>
            <a:ext cx="712787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35" name="文本框 34"/>
          <p:cNvSpPr/>
          <p:nvPr/>
        </p:nvSpPr>
        <p:spPr>
          <a:xfrm rot="21300000">
            <a:off x="10755313" y="2166938"/>
            <a:ext cx="708025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36" name="文本框 36"/>
          <p:cNvSpPr/>
          <p:nvPr/>
        </p:nvSpPr>
        <p:spPr>
          <a:xfrm rot="16200000">
            <a:off x="8013700" y="17541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37" name="文本框 37"/>
          <p:cNvSpPr/>
          <p:nvPr/>
        </p:nvSpPr>
        <p:spPr>
          <a:xfrm rot="17400000">
            <a:off x="7092950" y="22796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38" name="文本框 45"/>
          <p:cNvSpPr/>
          <p:nvPr/>
        </p:nvSpPr>
        <p:spPr>
          <a:xfrm rot="16200000">
            <a:off x="8761413" y="17843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39" name="文本框 46"/>
          <p:cNvSpPr/>
          <p:nvPr/>
        </p:nvSpPr>
        <p:spPr>
          <a:xfrm rot="21120000">
            <a:off x="9423400" y="20907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40" name="文本框 47"/>
          <p:cNvSpPr/>
          <p:nvPr/>
        </p:nvSpPr>
        <p:spPr>
          <a:xfrm rot="17400000">
            <a:off x="10191750" y="33131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41" name="文本框 11"/>
          <p:cNvSpPr/>
          <p:nvPr/>
        </p:nvSpPr>
        <p:spPr>
          <a:xfrm rot="600000">
            <a:off x="11090275" y="15763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25609" name="文本框 50"/>
          <p:cNvSpPr txBox="1"/>
          <p:nvPr/>
        </p:nvSpPr>
        <p:spPr>
          <a:xfrm rot="1480325">
            <a:off x="10055225" y="16589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43" name="文本框 51"/>
          <p:cNvSpPr/>
          <p:nvPr/>
        </p:nvSpPr>
        <p:spPr>
          <a:xfrm rot="16200000">
            <a:off x="11353800" y="36195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44" name="文本框 32"/>
          <p:cNvSpPr/>
          <p:nvPr/>
        </p:nvSpPr>
        <p:spPr>
          <a:xfrm>
            <a:off x="4349750" y="4748213"/>
            <a:ext cx="712788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45" name="文本框 34"/>
          <p:cNvSpPr/>
          <p:nvPr/>
        </p:nvSpPr>
        <p:spPr>
          <a:xfrm rot="4140000">
            <a:off x="6151563" y="4664075"/>
            <a:ext cx="207962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46" name="文本框 16"/>
          <p:cNvSpPr/>
          <p:nvPr/>
        </p:nvSpPr>
        <p:spPr>
          <a:xfrm rot="20220000">
            <a:off x="5199063" y="17272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47" name="文本框 17"/>
          <p:cNvSpPr/>
          <p:nvPr/>
        </p:nvSpPr>
        <p:spPr>
          <a:xfrm rot="21420000">
            <a:off x="5507038" y="2736850"/>
            <a:ext cx="71596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48" name="文本框 45"/>
          <p:cNvSpPr/>
          <p:nvPr/>
        </p:nvSpPr>
        <p:spPr>
          <a:xfrm rot="20220000">
            <a:off x="5945188" y="175736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49" name="文本框 46"/>
          <p:cNvSpPr/>
          <p:nvPr/>
        </p:nvSpPr>
        <p:spPr>
          <a:xfrm rot="20220000">
            <a:off x="6438900" y="20431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0" name="文本框 47"/>
          <p:cNvSpPr/>
          <p:nvPr/>
        </p:nvSpPr>
        <p:spPr>
          <a:xfrm rot="21420000">
            <a:off x="6751638" y="2978150"/>
            <a:ext cx="71596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1" name="文本框 49"/>
          <p:cNvSpPr/>
          <p:nvPr/>
        </p:nvSpPr>
        <p:spPr>
          <a:xfrm rot="16200000">
            <a:off x="8613775" y="28130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2" name="文本框 50"/>
          <p:cNvSpPr/>
          <p:nvPr/>
        </p:nvSpPr>
        <p:spPr>
          <a:xfrm rot="21420000">
            <a:off x="7453313" y="3454400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3" name="文本框 51"/>
          <p:cNvSpPr/>
          <p:nvPr/>
        </p:nvSpPr>
        <p:spPr>
          <a:xfrm rot="16200000">
            <a:off x="7993063" y="45783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4" name="文本框 32"/>
          <p:cNvSpPr/>
          <p:nvPr/>
        </p:nvSpPr>
        <p:spPr>
          <a:xfrm rot="1200000">
            <a:off x="1716088" y="5167313"/>
            <a:ext cx="207962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5" name="文本框 34"/>
          <p:cNvSpPr/>
          <p:nvPr/>
        </p:nvSpPr>
        <p:spPr>
          <a:xfrm rot="4140000">
            <a:off x="3057525" y="4606925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6" name="文本框 36"/>
          <p:cNvSpPr/>
          <p:nvPr/>
        </p:nvSpPr>
        <p:spPr>
          <a:xfrm rot="20220000">
            <a:off x="2138363" y="429736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7" name="文本框 37"/>
          <p:cNvSpPr/>
          <p:nvPr/>
        </p:nvSpPr>
        <p:spPr>
          <a:xfrm rot="1020000">
            <a:off x="3514725" y="36718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8" name="文本框 28"/>
          <p:cNvSpPr/>
          <p:nvPr/>
        </p:nvSpPr>
        <p:spPr>
          <a:xfrm rot="20220000">
            <a:off x="4214813" y="41862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59" name="文本框 29"/>
          <p:cNvSpPr/>
          <p:nvPr/>
        </p:nvSpPr>
        <p:spPr>
          <a:xfrm rot="21420000">
            <a:off x="1049338" y="2039938"/>
            <a:ext cx="71596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0" name="文本框 30"/>
          <p:cNvSpPr/>
          <p:nvPr/>
        </p:nvSpPr>
        <p:spPr>
          <a:xfrm rot="1020000">
            <a:off x="1304925" y="45339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1" name="文本框 49"/>
          <p:cNvSpPr/>
          <p:nvPr/>
        </p:nvSpPr>
        <p:spPr>
          <a:xfrm rot="21420000">
            <a:off x="4013200" y="5116513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2" name="文本框 50"/>
          <p:cNvSpPr/>
          <p:nvPr/>
        </p:nvSpPr>
        <p:spPr>
          <a:xfrm rot="21420000">
            <a:off x="5543550" y="4227513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3" name="文本框 51"/>
          <p:cNvSpPr/>
          <p:nvPr/>
        </p:nvSpPr>
        <p:spPr>
          <a:xfrm rot="21420000">
            <a:off x="5765800" y="5238750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4" name="文本框 34"/>
          <p:cNvSpPr/>
          <p:nvPr/>
        </p:nvSpPr>
        <p:spPr>
          <a:xfrm rot="16500000">
            <a:off x="411163" y="2701925"/>
            <a:ext cx="71596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5" name="文本框 34"/>
          <p:cNvSpPr/>
          <p:nvPr/>
        </p:nvSpPr>
        <p:spPr>
          <a:xfrm rot="4140000">
            <a:off x="1985963" y="2878138"/>
            <a:ext cx="207962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6" name="文本框 36"/>
          <p:cNvSpPr/>
          <p:nvPr/>
        </p:nvSpPr>
        <p:spPr>
          <a:xfrm rot="21420000">
            <a:off x="430213" y="1782763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7" name="文本框 37"/>
          <p:cNvSpPr/>
          <p:nvPr/>
        </p:nvSpPr>
        <p:spPr>
          <a:xfrm rot="1020000">
            <a:off x="1984375" y="2246313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8" name="文本框 45"/>
          <p:cNvSpPr/>
          <p:nvPr/>
        </p:nvSpPr>
        <p:spPr>
          <a:xfrm rot="20220000">
            <a:off x="2820988" y="15192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69" name="文本框 46"/>
          <p:cNvSpPr/>
          <p:nvPr/>
        </p:nvSpPr>
        <p:spPr>
          <a:xfrm rot="20220000">
            <a:off x="3581400" y="17462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0" name="文本框 47"/>
          <p:cNvSpPr/>
          <p:nvPr/>
        </p:nvSpPr>
        <p:spPr>
          <a:xfrm rot="21420000">
            <a:off x="3221038" y="2503488"/>
            <a:ext cx="71596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1" name="文本框 49"/>
          <p:cNvSpPr/>
          <p:nvPr/>
        </p:nvSpPr>
        <p:spPr>
          <a:xfrm rot="20220000">
            <a:off x="4367213" y="20431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2" name="文本框 50"/>
          <p:cNvSpPr/>
          <p:nvPr/>
        </p:nvSpPr>
        <p:spPr>
          <a:xfrm rot="20220000">
            <a:off x="3797300" y="28178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3" name="文本框 51"/>
          <p:cNvSpPr/>
          <p:nvPr/>
        </p:nvSpPr>
        <p:spPr>
          <a:xfrm rot="20220000">
            <a:off x="4643438" y="299878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4" name="文本框 32"/>
          <p:cNvSpPr/>
          <p:nvPr/>
        </p:nvSpPr>
        <p:spPr>
          <a:xfrm rot="1200000">
            <a:off x="7019925" y="471805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5" name="文本框 34"/>
          <p:cNvSpPr/>
          <p:nvPr/>
        </p:nvSpPr>
        <p:spPr>
          <a:xfrm rot="20520000">
            <a:off x="8418513" y="5186363"/>
            <a:ext cx="708025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6" name="文本框 36"/>
          <p:cNvSpPr/>
          <p:nvPr/>
        </p:nvSpPr>
        <p:spPr>
          <a:xfrm rot="360000">
            <a:off x="7897813" y="381158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7" name="文本框 37"/>
          <p:cNvSpPr/>
          <p:nvPr/>
        </p:nvSpPr>
        <p:spPr>
          <a:xfrm rot="780000">
            <a:off x="7246938" y="5297488"/>
            <a:ext cx="207962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8" name="文本框 45"/>
          <p:cNvSpPr/>
          <p:nvPr/>
        </p:nvSpPr>
        <p:spPr>
          <a:xfrm rot="17040000">
            <a:off x="9023350" y="3314700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79" name="文本框 46"/>
          <p:cNvSpPr/>
          <p:nvPr/>
        </p:nvSpPr>
        <p:spPr>
          <a:xfrm rot="2700000">
            <a:off x="10290175" y="40830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0" name="文本框 47"/>
          <p:cNvSpPr/>
          <p:nvPr/>
        </p:nvSpPr>
        <p:spPr>
          <a:xfrm rot="18120000">
            <a:off x="8980488" y="45212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1" name="文本框 51"/>
          <p:cNvSpPr/>
          <p:nvPr/>
        </p:nvSpPr>
        <p:spPr>
          <a:xfrm rot="18360000">
            <a:off x="10802938" y="4338638"/>
            <a:ext cx="71596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2" name="文本框 52"/>
          <p:cNvSpPr/>
          <p:nvPr/>
        </p:nvSpPr>
        <p:spPr>
          <a:xfrm rot="17940000">
            <a:off x="9642475" y="47704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3" name="文本框 53"/>
          <p:cNvSpPr/>
          <p:nvPr/>
        </p:nvSpPr>
        <p:spPr>
          <a:xfrm rot="1500000">
            <a:off x="10906125" y="32019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4" name="文本框 32"/>
          <p:cNvSpPr/>
          <p:nvPr/>
        </p:nvSpPr>
        <p:spPr>
          <a:xfrm rot="4140000">
            <a:off x="5916613" y="3341688"/>
            <a:ext cx="207962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5" name="文本框 34"/>
          <p:cNvSpPr/>
          <p:nvPr/>
        </p:nvSpPr>
        <p:spPr>
          <a:xfrm rot="8340000">
            <a:off x="6559550" y="4171950"/>
            <a:ext cx="709613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6" name="文本框 36"/>
          <p:cNvSpPr/>
          <p:nvPr/>
        </p:nvSpPr>
        <p:spPr>
          <a:xfrm rot="20400000">
            <a:off x="7696200" y="232886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7" name="文本框 37"/>
          <p:cNvSpPr/>
          <p:nvPr/>
        </p:nvSpPr>
        <p:spPr>
          <a:xfrm>
            <a:off x="7532688" y="3030538"/>
            <a:ext cx="71596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8" name="文本框 45"/>
          <p:cNvSpPr/>
          <p:nvPr/>
        </p:nvSpPr>
        <p:spPr>
          <a:xfrm rot="20400000">
            <a:off x="8443913" y="23574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89" name="文本框 46"/>
          <p:cNvSpPr/>
          <p:nvPr/>
        </p:nvSpPr>
        <p:spPr>
          <a:xfrm rot="20400000">
            <a:off x="8936038" y="264318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0" name="文本框 47"/>
          <p:cNvSpPr/>
          <p:nvPr/>
        </p:nvSpPr>
        <p:spPr>
          <a:xfrm>
            <a:off x="9580563" y="3276600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1" name="文本框 49"/>
          <p:cNvSpPr/>
          <p:nvPr/>
        </p:nvSpPr>
        <p:spPr>
          <a:xfrm rot="20400000">
            <a:off x="10693400" y="27495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2" name="文本框 50"/>
          <p:cNvSpPr/>
          <p:nvPr/>
        </p:nvSpPr>
        <p:spPr>
          <a:xfrm rot="20400000">
            <a:off x="9982200" y="25717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3" name="文本框 51"/>
          <p:cNvSpPr/>
          <p:nvPr/>
        </p:nvSpPr>
        <p:spPr>
          <a:xfrm rot="20400000">
            <a:off x="10617200" y="37195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4" name="文本框 32"/>
          <p:cNvSpPr/>
          <p:nvPr/>
        </p:nvSpPr>
        <p:spPr>
          <a:xfrm rot="4140000">
            <a:off x="3886200" y="44529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5" name="文本框 34"/>
          <p:cNvSpPr/>
          <p:nvPr/>
        </p:nvSpPr>
        <p:spPr>
          <a:xfrm rot="8340000">
            <a:off x="5227638" y="3741738"/>
            <a:ext cx="70961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6" name="文本框 36"/>
          <p:cNvSpPr/>
          <p:nvPr/>
        </p:nvSpPr>
        <p:spPr>
          <a:xfrm rot="2760000">
            <a:off x="5283200" y="23129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7" name="文本框 37"/>
          <p:cNvSpPr/>
          <p:nvPr/>
        </p:nvSpPr>
        <p:spPr>
          <a:xfrm rot="3960000">
            <a:off x="5283200" y="30368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8" name="文本框 45"/>
          <p:cNvSpPr/>
          <p:nvPr/>
        </p:nvSpPr>
        <p:spPr>
          <a:xfrm rot="2760000">
            <a:off x="6030913" y="23431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499" name="文本框 46"/>
          <p:cNvSpPr/>
          <p:nvPr/>
        </p:nvSpPr>
        <p:spPr>
          <a:xfrm rot="2760000">
            <a:off x="6524625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0" name="文本框 47"/>
          <p:cNvSpPr/>
          <p:nvPr/>
        </p:nvSpPr>
        <p:spPr>
          <a:xfrm rot="3960000">
            <a:off x="6524625" y="33528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1" name="文本框 49"/>
          <p:cNvSpPr/>
          <p:nvPr/>
        </p:nvSpPr>
        <p:spPr>
          <a:xfrm rot="20400000">
            <a:off x="8297863" y="33861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2" name="文本框 50"/>
          <p:cNvSpPr/>
          <p:nvPr/>
        </p:nvSpPr>
        <p:spPr>
          <a:xfrm rot="4020000">
            <a:off x="7156450" y="35067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3" name="文本框 51"/>
          <p:cNvSpPr/>
          <p:nvPr/>
        </p:nvSpPr>
        <p:spPr>
          <a:xfrm rot="20400000">
            <a:off x="7462838" y="42862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4" name="文本框 32"/>
          <p:cNvSpPr/>
          <p:nvPr/>
        </p:nvSpPr>
        <p:spPr>
          <a:xfrm rot="5400000">
            <a:off x="1720850" y="43053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5" name="文本框 34"/>
          <p:cNvSpPr/>
          <p:nvPr/>
        </p:nvSpPr>
        <p:spPr>
          <a:xfrm rot="8340000">
            <a:off x="2503488" y="4724400"/>
            <a:ext cx="70961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6" name="文本框 36"/>
          <p:cNvSpPr/>
          <p:nvPr/>
        </p:nvSpPr>
        <p:spPr>
          <a:xfrm rot="2760000">
            <a:off x="2682875" y="3641725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7" name="文本框 37"/>
          <p:cNvSpPr/>
          <p:nvPr/>
        </p:nvSpPr>
        <p:spPr>
          <a:xfrm rot="5220000">
            <a:off x="3262313" y="40195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8" name="文本框 45"/>
          <p:cNvSpPr/>
          <p:nvPr/>
        </p:nvSpPr>
        <p:spPr>
          <a:xfrm rot="2760000">
            <a:off x="3946525" y="3660775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09" name="文本框 46"/>
          <p:cNvSpPr/>
          <p:nvPr/>
        </p:nvSpPr>
        <p:spPr>
          <a:xfrm rot="4020000">
            <a:off x="1133475" y="26177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0" name="文本框 47"/>
          <p:cNvSpPr/>
          <p:nvPr/>
        </p:nvSpPr>
        <p:spPr>
          <a:xfrm rot="5220000">
            <a:off x="1135063" y="3862388"/>
            <a:ext cx="207962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1" name="文本框 49"/>
          <p:cNvSpPr/>
          <p:nvPr/>
        </p:nvSpPr>
        <p:spPr>
          <a:xfrm rot="4020000">
            <a:off x="3484563" y="4986338"/>
            <a:ext cx="207962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2" name="文本框 50"/>
          <p:cNvSpPr/>
          <p:nvPr/>
        </p:nvSpPr>
        <p:spPr>
          <a:xfrm rot="4020000">
            <a:off x="5135563" y="4489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3" name="文本框 51"/>
          <p:cNvSpPr/>
          <p:nvPr/>
        </p:nvSpPr>
        <p:spPr>
          <a:xfrm rot="4020000">
            <a:off x="5629275" y="47752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4" name="文本框 32"/>
          <p:cNvSpPr/>
          <p:nvPr/>
        </p:nvSpPr>
        <p:spPr>
          <a:xfrm rot="20700000">
            <a:off x="685800" y="3348038"/>
            <a:ext cx="715963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5" name="文本框 34"/>
          <p:cNvSpPr/>
          <p:nvPr/>
        </p:nvSpPr>
        <p:spPr>
          <a:xfrm rot="8340000">
            <a:off x="1668463" y="3443288"/>
            <a:ext cx="708025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6" name="文本框 36"/>
          <p:cNvSpPr/>
          <p:nvPr/>
        </p:nvSpPr>
        <p:spPr>
          <a:xfrm rot="4020000">
            <a:off x="2425700" y="20145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7" name="文本框 37"/>
          <p:cNvSpPr/>
          <p:nvPr/>
        </p:nvSpPr>
        <p:spPr>
          <a:xfrm rot="5220000">
            <a:off x="2425700" y="27384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8" name="文本框 45"/>
          <p:cNvSpPr/>
          <p:nvPr/>
        </p:nvSpPr>
        <p:spPr>
          <a:xfrm rot="2760000">
            <a:off x="3173413" y="20447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19" name="文本框 46"/>
          <p:cNvSpPr/>
          <p:nvPr/>
        </p:nvSpPr>
        <p:spPr>
          <a:xfrm rot="2760000">
            <a:off x="3667125" y="2330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0" name="文本框 47"/>
          <p:cNvSpPr/>
          <p:nvPr/>
        </p:nvSpPr>
        <p:spPr>
          <a:xfrm rot="3960000">
            <a:off x="3305175" y="3082925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1" name="文本框 49"/>
          <p:cNvSpPr/>
          <p:nvPr/>
        </p:nvSpPr>
        <p:spPr>
          <a:xfrm rot="2760000">
            <a:off x="4449763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2" name="文本框 50"/>
          <p:cNvSpPr/>
          <p:nvPr/>
        </p:nvSpPr>
        <p:spPr>
          <a:xfrm rot="2760000">
            <a:off x="4298950" y="32083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3" name="文本框 51"/>
          <p:cNvSpPr/>
          <p:nvPr/>
        </p:nvSpPr>
        <p:spPr>
          <a:xfrm rot="2760000">
            <a:off x="4792663" y="3494088"/>
            <a:ext cx="207962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4" name="文本框 32"/>
          <p:cNvSpPr/>
          <p:nvPr/>
        </p:nvSpPr>
        <p:spPr>
          <a:xfrm rot="5400000">
            <a:off x="6534150" y="49101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5" name="文本框 34"/>
          <p:cNvSpPr/>
          <p:nvPr/>
        </p:nvSpPr>
        <p:spPr>
          <a:xfrm rot="3120000">
            <a:off x="7959725" y="53419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6" name="文本框 36"/>
          <p:cNvSpPr/>
          <p:nvPr/>
        </p:nvSpPr>
        <p:spPr>
          <a:xfrm rot="20400000">
            <a:off x="8313738" y="38941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7" name="文本框 37"/>
          <p:cNvSpPr/>
          <p:nvPr/>
        </p:nvSpPr>
        <p:spPr>
          <a:xfrm>
            <a:off x="8316913" y="4624388"/>
            <a:ext cx="714375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8" name="文本框 45"/>
          <p:cNvSpPr/>
          <p:nvPr/>
        </p:nvSpPr>
        <p:spPr>
          <a:xfrm rot="20400000">
            <a:off x="9061450" y="39243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29" name="文本框 46"/>
          <p:cNvSpPr/>
          <p:nvPr/>
        </p:nvSpPr>
        <p:spPr>
          <a:xfrm rot="20400000">
            <a:off x="9555163" y="421005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30" name="文本框 47"/>
          <p:cNvSpPr/>
          <p:nvPr/>
        </p:nvSpPr>
        <p:spPr>
          <a:xfrm>
            <a:off x="9139238" y="4973638"/>
            <a:ext cx="715962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31" name="文本框 49"/>
          <p:cNvSpPr/>
          <p:nvPr/>
        </p:nvSpPr>
        <p:spPr>
          <a:xfrm rot="20400000">
            <a:off x="10248900" y="4597400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32" name="文本框 50"/>
          <p:cNvSpPr/>
          <p:nvPr/>
        </p:nvSpPr>
        <p:spPr>
          <a:xfrm rot="20400000">
            <a:off x="10186988" y="5087938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33" name="文本框 51"/>
          <p:cNvSpPr/>
          <p:nvPr/>
        </p:nvSpPr>
        <p:spPr>
          <a:xfrm rot="20400000">
            <a:off x="9037638" y="1522413"/>
            <a:ext cx="717550" cy="193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zh-CN" altLang="en-US" sz="600">
                <a:solidFill>
                  <a:srgbClr val="FFFFFF"/>
                </a:solidFill>
              </a:rPr>
              <a:t> </a:t>
            </a:r>
            <a:endParaRPr lang="zh-CN" altLang="zh-CN" sz="600">
              <a:solidFill>
                <a:srgbClr val="FFFFFF"/>
              </a:solidFill>
            </a:endParaRPr>
          </a:p>
        </p:txBody>
      </p:sp>
      <p:sp>
        <p:nvSpPr>
          <p:cNvPr id="18534" name="矩形 1"/>
          <p:cNvSpPr/>
          <p:nvPr/>
        </p:nvSpPr>
        <p:spPr>
          <a:xfrm>
            <a:off x="1446213" y="452438"/>
            <a:ext cx="2435225" cy="779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ts val="1200"/>
              </a:spcBef>
              <a:buSzPct val="100000"/>
            </a:pPr>
            <a:r>
              <a:rPr lang="zh-CN" altLang="en-US" sz="40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主题解说</a:t>
            </a:r>
            <a:endParaRPr lang="zh-CN" altLang="en-US" sz="40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53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6463" y="658813"/>
            <a:ext cx="555625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536" name="矩形 3"/>
          <p:cNvSpPr/>
          <p:nvPr/>
        </p:nvSpPr>
        <p:spPr>
          <a:xfrm>
            <a:off x="623888" y="1604963"/>
            <a:ext cx="11041062" cy="3784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4000" b="1">
                <a:solidFill>
                  <a:srgbClr val="0000FF"/>
                </a:solidFill>
                <a:latin typeface="微软雅黑" panose="020B0503020204020204" pitchFamily="34" charset="-122"/>
              </a:rPr>
              <a:t>    本文讲述川川爬山时遇到一位地质勘探队员并与他对话，向我们介绍了岩石这本有“字”有“画”的“书”，展示了它的无穷魅力，表现了儿童对大自然的好奇与热爱。</a:t>
            </a:r>
            <a:endParaRPr lang="zh-CN" altLang="en-US" sz="4000" b="1">
              <a:solidFill>
                <a:srgbClr val="0000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9458" name="表格 19457"/>
          <p:cNvGraphicFramePr/>
          <p:nvPr/>
        </p:nvGraphicFramePr>
        <p:xfrm>
          <a:off x="527050" y="1028700"/>
          <a:ext cx="10798175" cy="5370513"/>
        </p:xfrm>
        <a:graphic>
          <a:graphicData uri="http://schemas.openxmlformats.org/drawingml/2006/table">
            <a:tbl>
              <a:tblPr/>
              <a:tblGrid>
                <a:gridCol w="1152525"/>
                <a:gridCol w="1535113"/>
                <a:gridCol w="3214687"/>
                <a:gridCol w="2725738"/>
                <a:gridCol w="2170112"/>
              </a:tblGrid>
              <a:tr h="1790700">
                <a:tc rowSpan="3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4000" b="1">
                          <a:latin typeface="微软雅黑" panose="020B0503020204020204" pitchFamily="34" charset="-122"/>
                        </a:rPr>
                        <a:t>我的读书卡</a:t>
                      </a:r>
                      <a:endParaRPr lang="zh-CN" altLang="en-US" sz="4000" b="1">
                        <a:latin typeface="微软雅黑" panose="020B0503020204020204" pitchFamily="34" charset="-122"/>
                      </a:endParaRPr>
                    </a:p>
                  </a:txBody>
                  <a:tcPr marL="121910" marR="121910" marT="60962" marB="60962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4000" b="1">
                          <a:latin typeface="微软雅黑" panose="020B0503020204020204" pitchFamily="34" charset="-122"/>
                        </a:rPr>
                        <a:t>阅读时间</a:t>
                      </a:r>
                      <a:endParaRPr lang="zh-CN" altLang="en-US" sz="4000" b="1">
                        <a:latin typeface="微软雅黑" panose="020B0503020204020204" pitchFamily="34" charset="-122"/>
                      </a:endParaRPr>
                    </a:p>
                  </a:txBody>
                  <a:tcPr marL="121910" marR="121910" marT="60962" marB="60962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4000" b="1">
                        <a:latin typeface="微软雅黑" panose="020B0503020204020204" pitchFamily="34" charset="-122"/>
                      </a:endParaRPr>
                    </a:p>
                  </a:txBody>
                  <a:tcPr marL="121910" marR="121910" marT="60962" marB="60962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4000" b="1">
                          <a:latin typeface="微软雅黑" panose="020B0503020204020204" pitchFamily="34" charset="-122"/>
                        </a:rPr>
                        <a:t>阅读地点</a:t>
                      </a:r>
                      <a:endParaRPr lang="zh-CN" altLang="en-US" sz="4000" b="1">
                        <a:latin typeface="微软雅黑" panose="020B0503020204020204" pitchFamily="34" charset="-122"/>
                      </a:endParaRPr>
                    </a:p>
                  </a:txBody>
                  <a:tcPr marL="121910" marR="121910" marT="60962" marB="60962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4000" b="1">
                        <a:latin typeface="微软雅黑" panose="020B0503020204020204" pitchFamily="34" charset="-122"/>
                      </a:endParaRPr>
                    </a:p>
                  </a:txBody>
                  <a:tcPr marL="121910" marR="121910" marT="60962" marB="60962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  <a:tr h="1789113">
                <a:tc vMerge="1">
                  <a:tcPr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lang="zh-CN" altLang="en-US" sz="4000" b="1">
                          <a:latin typeface="微软雅黑" panose="020B0503020204020204" pitchFamily="34" charset="-122"/>
                        </a:rPr>
                        <a:t>我的问题</a:t>
                      </a:r>
                      <a:endParaRPr lang="zh-CN" altLang="en-US" sz="4000" b="1">
                        <a:latin typeface="微软雅黑" panose="020B0503020204020204" pitchFamily="34" charset="-122"/>
                      </a:endParaRPr>
                    </a:p>
                  </a:txBody>
                  <a:tcPr marL="121910" marR="121910" marT="60962" marB="60962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 gridSpan="3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lang="en-US" altLang="zh-CN" sz="4000" b="1">
                          <a:latin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4000" b="1">
                          <a:latin typeface="微软雅黑" panose="020B0503020204020204" pitchFamily="34" charset="-122"/>
                        </a:rPr>
                        <a:t>最大的“书”是什么？</a:t>
                      </a:r>
                      <a:endParaRPr lang="en-US" altLang="zh-CN" sz="4000" b="1">
                        <a:latin typeface="微软雅黑" panose="020B0503020204020204" pitchFamily="34" charset="-122"/>
                      </a:endParaRPr>
                    </a:p>
                  </a:txBody>
                  <a:tcPr marL="121910" marR="121910" marT="60962" marB="60962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 hMerge="1">
                  <a:tcP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790700">
                <a:tc vMerge="1">
                  <a:tcPr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4000" b="1">
                          <a:latin typeface="微软雅黑" panose="020B0503020204020204" pitchFamily="34" charset="-122"/>
                        </a:rPr>
                        <a:t>我的收获</a:t>
                      </a:r>
                      <a:endParaRPr lang="zh-CN" altLang="en-US" sz="4000" b="1">
                        <a:latin typeface="微软雅黑" panose="020B0503020204020204" pitchFamily="34" charset="-122"/>
                      </a:endParaRPr>
                    </a:p>
                  </a:txBody>
                  <a:tcPr marL="121910" marR="121910" marT="60962" marB="60962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 gridSpan="3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en-US" altLang="zh-CN" sz="4000" b="1">
                        <a:latin typeface="微软雅黑" panose="020B0503020204020204" pitchFamily="34" charset="-122"/>
                      </a:endParaRPr>
                    </a:p>
                  </a:txBody>
                  <a:tcPr marL="121910" marR="121910" marT="60962" marB="60962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 hMerge="1">
                  <a:tcP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78" name="矩形 3"/>
          <p:cNvSpPr/>
          <p:nvPr/>
        </p:nvSpPr>
        <p:spPr>
          <a:xfrm>
            <a:off x="3263900" y="4624388"/>
            <a:ext cx="7874000" cy="1579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岩石就是书啊！你看，这岩石一层一层的，不就像一册厚厚的书吗？</a:t>
            </a:r>
            <a:endParaRPr lang="zh-CN" altLang="en-US" sz="40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1947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0482" name="表格 20481"/>
          <p:cNvGraphicFramePr/>
          <p:nvPr/>
        </p:nvGraphicFramePr>
        <p:xfrm>
          <a:off x="527050" y="654050"/>
          <a:ext cx="10464800" cy="5907088"/>
        </p:xfrm>
        <a:graphic>
          <a:graphicData uri="http://schemas.openxmlformats.org/drawingml/2006/table">
            <a:tbl>
              <a:tblPr/>
              <a:tblGrid>
                <a:gridCol w="765175"/>
                <a:gridCol w="1433513"/>
                <a:gridCol w="3059112"/>
                <a:gridCol w="2676525"/>
                <a:gridCol w="2530475"/>
              </a:tblGrid>
              <a:tr h="1968500">
                <a:tc rowSpan="3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4000" b="1"/>
                        <a:t>我的读书卡</a:t>
                      </a:r>
                      <a:endParaRPr lang="zh-CN" altLang="en-US" sz="4000" b="1"/>
                    </a:p>
                  </a:txBody>
                  <a:tcPr marL="121913" marR="121913" marT="60975" marB="60975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4000" b="1"/>
                        <a:t>阅读时间</a:t>
                      </a:r>
                      <a:endParaRPr lang="zh-CN" altLang="en-US" sz="4000" b="1"/>
                    </a:p>
                  </a:txBody>
                  <a:tcPr marL="121913" marR="121913" marT="60975" marB="60975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4000" b="1"/>
                    </a:p>
                  </a:txBody>
                  <a:tcPr marL="121913" marR="121913" marT="60975" marB="60975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4000" b="1"/>
                        <a:t>阅读地点</a:t>
                      </a:r>
                      <a:endParaRPr lang="zh-CN" altLang="en-US" sz="4000" b="1"/>
                    </a:p>
                  </a:txBody>
                  <a:tcPr marL="121913" marR="121913" marT="60975" marB="60975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4000" b="1"/>
                    </a:p>
                  </a:txBody>
                  <a:tcPr marL="121913" marR="121913" marT="60975" marB="60975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  <a:tr h="1970088">
                <a:tc vMerge="1">
                  <a:tcPr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4000" b="1"/>
                        <a:t>我的问题</a:t>
                      </a:r>
                      <a:endParaRPr lang="zh-CN" altLang="en-US" sz="4000" b="1"/>
                    </a:p>
                  </a:txBody>
                  <a:tcPr marL="121913" marR="121913" marT="60975" marB="60975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 gridSpan="3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lang="en-US" altLang="zh-CN" sz="4000" b="1">
                          <a:latin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4000" b="1">
                          <a:latin typeface="微软雅黑" panose="020B0503020204020204" pitchFamily="34" charset="-122"/>
                        </a:rPr>
                        <a:t>这上面有字吗？</a:t>
                      </a:r>
                      <a:endParaRPr lang="zh-CN" altLang="en-US" sz="4000" b="1">
                        <a:latin typeface="微软雅黑" panose="020B0503020204020204" pitchFamily="34" charset="-122"/>
                      </a:endParaRPr>
                    </a:p>
                  </a:txBody>
                  <a:tcPr marL="121913" marR="121913" marT="60975" marB="60975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 hMerge="1">
                  <a:tcP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968500">
                <a:tc vMerge="1">
                  <a:tcPr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4000" b="1"/>
                        <a:t>我的收获</a:t>
                      </a:r>
                      <a:endParaRPr lang="zh-CN" altLang="en-US" sz="4000" b="1"/>
                    </a:p>
                  </a:txBody>
                  <a:tcPr marL="121913" marR="121913" marT="60975" marB="60975" anchor="ctr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 gridSpan="3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4000" b="1"/>
                    </a:p>
                  </a:txBody>
                  <a:tcPr marL="121913" marR="121913" marT="60975" marB="60975">
                    <a:lnL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 hMerge="1">
                  <a:tcP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70AD47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2" name="矩形 3"/>
          <p:cNvSpPr/>
          <p:nvPr/>
        </p:nvSpPr>
        <p:spPr>
          <a:xfrm>
            <a:off x="2613025" y="4549775"/>
            <a:ext cx="8189913" cy="19224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buSzPct val="100000"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有。你来看，这是雨点儿留下的脚印，叫雨痕；这是波浪的足迹，叫波浪；还有这些闪光的、透明的，是矿物。它们都是字啊！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03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98300" y="10553700"/>
            <a:ext cx="3048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2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SLIDE_MODEL_TYPE" val="cover"/>
</p:tagLst>
</file>

<file path=ppt/tags/tag4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WPS 演示</Application>
  <PresentationFormat/>
  <Paragraphs>269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楷体</vt:lpstr>
      <vt:lpstr>Calibri</vt:lpstr>
      <vt:lpstr>黑体</vt:lpstr>
      <vt:lpstr>等线 Light</vt:lpstr>
      <vt:lpstr>等线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2021-03-24T04:17:16Z</cp:lastPrinted>
  <dcterms:created xsi:type="dcterms:W3CDTF">2021-03-24T04:17:16Z</dcterms:created>
  <dcterms:modified xsi:type="dcterms:W3CDTF">2021-08-05T14:12:27Z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