
<file path=[Content_Types].xml><?xml version="1.0" encoding="utf-8"?>
<Types xmlns="http://schemas.openxmlformats.org/package/2006/content-types">
  <Default Extension="png" ContentType="image/png"/>
  <Default Extension="tiff" ContentType="image/tiff"/>
  <Default Extension="jpeg" ContentType="image/jpeg"/>
  <Default Extension="gif" ContentType="image/gif"/>
  <Default Extension="mp3" ContentType="audio/mp3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986" r:id="rId3"/>
    <p:sldId id="1168" r:id="rId4"/>
    <p:sldId id="509" r:id="rId5"/>
    <p:sldId id="533" r:id="rId6"/>
    <p:sldId id="1169" r:id="rId7"/>
    <p:sldId id="1197" r:id="rId8"/>
    <p:sldId id="613" r:id="rId9"/>
    <p:sldId id="525" r:id="rId10"/>
    <p:sldId id="1200" r:id="rId11"/>
    <p:sldId id="678" r:id="rId12"/>
    <p:sldId id="1199" r:id="rId13"/>
    <p:sldId id="1203" r:id="rId14"/>
    <p:sldId id="529" r:id="rId15"/>
    <p:sldId id="909" r:id="rId16"/>
  </p:sldIdLst>
  <p:sldSz cx="9144000" cy="5143500" type="screen16x9"/>
  <p:notesSz cx="6858000" cy="9144000"/>
  <p:custDataLst>
    <p:tags r:id="rId2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EEC72"/>
    <a:srgbClr val="B2EC0A"/>
    <a:srgbClr val="FF6C0D"/>
    <a:srgbClr val="0846B8"/>
    <a:srgbClr val="FFFFCC"/>
    <a:srgbClr val="009900"/>
    <a:srgbClr val="C8F6F3"/>
    <a:srgbClr val="FF00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4660"/>
  </p:normalViewPr>
  <p:slideViewPr>
    <p:cSldViewPr showGuides="1">
      <p:cViewPr varScale="1">
        <p:scale>
          <a:sx n="119" d="100"/>
          <a:sy n="119" d="100"/>
        </p:scale>
        <p:origin x="120" y="414"/>
      </p:cViewPr>
      <p:guideLst>
        <p:guide orient="horz" pos="1620"/>
        <p:guide pos="27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 noProof="1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noProof="1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 noProof="1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 noProof="1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 noProof="1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78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17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 noProof="1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685800" y="4686300"/>
            <a:ext cx="1905000" cy="342900"/>
          </a:xfrm>
        </p:spPr>
        <p:txBody>
          <a:bodyPr/>
          <a:lstStyle>
            <a:lvl1pPr>
              <a:defRPr noProof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4686300"/>
            <a:ext cx="2895600" cy="342900"/>
          </a:xfrm>
        </p:spPr>
        <p:txBody>
          <a:bodyPr/>
          <a:lstStyle>
            <a:lvl1pPr>
              <a:defRPr noProof="1"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4686300"/>
            <a:ext cx="1905000" cy="34290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05979"/>
            <a:ext cx="8229600" cy="438864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</p:spPr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</p:spPr>
        <p:txBody>
          <a:bodyPr/>
          <a:lstStyle/>
          <a:p>
            <a:pPr lvl="0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</p:spPr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</a:fld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7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4.GIF"/><Relationship Id="rId2" Type="http://schemas.openxmlformats.org/officeDocument/2006/relationships/image" Target="../media/image21.jpe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2.tiff"/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4" Type="http://schemas.openxmlformats.org/officeDocument/2006/relationships/slideLayout" Target="../slideLayouts/slideLayout3.xml"/><Relationship Id="rId13" Type="http://schemas.openxmlformats.org/officeDocument/2006/relationships/image" Target="../media/image4.GIF"/><Relationship Id="rId12" Type="http://schemas.openxmlformats.org/officeDocument/2006/relationships/image" Target="../media/image15.png"/><Relationship Id="rId11" Type="http://schemas.microsoft.com/office/2007/relationships/media" Target="../media/media1.mp3"/><Relationship Id="rId10" Type="http://schemas.openxmlformats.org/officeDocument/2006/relationships/audio" Target="../media/media1.mp3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jpeg"/><Relationship Id="rId8" Type="http://schemas.openxmlformats.org/officeDocument/2006/relationships/image" Target="../media/image13.jpeg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image" Target="../media/image14.jpeg"/><Relationship Id="rId4" Type="http://schemas.openxmlformats.org/officeDocument/2006/relationships/image" Target="../media/image17.jpeg"/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3" Type="http://schemas.openxmlformats.org/officeDocument/2006/relationships/slideLayout" Target="../slideLayouts/slideLayout3.xml"/><Relationship Id="rId12" Type="http://schemas.openxmlformats.org/officeDocument/2006/relationships/image" Target="../media/image5.png"/><Relationship Id="rId11" Type="http://schemas.openxmlformats.org/officeDocument/2006/relationships/image" Target="../media/image19.jpeg"/><Relationship Id="rId10" Type="http://schemas.openxmlformats.org/officeDocument/2006/relationships/image" Target="../media/image18.jpeg"/><Relationship Id="rId1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1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846B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46785" y="511175"/>
            <a:ext cx="7387590" cy="892175"/>
          </a:xfrm>
        </p:spPr>
        <p:txBody>
          <a:bodyPr>
            <a:noAutofit/>
          </a:bodyPr>
          <a:lstStyle/>
          <a:p>
            <a:r>
              <a:rPr lang="zh-CN" altLang="en-US" sz="4400" b="1">
                <a:solidFill>
                  <a:schemeClr val="bg1"/>
                </a:solidFill>
              </a:rPr>
              <a:t>部编版小学语文二年级下册</a:t>
            </a:r>
            <a:endParaRPr lang="zh-CN" altLang="en-US" sz="4400" b="1">
              <a:solidFill>
                <a:schemeClr val="bg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8440" y="2103755"/>
            <a:ext cx="5878830" cy="1242060"/>
          </a:xfrm>
        </p:spPr>
        <p:txBody>
          <a:bodyPr>
            <a:noAutofit/>
          </a:bodyPr>
          <a:lstStyle/>
          <a:p>
            <a:r>
              <a:rPr lang="en-US" altLang="zh-CN" sz="495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22.</a:t>
            </a:r>
            <a:r>
              <a:rPr lang="zh-CN" altLang="en-US" sz="495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《小毛虫》</a:t>
            </a:r>
            <a:endParaRPr lang="zh-CN" altLang="en-US" sz="495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495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7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4"/>
          <p:cNvSpPr/>
          <p:nvPr/>
        </p:nvSpPr>
        <p:spPr>
          <a:xfrm>
            <a:off x="542925" y="627063"/>
            <a:ext cx="7775575" cy="73088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 eaLnBrk="0" hangingPunct="0">
              <a:lnSpc>
                <a:spcPct val="130000"/>
              </a:lnSpc>
              <a:buFont typeface="Wingdings" panose="05000000000000000000" pitchFamily="2" charset="2"/>
              <a:buChar char="Ø"/>
            </a:pP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7030" name="右箭头 257029"/>
          <p:cNvSpPr/>
          <p:nvPr/>
        </p:nvSpPr>
        <p:spPr>
          <a:xfrm>
            <a:off x="4167505" y="1146016"/>
            <a:ext cx="808435" cy="211931"/>
          </a:xfrm>
          <a:prstGeom prst="rightArrow">
            <a:avLst>
              <a:gd name="adj1" fmla="val 50000"/>
              <a:gd name="adj2" fmla="val 95365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257031" name="右弧形箭头 257030"/>
          <p:cNvSpPr/>
          <p:nvPr/>
        </p:nvSpPr>
        <p:spPr>
          <a:xfrm rot="-185829">
            <a:off x="7301310" y="1713310"/>
            <a:ext cx="266700" cy="1296590"/>
          </a:xfrm>
          <a:prstGeom prst="curvedLeftArrow">
            <a:avLst>
              <a:gd name="adj1" fmla="val 97232"/>
              <a:gd name="adj2" fmla="val 194464"/>
              <a:gd name="adj3" fmla="val 38476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sp>
        <p:nvSpPr>
          <p:cNvPr id="257032" name="左箭头 257031"/>
          <p:cNvSpPr/>
          <p:nvPr/>
        </p:nvSpPr>
        <p:spPr>
          <a:xfrm>
            <a:off x="4058920" y="3701415"/>
            <a:ext cx="910590" cy="242570"/>
          </a:xfrm>
          <a:prstGeom prst="leftArrow">
            <a:avLst>
              <a:gd name="adj1" fmla="val 50000"/>
              <a:gd name="adj2" fmla="val 90983"/>
            </a:avLst>
          </a:prstGeom>
          <a:solidFill>
            <a:srgbClr val="FF0000"/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/>
          </a:p>
        </p:txBody>
      </p:sp>
      <p:pic>
        <p:nvPicPr>
          <p:cNvPr id="6" name="图片 5" descr="2008314162040615_2"/>
          <p:cNvPicPr>
            <a:picLocks noChangeAspect="1"/>
          </p:cNvPicPr>
          <p:nvPr/>
        </p:nvPicPr>
        <p:blipFill>
          <a:blip r:embed="rId2"/>
          <a:srcRect l="397" t="4158" r="1401" b="14446"/>
          <a:stretch>
            <a:fillRect/>
          </a:stretch>
        </p:blipFill>
        <p:spPr>
          <a:xfrm>
            <a:off x="2024380" y="627380"/>
            <a:ext cx="1732280" cy="1409700"/>
          </a:xfrm>
          <a:prstGeom prst="ellipse">
            <a:avLst/>
          </a:prstGeom>
        </p:spPr>
      </p:pic>
      <p:sp>
        <p:nvSpPr>
          <p:cNvPr id="8" name="Text Box 6"/>
          <p:cNvSpPr txBox="1"/>
          <p:nvPr/>
        </p:nvSpPr>
        <p:spPr>
          <a:xfrm>
            <a:off x="1706880" y="92710"/>
            <a:ext cx="1221740" cy="46037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小毛虫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7" name="图片 6" descr="ie050725002"/>
          <p:cNvPicPr>
            <a:picLocks noChangeAspect="1"/>
          </p:cNvPicPr>
          <p:nvPr/>
        </p:nvPicPr>
        <p:blipFill>
          <a:blip r:embed="rId3"/>
          <a:srcRect l="5506" r="5531"/>
          <a:stretch>
            <a:fillRect/>
          </a:stretch>
        </p:blipFill>
        <p:spPr>
          <a:xfrm>
            <a:off x="5331460" y="553085"/>
            <a:ext cx="1715770" cy="1482725"/>
          </a:xfrm>
          <a:prstGeom prst="ellipse">
            <a:avLst/>
          </a:prstGeom>
        </p:spPr>
      </p:pic>
      <p:sp>
        <p:nvSpPr>
          <p:cNvPr id="13" name="Text Box 6"/>
          <p:cNvSpPr txBox="1"/>
          <p:nvPr/>
        </p:nvSpPr>
        <p:spPr>
          <a:xfrm>
            <a:off x="6558280" y="92710"/>
            <a:ext cx="1221740" cy="46037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吐丝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5" name="Text Box 6"/>
          <p:cNvSpPr txBox="1"/>
          <p:nvPr/>
        </p:nvSpPr>
        <p:spPr>
          <a:xfrm>
            <a:off x="5993130" y="4417060"/>
            <a:ext cx="1221740" cy="46037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结茧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6" name="Text Box 6"/>
          <p:cNvSpPr txBox="1"/>
          <p:nvPr/>
        </p:nvSpPr>
        <p:spPr>
          <a:xfrm>
            <a:off x="1924050" y="4511040"/>
            <a:ext cx="1221740" cy="460375"/>
          </a:xfrm>
          <a:prstGeom prst="rect">
            <a:avLst/>
          </a:prstGeom>
          <a:solidFill>
            <a:srgbClr val="FFFFCC"/>
          </a:solidFill>
          <a:ln w="9525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蝴蝶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85040" name="椭圆 385039" descr="蛹4"/>
          <p:cNvSpPr/>
          <p:nvPr/>
        </p:nvSpPr>
        <p:spPr>
          <a:xfrm>
            <a:off x="5461000" y="2887980"/>
            <a:ext cx="1753870" cy="1336040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5034" name="椭圆 385033" descr="20063101751523129"/>
          <p:cNvSpPr/>
          <p:nvPr/>
        </p:nvSpPr>
        <p:spPr>
          <a:xfrm>
            <a:off x="1830070" y="2591435"/>
            <a:ext cx="1811020" cy="1632585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7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7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85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7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3" grpId="0" bldLvl="0" animBg="1"/>
      <p:bldP spid="15" grpId="0" bldLvl="0" animBg="1"/>
      <p:bldP spid="16" grpId="0" bldLvl="0" animBg="1"/>
      <p:bldP spid="385040" grpId="0" animBg="1"/>
      <p:bldP spid="3850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6"/>
          <p:cNvSpPr txBox="1"/>
          <p:nvPr/>
        </p:nvSpPr>
        <p:spPr>
          <a:xfrm>
            <a:off x="549910" y="3023870"/>
            <a:ext cx="8348980" cy="18503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+mn-ea"/>
                <a:ea typeface="+mn-ea"/>
              </a:rPr>
              <a:t>小毛虫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</a:rPr>
              <a:t>一刻也没有迟疑，尽心竭力地工作着。</a:t>
            </a:r>
            <a:r>
              <a:rPr lang="zh-CN" altLang="en-US" sz="2800" b="1" dirty="0">
                <a:latin typeface="+mn-ea"/>
                <a:ea typeface="+mn-ea"/>
              </a:rPr>
              <a:t>它织啊，织啊，最后把自己从头到脚裹进了温暖的茧屋里。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17410" name="Text Box 6"/>
          <p:cNvSpPr txBox="1"/>
          <p:nvPr/>
        </p:nvSpPr>
        <p:spPr>
          <a:xfrm>
            <a:off x="1053465" y="450850"/>
            <a:ext cx="7995285" cy="2330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2800" b="1" dirty="0">
                <a:latin typeface="+mn-ea"/>
                <a:ea typeface="+mn-ea"/>
                <a:cs typeface="+mn-ea"/>
              </a:rPr>
              <a:t> 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  <a:cs typeface="+mn-ea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ea"/>
              </a:rPr>
              <a:t>尽管如此，它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并不悲观失望，也不羡慕任何人。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它懂得：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每个人都有自己该做的事情。</a:t>
            </a:r>
            <a:r>
              <a:rPr lang="zh-CN" altLang="en-US" sz="2800" b="1" dirty="0">
                <a:latin typeface="+mn-ea"/>
                <a:ea typeface="+mn-ea"/>
                <a:cs typeface="+mn-ea"/>
              </a:rPr>
              <a:t>它，一条小小的毛虫，眼前最要紧的是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cs typeface="+mn-ea"/>
              </a:rPr>
              <a:t>学会抽丝纺织，为自己编织一间牢固的茧屋。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  <a:cs typeface="+mn-ea"/>
            </a:endParaRPr>
          </a:p>
        </p:txBody>
      </p:sp>
      <p:pic>
        <p:nvPicPr>
          <p:cNvPr id="6" name="图片 5" descr="2008314162040615_2"/>
          <p:cNvPicPr>
            <a:picLocks noChangeAspect="1"/>
          </p:cNvPicPr>
          <p:nvPr/>
        </p:nvPicPr>
        <p:blipFill>
          <a:blip r:embed="rId2"/>
          <a:srcRect l="397" t="4158" r="1401" b="14446"/>
          <a:stretch>
            <a:fillRect/>
          </a:stretch>
        </p:blipFill>
        <p:spPr>
          <a:xfrm>
            <a:off x="7566025" y="4224020"/>
            <a:ext cx="1421765" cy="919480"/>
          </a:xfrm>
          <a:prstGeom prst="ellipse">
            <a:avLst/>
          </a:prstGeom>
        </p:spPr>
      </p:pic>
      <p:sp>
        <p:nvSpPr>
          <p:cNvPr id="385034" name="椭圆 385033" descr="20063101751523129"/>
          <p:cNvSpPr/>
          <p:nvPr/>
        </p:nvSpPr>
        <p:spPr>
          <a:xfrm>
            <a:off x="62230" y="0"/>
            <a:ext cx="1384935" cy="133985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 w="952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3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5" name="组合 20"/>
          <p:cNvGrpSpPr/>
          <p:nvPr/>
        </p:nvGrpSpPr>
        <p:grpSpPr>
          <a:xfrm>
            <a:off x="575945" y="233363"/>
            <a:ext cx="3288665" cy="817245"/>
            <a:chOff x="104538" y="348105"/>
            <a:chExt cx="3288943" cy="816178"/>
          </a:xfrm>
        </p:grpSpPr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1043570" y="471122"/>
              <a:ext cx="2349911" cy="644318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i="0" u="sng" strike="noStrike" kern="1200" cap="none" spc="0" normalizeH="0" baseline="0" noProof="1">
                  <a:ln>
                    <a:solidFill>
                      <a:srgbClr val="FFFF00"/>
                    </a:solidFill>
                  </a:ln>
                  <a:solidFill>
                    <a:srgbClr val="FF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课外拓展</a:t>
              </a:r>
              <a:endParaRPr kumimoji="0" lang="zh-CN" altLang="en-US" sz="3600" b="1" i="0" u="sng" strike="noStrike" kern="1200" cap="none" spc="0" normalizeH="0" baseline="0" noProof="1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pic>
          <p:nvPicPr>
            <p:cNvPr id="18440" name="图片 2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0232431">
              <a:off x="104538" y="348105"/>
              <a:ext cx="735392" cy="816178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5" name="图片 4" descr="511T1pkE3L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85" y="1223645"/>
            <a:ext cx="3336925" cy="345884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86860" y="1915160"/>
            <a:ext cx="495109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/>
              <a:t>      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>
                <a:solidFill>
                  <a:schemeClr val="tx1"/>
                </a:solidFill>
                <a:latin typeface="+mn-ea"/>
                <a:ea typeface="+mn-ea"/>
                <a:cs typeface="楷体" panose="02010609060101010101" pitchFamily="49" charset="-122"/>
              </a:rPr>
              <a:t>阅读通话故事《丑小鸭》，感受它成长的艰辛</a:t>
            </a:r>
            <a:r>
              <a:rPr lang="zh-CN" altLang="en-US" sz="2800" dirty="0">
                <a:solidFill>
                  <a:schemeClr val="tx1"/>
                </a:solidFill>
                <a:latin typeface="+mn-ea"/>
                <a:ea typeface="+mn-ea"/>
                <a:cs typeface="+mn-ea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25601"/>
          <p:cNvSpPr txBox="1"/>
          <p:nvPr/>
        </p:nvSpPr>
        <p:spPr>
          <a:xfrm>
            <a:off x="2317750" y="592138"/>
            <a:ext cx="309880" cy="71564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R="0" defTabSz="914400">
              <a:lnSpc>
                <a:spcPct val="145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2800" b="1" kern="1200" cap="none" spc="0" normalizeH="0" baseline="0" noProof="1"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 descr="14578250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7970" y="1856105"/>
            <a:ext cx="2429510" cy="276161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921000" y="1207770"/>
            <a:ext cx="590423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/>
              <a:t>      </a:t>
            </a:r>
            <a:r>
              <a:rPr lang="en-US" altLang="zh-CN" sz="24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400">
                <a:latin typeface="+mn-ea"/>
                <a:ea typeface="+mn-ea"/>
                <a:cs typeface="+mn-ea"/>
              </a:rPr>
              <a:t>达芬奇刚开始学画时，用了6年时间练习画鸡蛋，开始，他也受到了别人的嘲笑，但他尽心竭力地画画，后来终于成为了一位伟大的画家。达芬奇想借这个故事告诉小朋友——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ea typeface="+mn-ea"/>
                <a:cs typeface="+mn-ea"/>
                <a:sym typeface="+mn-ea"/>
              </a:rPr>
              <a:t>不要因为自己不如别人而感到失望，要充满信心，只有努力去做自己应该做的事情，才能感受生活的快乐和美好。</a:t>
            </a:r>
            <a:endParaRPr lang="zh-CN" altLang="en-US" sz="2400" dirty="0">
              <a:solidFill>
                <a:srgbClr val="FF0000"/>
              </a:solidFill>
              <a:latin typeface="+mn-ea"/>
              <a:ea typeface="+mn-ea"/>
              <a:cs typeface="+mn-ea"/>
              <a:sym typeface="+mn-ea"/>
            </a:endParaRPr>
          </a:p>
        </p:txBody>
      </p:sp>
      <p:grpSp>
        <p:nvGrpSpPr>
          <p:cNvPr id="18435" name="组合 20"/>
          <p:cNvGrpSpPr/>
          <p:nvPr/>
        </p:nvGrpSpPr>
        <p:grpSpPr>
          <a:xfrm>
            <a:off x="647065" y="171133"/>
            <a:ext cx="3071495" cy="817245"/>
            <a:chOff x="104538" y="348105"/>
            <a:chExt cx="3071755" cy="816178"/>
          </a:xfrm>
        </p:grpSpPr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826382" y="434340"/>
              <a:ext cx="2349911" cy="644318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i="0" u="sng" strike="noStrike" kern="1200" cap="none" spc="0" normalizeH="0" baseline="0" noProof="1">
                  <a:ln>
                    <a:solidFill>
                      <a:srgbClr val="FFFF00"/>
                    </a:solidFill>
                  </a:ln>
                  <a:solidFill>
                    <a:srgbClr val="FF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总结</a:t>
              </a:r>
              <a:endParaRPr kumimoji="0" lang="zh-CN" altLang="en-US" sz="3600" b="1" i="0" u="sng" strike="noStrike" kern="1200" cap="none" spc="0" normalizeH="0" baseline="0" noProof="1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pic>
          <p:nvPicPr>
            <p:cNvPr id="18440" name="图片 2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rot="20232431">
              <a:off x="104538" y="348105"/>
              <a:ext cx="735392" cy="81617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75310" y="1641475"/>
            <a:ext cx="8980170" cy="186118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115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同学们再见！</a:t>
            </a:r>
            <a:endParaRPr lang="zh-CN" altLang="en-US" sz="115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4"/>
          <p:cNvSpPr/>
          <p:nvPr/>
        </p:nvSpPr>
        <p:spPr>
          <a:xfrm>
            <a:off x="1927225" y="811848"/>
            <a:ext cx="5545138" cy="8115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600" b="1" dirty="0">
                <a:latin typeface="+mn-ea"/>
                <a:ea typeface="+mn-ea"/>
              </a:rPr>
              <a:t>小毛虫的变化过程</a:t>
            </a:r>
            <a:endParaRPr lang="zh-CN" altLang="en-US" sz="3600" b="1" dirty="0">
              <a:latin typeface="+mn-ea"/>
              <a:ea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77165" y="2471420"/>
            <a:ext cx="2871470" cy="1987550"/>
            <a:chOff x="529266" y="2164879"/>
            <a:chExt cx="2411373" cy="171220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266" y="2164879"/>
              <a:ext cx="2411373" cy="171220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420" name="文本框 8"/>
            <p:cNvSpPr txBox="1"/>
            <p:nvPr/>
          </p:nvSpPr>
          <p:spPr>
            <a:xfrm>
              <a:off x="577490" y="2235975"/>
              <a:ext cx="539120" cy="1351163"/>
            </a:xfrm>
            <a:prstGeom prst="rect">
              <a:avLst/>
            </a:prstGeom>
            <a:solidFill>
              <a:srgbClr val="FFFFFF">
                <a:alpha val="50195"/>
              </a:srgbClr>
            </a:solidFill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FF00FF"/>
                  </a:solidFill>
                  <a:latin typeface="+mn-ea"/>
                  <a:ea typeface="+mn-ea"/>
                </a:rPr>
                <a:t>小</a:t>
              </a:r>
              <a:endParaRPr lang="en-US" altLang="zh-CN" sz="3200" b="1" dirty="0">
                <a:solidFill>
                  <a:srgbClr val="FF00FF"/>
                </a:solidFill>
                <a:latin typeface="+mn-ea"/>
                <a:ea typeface="+mn-ea"/>
              </a:endParaRPr>
            </a:p>
            <a:p>
              <a:pPr algn="ctr"/>
              <a:r>
                <a:rPr lang="zh-CN" altLang="en-US" sz="3200" b="1" dirty="0">
                  <a:solidFill>
                    <a:srgbClr val="FF00FF"/>
                  </a:solidFill>
                  <a:latin typeface="+mn-ea"/>
                  <a:ea typeface="+mn-ea"/>
                </a:rPr>
                <a:t>毛</a:t>
              </a:r>
              <a:endParaRPr lang="en-US" altLang="zh-CN" sz="3200" b="1" dirty="0">
                <a:solidFill>
                  <a:srgbClr val="FF00FF"/>
                </a:solidFill>
                <a:latin typeface="+mn-ea"/>
                <a:ea typeface="+mn-ea"/>
              </a:endParaRPr>
            </a:p>
            <a:p>
              <a:pPr algn="ctr"/>
              <a:r>
                <a:rPr lang="zh-CN" altLang="en-US" sz="3200" b="1" dirty="0">
                  <a:solidFill>
                    <a:srgbClr val="FF00FF"/>
                  </a:solidFill>
                  <a:latin typeface="+mn-ea"/>
                  <a:ea typeface="+mn-ea"/>
                </a:rPr>
                <a:t>虫</a:t>
              </a:r>
              <a:endParaRPr lang="zh-CN" altLang="en-US" sz="3200" b="1" dirty="0">
                <a:solidFill>
                  <a:srgbClr val="FF00FF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232989" y="2488565"/>
            <a:ext cx="2910909" cy="1915795"/>
            <a:chOff x="3055960" y="2770393"/>
            <a:chExt cx="2547849" cy="191677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38040" y="2770393"/>
              <a:ext cx="2465769" cy="191677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418" name="文本框 10"/>
            <p:cNvSpPr txBox="1"/>
            <p:nvPr/>
          </p:nvSpPr>
          <p:spPr>
            <a:xfrm>
              <a:off x="3055960" y="2877572"/>
              <a:ext cx="1073071" cy="58386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FF00FF"/>
                  </a:solidFill>
                  <a:latin typeface="+mn-ea"/>
                  <a:ea typeface="+mn-ea"/>
                </a:rPr>
                <a:t>茧</a:t>
              </a:r>
              <a:endParaRPr lang="zh-CN" altLang="en-US" sz="3200" b="1" dirty="0">
                <a:solidFill>
                  <a:srgbClr val="FF00FF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49365" y="2471420"/>
            <a:ext cx="2666365" cy="1950720"/>
            <a:chOff x="5610822" y="1935653"/>
            <a:chExt cx="2606901" cy="187347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0822" y="1935653"/>
              <a:ext cx="2606901" cy="187347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7416" name="文本框 11"/>
            <p:cNvSpPr txBox="1"/>
            <p:nvPr/>
          </p:nvSpPr>
          <p:spPr>
            <a:xfrm>
              <a:off x="5768842" y="2055051"/>
              <a:ext cx="688980" cy="103370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FF00FF"/>
                  </a:solidFill>
                  <a:latin typeface="+mn-ea"/>
                  <a:ea typeface="+mn-ea"/>
                </a:rPr>
                <a:t>蝴</a:t>
              </a:r>
              <a:endParaRPr lang="en-US" altLang="zh-CN" sz="3200" b="1" dirty="0">
                <a:solidFill>
                  <a:srgbClr val="FF00FF"/>
                </a:solidFill>
                <a:latin typeface="+mn-ea"/>
                <a:ea typeface="+mn-ea"/>
              </a:endParaRPr>
            </a:p>
            <a:p>
              <a:pPr algn="ctr"/>
              <a:r>
                <a:rPr lang="zh-CN" altLang="en-US" sz="3200" b="1" dirty="0">
                  <a:solidFill>
                    <a:srgbClr val="FF00FF"/>
                  </a:solidFill>
                  <a:latin typeface="+mn-ea"/>
                  <a:ea typeface="+mn-ea"/>
                </a:rPr>
                <a:t>蝶</a:t>
              </a:r>
              <a:endParaRPr lang="zh-CN" altLang="en-US" sz="3200" b="1" dirty="0">
                <a:solidFill>
                  <a:srgbClr val="FF00FF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5" name="空心弧 14"/>
          <p:cNvSpPr/>
          <p:nvPr/>
        </p:nvSpPr>
        <p:spPr>
          <a:xfrm>
            <a:off x="1423670" y="1800225"/>
            <a:ext cx="6049010" cy="1379220"/>
          </a:xfrm>
          <a:prstGeom prst="blockArc">
            <a:avLst>
              <a:gd name="adj1" fmla="val 10800000"/>
              <a:gd name="adj2" fmla="val 34154"/>
              <a:gd name="adj3" fmla="val 4742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43345" y="755015"/>
            <a:ext cx="1029335" cy="868680"/>
          </a:xfrm>
          <a:custGeom>
            <a:avLst/>
            <a:gdLst>
              <a:gd name="connsiteX0" fmla="*/ 1159253 w 2160240"/>
              <a:gd name="connsiteY0" fmla="*/ 37069 h 2058752"/>
              <a:gd name="connsiteX1" fmla="*/ 1126596 w 2160240"/>
              <a:gd name="connsiteY1" fmla="*/ 206886 h 2058752"/>
              <a:gd name="connsiteX2" fmla="*/ 1152721 w 2160240"/>
              <a:gd name="connsiteY2" fmla="*/ 252606 h 2058752"/>
              <a:gd name="connsiteX3" fmla="*/ 1165784 w 2160240"/>
              <a:gd name="connsiteY3" fmla="*/ 291795 h 2058752"/>
              <a:gd name="connsiteX4" fmla="*/ 1185378 w 2160240"/>
              <a:gd name="connsiteY4" fmla="*/ 337515 h 2058752"/>
              <a:gd name="connsiteX5" fmla="*/ 1204973 w 2160240"/>
              <a:gd name="connsiteY5" fmla="*/ 350578 h 2058752"/>
              <a:gd name="connsiteX6" fmla="*/ 1218036 w 2160240"/>
              <a:gd name="connsiteY6" fmla="*/ 370172 h 2058752"/>
              <a:gd name="connsiteX7" fmla="*/ 1244161 w 2160240"/>
              <a:gd name="connsiteY7" fmla="*/ 409360 h 2058752"/>
              <a:gd name="connsiteX8" fmla="*/ 1250693 w 2160240"/>
              <a:gd name="connsiteY8" fmla="*/ 435486 h 2058752"/>
              <a:gd name="connsiteX9" fmla="*/ 1250693 w 2160240"/>
              <a:gd name="connsiteY9" fmla="*/ 526926 h 2058752"/>
              <a:gd name="connsiteX10" fmla="*/ 1231098 w 2160240"/>
              <a:gd name="connsiteY10" fmla="*/ 546520 h 2058752"/>
              <a:gd name="connsiteX11" fmla="*/ 1211504 w 2160240"/>
              <a:gd name="connsiteY11" fmla="*/ 637960 h 2058752"/>
              <a:gd name="connsiteX12" fmla="*/ 1224567 w 2160240"/>
              <a:gd name="connsiteY12" fmla="*/ 677149 h 2058752"/>
              <a:gd name="connsiteX13" fmla="*/ 1250693 w 2160240"/>
              <a:gd name="connsiteY13" fmla="*/ 716338 h 2058752"/>
              <a:gd name="connsiteX14" fmla="*/ 1270287 w 2160240"/>
              <a:gd name="connsiteY14" fmla="*/ 729400 h 2058752"/>
              <a:gd name="connsiteX15" fmla="*/ 1289881 w 2160240"/>
              <a:gd name="connsiteY15" fmla="*/ 735932 h 2058752"/>
              <a:gd name="connsiteX16" fmla="*/ 1302944 w 2160240"/>
              <a:gd name="connsiteY16" fmla="*/ 755526 h 2058752"/>
              <a:gd name="connsiteX17" fmla="*/ 1329070 w 2160240"/>
              <a:gd name="connsiteY17" fmla="*/ 762058 h 2058752"/>
              <a:gd name="connsiteX18" fmla="*/ 1348664 w 2160240"/>
              <a:gd name="connsiteY18" fmla="*/ 781652 h 2058752"/>
              <a:gd name="connsiteX19" fmla="*/ 1368258 w 2160240"/>
              <a:gd name="connsiteY19" fmla="*/ 794715 h 2058752"/>
              <a:gd name="connsiteX20" fmla="*/ 1407447 w 2160240"/>
              <a:gd name="connsiteY20" fmla="*/ 814309 h 2058752"/>
              <a:gd name="connsiteX21" fmla="*/ 1459698 w 2160240"/>
              <a:gd name="connsiteY21" fmla="*/ 827372 h 2058752"/>
              <a:gd name="connsiteX22" fmla="*/ 1498887 w 2160240"/>
              <a:gd name="connsiteY22" fmla="*/ 840435 h 2058752"/>
              <a:gd name="connsiteX23" fmla="*/ 1551138 w 2160240"/>
              <a:gd name="connsiteY23" fmla="*/ 846966 h 2058752"/>
              <a:gd name="connsiteX24" fmla="*/ 1583796 w 2160240"/>
              <a:gd name="connsiteY24" fmla="*/ 860029 h 2058752"/>
              <a:gd name="connsiteX25" fmla="*/ 1622984 w 2160240"/>
              <a:gd name="connsiteY25" fmla="*/ 873092 h 2058752"/>
              <a:gd name="connsiteX26" fmla="*/ 1681767 w 2160240"/>
              <a:gd name="connsiteY26" fmla="*/ 879623 h 2058752"/>
              <a:gd name="connsiteX27" fmla="*/ 1740550 w 2160240"/>
              <a:gd name="connsiteY27" fmla="*/ 905749 h 2058752"/>
              <a:gd name="connsiteX28" fmla="*/ 1799333 w 2160240"/>
              <a:gd name="connsiteY28" fmla="*/ 951469 h 2058752"/>
              <a:gd name="connsiteX29" fmla="*/ 1831990 w 2160240"/>
              <a:gd name="connsiteY29" fmla="*/ 958000 h 2058752"/>
              <a:gd name="connsiteX30" fmla="*/ 1858116 w 2160240"/>
              <a:gd name="connsiteY30" fmla="*/ 964532 h 2058752"/>
              <a:gd name="connsiteX31" fmla="*/ 1962618 w 2160240"/>
              <a:gd name="connsiteY31" fmla="*/ 971063 h 2058752"/>
              <a:gd name="connsiteX32" fmla="*/ 1982213 w 2160240"/>
              <a:gd name="connsiteY32" fmla="*/ 964532 h 2058752"/>
              <a:gd name="connsiteX33" fmla="*/ 1988744 w 2160240"/>
              <a:gd name="connsiteY33" fmla="*/ 944938 h 2058752"/>
              <a:gd name="connsiteX34" fmla="*/ 2008338 w 2160240"/>
              <a:gd name="connsiteY34" fmla="*/ 905749 h 2058752"/>
              <a:gd name="connsiteX35" fmla="*/ 2021401 w 2160240"/>
              <a:gd name="connsiteY35" fmla="*/ 886155 h 2058752"/>
              <a:gd name="connsiteX36" fmla="*/ 2034464 w 2160240"/>
              <a:gd name="connsiteY36" fmla="*/ 846966 h 2058752"/>
              <a:gd name="connsiteX37" fmla="*/ 2047527 w 2160240"/>
              <a:gd name="connsiteY37" fmla="*/ 637960 h 2058752"/>
              <a:gd name="connsiteX38" fmla="*/ 2034464 w 2160240"/>
              <a:gd name="connsiteY38" fmla="*/ 572646 h 2058752"/>
              <a:gd name="connsiteX39" fmla="*/ 2027933 w 2160240"/>
              <a:gd name="connsiteY39" fmla="*/ 553052 h 2058752"/>
              <a:gd name="connsiteX40" fmla="*/ 2014870 w 2160240"/>
              <a:gd name="connsiteY40" fmla="*/ 513863 h 2058752"/>
              <a:gd name="connsiteX41" fmla="*/ 2001807 w 2160240"/>
              <a:gd name="connsiteY41" fmla="*/ 455080 h 2058752"/>
              <a:gd name="connsiteX42" fmla="*/ 1988744 w 2160240"/>
              <a:gd name="connsiteY42" fmla="*/ 435486 h 2058752"/>
              <a:gd name="connsiteX43" fmla="*/ 1982213 w 2160240"/>
              <a:gd name="connsiteY43" fmla="*/ 415892 h 2058752"/>
              <a:gd name="connsiteX44" fmla="*/ 1969150 w 2160240"/>
              <a:gd name="connsiteY44" fmla="*/ 396298 h 2058752"/>
              <a:gd name="connsiteX45" fmla="*/ 1956087 w 2160240"/>
              <a:gd name="connsiteY45" fmla="*/ 370172 h 2058752"/>
              <a:gd name="connsiteX46" fmla="*/ 1936493 w 2160240"/>
              <a:gd name="connsiteY46" fmla="*/ 344046 h 2058752"/>
              <a:gd name="connsiteX47" fmla="*/ 1871178 w 2160240"/>
              <a:gd name="connsiteY47" fmla="*/ 285263 h 2058752"/>
              <a:gd name="connsiteX48" fmla="*/ 1831990 w 2160240"/>
              <a:gd name="connsiteY48" fmla="*/ 246075 h 2058752"/>
              <a:gd name="connsiteX49" fmla="*/ 1812396 w 2160240"/>
              <a:gd name="connsiteY49" fmla="*/ 233012 h 2058752"/>
              <a:gd name="connsiteX50" fmla="*/ 1792801 w 2160240"/>
              <a:gd name="connsiteY50" fmla="*/ 206886 h 2058752"/>
              <a:gd name="connsiteX51" fmla="*/ 1773207 w 2160240"/>
              <a:gd name="connsiteY51" fmla="*/ 193823 h 2058752"/>
              <a:gd name="connsiteX52" fmla="*/ 1753613 w 2160240"/>
              <a:gd name="connsiteY52" fmla="*/ 180760 h 2058752"/>
              <a:gd name="connsiteX53" fmla="*/ 1734018 w 2160240"/>
              <a:gd name="connsiteY53" fmla="*/ 167698 h 2058752"/>
              <a:gd name="connsiteX54" fmla="*/ 1694830 w 2160240"/>
              <a:gd name="connsiteY54" fmla="*/ 141572 h 2058752"/>
              <a:gd name="connsiteX55" fmla="*/ 1668704 w 2160240"/>
              <a:gd name="connsiteY55" fmla="*/ 128509 h 2058752"/>
              <a:gd name="connsiteX56" fmla="*/ 1590327 w 2160240"/>
              <a:gd name="connsiteY56" fmla="*/ 63195 h 2058752"/>
              <a:gd name="connsiteX57" fmla="*/ 1551138 w 2160240"/>
              <a:gd name="connsiteY57" fmla="*/ 43600 h 2058752"/>
              <a:gd name="connsiteX58" fmla="*/ 0 w 2160240"/>
              <a:gd name="connsiteY58" fmla="*/ 0 h 2058752"/>
              <a:gd name="connsiteX59" fmla="*/ 2160240 w 2160240"/>
              <a:gd name="connsiteY59" fmla="*/ 0 h 2058752"/>
              <a:gd name="connsiteX60" fmla="*/ 2160240 w 2160240"/>
              <a:gd name="connsiteY60" fmla="*/ 2058752 h 2058752"/>
              <a:gd name="connsiteX61" fmla="*/ 0 w 2160240"/>
              <a:gd name="connsiteY61" fmla="*/ 2058752 h 2058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160240" h="2058752">
                <a:moveTo>
                  <a:pt x="1159253" y="37069"/>
                </a:moveTo>
                <a:cubicBezTo>
                  <a:pt x="1120064" y="176561"/>
                  <a:pt x="1114521" y="122371"/>
                  <a:pt x="1126596" y="206886"/>
                </a:cubicBezTo>
                <a:cubicBezTo>
                  <a:pt x="1145059" y="234581"/>
                  <a:pt x="1136148" y="219459"/>
                  <a:pt x="1152721" y="252606"/>
                </a:cubicBezTo>
                <a:cubicBezTo>
                  <a:pt x="1158879" y="264922"/>
                  <a:pt x="1160670" y="279010"/>
                  <a:pt x="1165784" y="291795"/>
                </a:cubicBezTo>
                <a:cubicBezTo>
                  <a:pt x="1198058" y="372480"/>
                  <a:pt x="1164361" y="274457"/>
                  <a:pt x="1185378" y="337515"/>
                </a:cubicBezTo>
                <a:lnTo>
                  <a:pt x="1204973" y="350578"/>
                </a:lnTo>
                <a:cubicBezTo>
                  <a:pt x="1211504" y="354932"/>
                  <a:pt x="1213682" y="363641"/>
                  <a:pt x="1218036" y="370172"/>
                </a:cubicBezTo>
                <a:cubicBezTo>
                  <a:pt x="1226744" y="383235"/>
                  <a:pt x="1237140" y="395318"/>
                  <a:pt x="1244161" y="409360"/>
                </a:cubicBezTo>
                <a:cubicBezTo>
                  <a:pt x="1248176" y="417389"/>
                  <a:pt x="1249507" y="426588"/>
                  <a:pt x="1250693" y="435486"/>
                </a:cubicBezTo>
                <a:cubicBezTo>
                  <a:pt x="1260233" y="507032"/>
                  <a:pt x="1264145" y="486567"/>
                  <a:pt x="1250693" y="526926"/>
                </a:cubicBezTo>
                <a:cubicBezTo>
                  <a:pt x="1244161" y="533457"/>
                  <a:pt x="1237011" y="539424"/>
                  <a:pt x="1231098" y="546520"/>
                </a:cubicBezTo>
                <a:cubicBezTo>
                  <a:pt x="1205507" y="577230"/>
                  <a:pt x="1216270" y="585543"/>
                  <a:pt x="1211504" y="637960"/>
                </a:cubicBezTo>
                <a:lnTo>
                  <a:pt x="1224567" y="677149"/>
                </a:lnTo>
                <a:cubicBezTo>
                  <a:pt x="1229532" y="692043"/>
                  <a:pt x="1241984" y="703275"/>
                  <a:pt x="1250693" y="716338"/>
                </a:cubicBezTo>
                <a:cubicBezTo>
                  <a:pt x="1257224" y="720692"/>
                  <a:pt x="1263266" y="725890"/>
                  <a:pt x="1270287" y="729400"/>
                </a:cubicBezTo>
                <a:cubicBezTo>
                  <a:pt x="1276445" y="732479"/>
                  <a:pt x="1284505" y="731631"/>
                  <a:pt x="1289881" y="735932"/>
                </a:cubicBezTo>
                <a:cubicBezTo>
                  <a:pt x="1296011" y="740836"/>
                  <a:pt x="1298590" y="748995"/>
                  <a:pt x="1302944" y="755526"/>
                </a:cubicBezTo>
                <a:cubicBezTo>
                  <a:pt x="1311653" y="757703"/>
                  <a:pt x="1321276" y="757604"/>
                  <a:pt x="1329070" y="762058"/>
                </a:cubicBezTo>
                <a:cubicBezTo>
                  <a:pt x="1337090" y="766641"/>
                  <a:pt x="1341568" y="775739"/>
                  <a:pt x="1348664" y="781652"/>
                </a:cubicBezTo>
                <a:cubicBezTo>
                  <a:pt x="1354694" y="786677"/>
                  <a:pt x="1361237" y="791205"/>
                  <a:pt x="1368258" y="794715"/>
                </a:cubicBezTo>
                <a:cubicBezTo>
                  <a:pt x="1422341" y="821756"/>
                  <a:pt x="1351294" y="776873"/>
                  <a:pt x="1407447" y="814309"/>
                </a:cubicBezTo>
                <a:cubicBezTo>
                  <a:pt x="1437573" y="824350"/>
                  <a:pt x="1420290" y="819490"/>
                  <a:pt x="1459698" y="827372"/>
                </a:cubicBezTo>
                <a:cubicBezTo>
                  <a:pt x="1473200" y="830073"/>
                  <a:pt x="1485824" y="836081"/>
                  <a:pt x="1498887" y="840435"/>
                </a:cubicBezTo>
                <a:cubicBezTo>
                  <a:pt x="1516304" y="842612"/>
                  <a:pt x="1534035" y="843019"/>
                  <a:pt x="1551138" y="846966"/>
                </a:cubicBezTo>
                <a:cubicBezTo>
                  <a:pt x="1562562" y="849602"/>
                  <a:pt x="1572910" y="855675"/>
                  <a:pt x="1583796" y="860029"/>
                </a:cubicBezTo>
                <a:cubicBezTo>
                  <a:pt x="1596580" y="865143"/>
                  <a:pt x="1609921" y="868738"/>
                  <a:pt x="1622984" y="873092"/>
                </a:cubicBezTo>
                <a:lnTo>
                  <a:pt x="1681767" y="879623"/>
                </a:lnTo>
                <a:cubicBezTo>
                  <a:pt x="1709749" y="882732"/>
                  <a:pt x="1720133" y="892138"/>
                  <a:pt x="1740550" y="905749"/>
                </a:cubicBezTo>
                <a:cubicBezTo>
                  <a:pt x="1787424" y="936999"/>
                  <a:pt x="1768636" y="920774"/>
                  <a:pt x="1799333" y="951469"/>
                </a:cubicBezTo>
                <a:cubicBezTo>
                  <a:pt x="1810219" y="953646"/>
                  <a:pt x="1821153" y="955592"/>
                  <a:pt x="1831990" y="958000"/>
                </a:cubicBezTo>
                <a:cubicBezTo>
                  <a:pt x="1840753" y="959947"/>
                  <a:pt x="1849184" y="963639"/>
                  <a:pt x="1858116" y="964532"/>
                </a:cubicBezTo>
                <a:cubicBezTo>
                  <a:pt x="1892845" y="968005"/>
                  <a:pt x="1927784" y="968886"/>
                  <a:pt x="1962618" y="971063"/>
                </a:cubicBezTo>
                <a:cubicBezTo>
                  <a:pt x="1969150" y="968886"/>
                  <a:pt x="1977345" y="969400"/>
                  <a:pt x="1982213" y="964532"/>
                </a:cubicBezTo>
                <a:cubicBezTo>
                  <a:pt x="1987081" y="959664"/>
                  <a:pt x="1985665" y="951096"/>
                  <a:pt x="1988744" y="944938"/>
                </a:cubicBezTo>
                <a:cubicBezTo>
                  <a:pt x="2014066" y="894293"/>
                  <a:pt x="1991922" y="954998"/>
                  <a:pt x="2008338" y="905749"/>
                </a:cubicBezTo>
                <a:lnTo>
                  <a:pt x="2021401" y="886155"/>
                </a:lnTo>
                <a:cubicBezTo>
                  <a:pt x="2029039" y="874698"/>
                  <a:pt x="2030507" y="860155"/>
                  <a:pt x="2034464" y="846966"/>
                </a:cubicBezTo>
                <a:cubicBezTo>
                  <a:pt x="2055215" y="777797"/>
                  <a:pt x="2044591" y="720176"/>
                  <a:pt x="2047527" y="637960"/>
                </a:cubicBezTo>
                <a:lnTo>
                  <a:pt x="2034464" y="572646"/>
                </a:lnTo>
                <a:cubicBezTo>
                  <a:pt x="2033114" y="565895"/>
                  <a:pt x="2030110" y="559583"/>
                  <a:pt x="2027933" y="553052"/>
                </a:cubicBezTo>
                <a:cubicBezTo>
                  <a:pt x="2023579" y="539989"/>
                  <a:pt x="2018418" y="527168"/>
                  <a:pt x="2014870" y="513863"/>
                </a:cubicBezTo>
                <a:cubicBezTo>
                  <a:pt x="2009698" y="494468"/>
                  <a:pt x="2008154" y="474122"/>
                  <a:pt x="2001807" y="455080"/>
                </a:cubicBezTo>
                <a:cubicBezTo>
                  <a:pt x="1999325" y="447633"/>
                  <a:pt x="1992255" y="442507"/>
                  <a:pt x="1988744" y="435486"/>
                </a:cubicBezTo>
                <a:cubicBezTo>
                  <a:pt x="1985665" y="429328"/>
                  <a:pt x="1984390" y="422423"/>
                  <a:pt x="1982213" y="415892"/>
                </a:cubicBezTo>
                <a:cubicBezTo>
                  <a:pt x="1977859" y="409361"/>
                  <a:pt x="1973045" y="403113"/>
                  <a:pt x="1969150" y="396298"/>
                </a:cubicBezTo>
                <a:cubicBezTo>
                  <a:pt x="1964319" y="387844"/>
                  <a:pt x="1961247" y="378429"/>
                  <a:pt x="1956087" y="370172"/>
                </a:cubicBezTo>
                <a:cubicBezTo>
                  <a:pt x="1950318" y="360941"/>
                  <a:pt x="1943024" y="352755"/>
                  <a:pt x="1936493" y="344046"/>
                </a:cubicBezTo>
                <a:cubicBezTo>
                  <a:pt x="1910858" y="309865"/>
                  <a:pt x="1899369" y="304056"/>
                  <a:pt x="1871178" y="285263"/>
                </a:cubicBezTo>
                <a:cubicBezTo>
                  <a:pt x="1855807" y="275016"/>
                  <a:pt x="1845797" y="258348"/>
                  <a:pt x="1831990" y="246075"/>
                </a:cubicBezTo>
                <a:cubicBezTo>
                  <a:pt x="1826123" y="240860"/>
                  <a:pt x="1817947" y="238563"/>
                  <a:pt x="1812396" y="233012"/>
                </a:cubicBezTo>
                <a:cubicBezTo>
                  <a:pt x="1804698" y="225314"/>
                  <a:pt x="1799333" y="215595"/>
                  <a:pt x="1792801" y="206886"/>
                </a:cubicBezTo>
                <a:cubicBezTo>
                  <a:pt x="1788091" y="200606"/>
                  <a:pt x="1779738" y="198177"/>
                  <a:pt x="1773207" y="193823"/>
                </a:cubicBezTo>
                <a:lnTo>
                  <a:pt x="1753613" y="180760"/>
                </a:lnTo>
                <a:lnTo>
                  <a:pt x="1734018" y="167698"/>
                </a:lnTo>
                <a:cubicBezTo>
                  <a:pt x="1720955" y="158990"/>
                  <a:pt x="1708292" y="149649"/>
                  <a:pt x="1694830" y="141572"/>
                </a:cubicBezTo>
                <a:cubicBezTo>
                  <a:pt x="1686481" y="136563"/>
                  <a:pt x="1677413" y="132863"/>
                  <a:pt x="1668704" y="128509"/>
                </a:cubicBezTo>
                <a:cubicBezTo>
                  <a:pt x="1625321" y="106817"/>
                  <a:pt x="1627467" y="96208"/>
                  <a:pt x="1590327" y="63195"/>
                </a:cubicBezTo>
                <a:cubicBezTo>
                  <a:pt x="1582417" y="56164"/>
                  <a:pt x="1562907" y="43974"/>
                  <a:pt x="1551138" y="43600"/>
                </a:cubicBezTo>
                <a:close/>
                <a:moveTo>
                  <a:pt x="0" y="0"/>
                </a:moveTo>
                <a:lnTo>
                  <a:pt x="2160240" y="0"/>
                </a:lnTo>
                <a:lnTo>
                  <a:pt x="2160240" y="2058752"/>
                </a:lnTo>
                <a:lnTo>
                  <a:pt x="0" y="2058752"/>
                </a:lnTo>
                <a:close/>
              </a:path>
            </a:pathLst>
          </a:custGeom>
        </p:spPr>
      </p:pic>
      <p:grpSp>
        <p:nvGrpSpPr>
          <p:cNvPr id="18437" name="组合 20"/>
          <p:cNvGrpSpPr/>
          <p:nvPr/>
        </p:nvGrpSpPr>
        <p:grpSpPr>
          <a:xfrm>
            <a:off x="559435" y="187960"/>
            <a:ext cx="2971800" cy="693586"/>
            <a:chOff x="159788" y="346837"/>
            <a:chExt cx="2972051" cy="926288"/>
          </a:xfrm>
        </p:grpSpPr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781928" y="411510"/>
              <a:ext cx="2349911" cy="861615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sng" strike="noStrike" kern="1200" cap="none" spc="0" normalizeH="0" baseline="0" noProof="0" dirty="0">
                  <a:ln>
                    <a:solidFill>
                      <a:srgbClr val="FFFF00"/>
                    </a:solidFill>
                  </a:ln>
                  <a:solidFill>
                    <a:srgbClr val="FF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课文回顾</a:t>
              </a:r>
              <a:endParaRPr kumimoji="0" lang="zh-CN" altLang="en-US" sz="3600" b="1" i="0" u="sng" strike="noStrike" kern="1200" cap="none" spc="0" normalizeH="0" baseline="0" noProof="0" dirty="0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pic>
          <p:nvPicPr>
            <p:cNvPr id="18439" name="图片 24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-647569">
              <a:off x="159788" y="346837"/>
              <a:ext cx="680209" cy="75466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076" descr="d_1_0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34" t="38667" r="33000" b="43694"/>
          <a:stretch>
            <a:fillRect/>
          </a:stretch>
        </p:blipFill>
        <p:spPr>
          <a:xfrm>
            <a:off x="2385060" y="1377315"/>
            <a:ext cx="1781175" cy="8978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图片 3077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3205163" y="3515995"/>
            <a:ext cx="468312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图片 3078" descr="d_1_2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740" y="2543175"/>
            <a:ext cx="679450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图片 3087" descr="d_1_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6872605" y="2896870"/>
            <a:ext cx="502285" cy="5403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图片 3088" descr="d_1_1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5869305" y="3091180"/>
            <a:ext cx="623570" cy="6235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图片 3089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3492500" y="3975100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9" name="图片 3090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4030663" y="3922713"/>
            <a:ext cx="468312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0" name="图片 3091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2332990" y="4084955"/>
            <a:ext cx="600710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1" name="图片 3092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4518025" y="3922713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2" name="图片 3093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5057775" y="4030663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3" name="图片 3094" descr="d_1_0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000" t="38667" r="35834" b="43694"/>
          <a:stretch>
            <a:fillRect/>
          </a:stretch>
        </p:blipFill>
        <p:spPr>
          <a:xfrm>
            <a:off x="5526088" y="751523"/>
            <a:ext cx="1457325" cy="757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147435" y="3923030"/>
            <a:ext cx="1120775" cy="882015"/>
          </a:xfrm>
          <a:prstGeom prst="ellipse">
            <a:avLst/>
          </a:prstGeom>
        </p:spPr>
      </p:pic>
      <p:pic>
        <p:nvPicPr>
          <p:cNvPr id="5135" name="图片 9" descr="d_1_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6931660" y="1377315"/>
            <a:ext cx="655320" cy="7073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6" name="图片 10" descr="d_1_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6276975" y="2148840"/>
            <a:ext cx="595630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7" name="图片 11" descr="d_1_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7374890" y="3278505"/>
            <a:ext cx="645795" cy="6965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8" name="图片 12" descr="d_1_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7586980" y="1957705"/>
            <a:ext cx="773430" cy="831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3078" descr="d_1_2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975" y="3277870"/>
            <a:ext cx="405130" cy="2374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3089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1581150" y="4408805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3089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2155190" y="4570730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3089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582295" y="4319270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3076" descr="d_1_0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34" t="38667" r="33000" b="43694"/>
          <a:stretch>
            <a:fillRect/>
          </a:stretch>
        </p:blipFill>
        <p:spPr>
          <a:xfrm>
            <a:off x="1003300" y="479425"/>
            <a:ext cx="1473200" cy="742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089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2933700" y="4319270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3089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875665" y="4630420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3078" descr="d_1_2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1975" y="2543175"/>
            <a:ext cx="441325" cy="2990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纯音乐 - 森林中的鸟类昆虫之声">
            <a:hlinkClick r:id="" action="ppaction://media"/>
          </p:cNvPr>
          <p:cNvPicPr/>
          <p:nvPr>
            <a:audioFile r:link="rId10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 flipV="1">
            <a:off x="7586345" y="3975100"/>
            <a:ext cx="1169670" cy="8299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074025" y="0"/>
            <a:ext cx="914400" cy="871220"/>
          </a:xfrm>
          <a:custGeom>
            <a:avLst/>
            <a:gdLst>
              <a:gd name="connsiteX0" fmla="*/ 1159253 w 2160240"/>
              <a:gd name="connsiteY0" fmla="*/ 37069 h 2058752"/>
              <a:gd name="connsiteX1" fmla="*/ 1126596 w 2160240"/>
              <a:gd name="connsiteY1" fmla="*/ 206886 h 2058752"/>
              <a:gd name="connsiteX2" fmla="*/ 1152721 w 2160240"/>
              <a:gd name="connsiteY2" fmla="*/ 252606 h 2058752"/>
              <a:gd name="connsiteX3" fmla="*/ 1165784 w 2160240"/>
              <a:gd name="connsiteY3" fmla="*/ 291795 h 2058752"/>
              <a:gd name="connsiteX4" fmla="*/ 1185378 w 2160240"/>
              <a:gd name="connsiteY4" fmla="*/ 337515 h 2058752"/>
              <a:gd name="connsiteX5" fmla="*/ 1204973 w 2160240"/>
              <a:gd name="connsiteY5" fmla="*/ 350578 h 2058752"/>
              <a:gd name="connsiteX6" fmla="*/ 1218036 w 2160240"/>
              <a:gd name="connsiteY6" fmla="*/ 370172 h 2058752"/>
              <a:gd name="connsiteX7" fmla="*/ 1244161 w 2160240"/>
              <a:gd name="connsiteY7" fmla="*/ 409360 h 2058752"/>
              <a:gd name="connsiteX8" fmla="*/ 1250693 w 2160240"/>
              <a:gd name="connsiteY8" fmla="*/ 435486 h 2058752"/>
              <a:gd name="connsiteX9" fmla="*/ 1250693 w 2160240"/>
              <a:gd name="connsiteY9" fmla="*/ 526926 h 2058752"/>
              <a:gd name="connsiteX10" fmla="*/ 1231098 w 2160240"/>
              <a:gd name="connsiteY10" fmla="*/ 546520 h 2058752"/>
              <a:gd name="connsiteX11" fmla="*/ 1211504 w 2160240"/>
              <a:gd name="connsiteY11" fmla="*/ 637960 h 2058752"/>
              <a:gd name="connsiteX12" fmla="*/ 1224567 w 2160240"/>
              <a:gd name="connsiteY12" fmla="*/ 677149 h 2058752"/>
              <a:gd name="connsiteX13" fmla="*/ 1250693 w 2160240"/>
              <a:gd name="connsiteY13" fmla="*/ 716338 h 2058752"/>
              <a:gd name="connsiteX14" fmla="*/ 1270287 w 2160240"/>
              <a:gd name="connsiteY14" fmla="*/ 729400 h 2058752"/>
              <a:gd name="connsiteX15" fmla="*/ 1289881 w 2160240"/>
              <a:gd name="connsiteY15" fmla="*/ 735932 h 2058752"/>
              <a:gd name="connsiteX16" fmla="*/ 1302944 w 2160240"/>
              <a:gd name="connsiteY16" fmla="*/ 755526 h 2058752"/>
              <a:gd name="connsiteX17" fmla="*/ 1329070 w 2160240"/>
              <a:gd name="connsiteY17" fmla="*/ 762058 h 2058752"/>
              <a:gd name="connsiteX18" fmla="*/ 1348664 w 2160240"/>
              <a:gd name="connsiteY18" fmla="*/ 781652 h 2058752"/>
              <a:gd name="connsiteX19" fmla="*/ 1368258 w 2160240"/>
              <a:gd name="connsiteY19" fmla="*/ 794715 h 2058752"/>
              <a:gd name="connsiteX20" fmla="*/ 1407447 w 2160240"/>
              <a:gd name="connsiteY20" fmla="*/ 814309 h 2058752"/>
              <a:gd name="connsiteX21" fmla="*/ 1459698 w 2160240"/>
              <a:gd name="connsiteY21" fmla="*/ 827372 h 2058752"/>
              <a:gd name="connsiteX22" fmla="*/ 1498887 w 2160240"/>
              <a:gd name="connsiteY22" fmla="*/ 840435 h 2058752"/>
              <a:gd name="connsiteX23" fmla="*/ 1551138 w 2160240"/>
              <a:gd name="connsiteY23" fmla="*/ 846966 h 2058752"/>
              <a:gd name="connsiteX24" fmla="*/ 1583796 w 2160240"/>
              <a:gd name="connsiteY24" fmla="*/ 860029 h 2058752"/>
              <a:gd name="connsiteX25" fmla="*/ 1622984 w 2160240"/>
              <a:gd name="connsiteY25" fmla="*/ 873092 h 2058752"/>
              <a:gd name="connsiteX26" fmla="*/ 1681767 w 2160240"/>
              <a:gd name="connsiteY26" fmla="*/ 879623 h 2058752"/>
              <a:gd name="connsiteX27" fmla="*/ 1740550 w 2160240"/>
              <a:gd name="connsiteY27" fmla="*/ 905749 h 2058752"/>
              <a:gd name="connsiteX28" fmla="*/ 1799333 w 2160240"/>
              <a:gd name="connsiteY28" fmla="*/ 951469 h 2058752"/>
              <a:gd name="connsiteX29" fmla="*/ 1831990 w 2160240"/>
              <a:gd name="connsiteY29" fmla="*/ 958000 h 2058752"/>
              <a:gd name="connsiteX30" fmla="*/ 1858116 w 2160240"/>
              <a:gd name="connsiteY30" fmla="*/ 964532 h 2058752"/>
              <a:gd name="connsiteX31" fmla="*/ 1962618 w 2160240"/>
              <a:gd name="connsiteY31" fmla="*/ 971063 h 2058752"/>
              <a:gd name="connsiteX32" fmla="*/ 1982213 w 2160240"/>
              <a:gd name="connsiteY32" fmla="*/ 964532 h 2058752"/>
              <a:gd name="connsiteX33" fmla="*/ 1988744 w 2160240"/>
              <a:gd name="connsiteY33" fmla="*/ 944938 h 2058752"/>
              <a:gd name="connsiteX34" fmla="*/ 2008338 w 2160240"/>
              <a:gd name="connsiteY34" fmla="*/ 905749 h 2058752"/>
              <a:gd name="connsiteX35" fmla="*/ 2021401 w 2160240"/>
              <a:gd name="connsiteY35" fmla="*/ 886155 h 2058752"/>
              <a:gd name="connsiteX36" fmla="*/ 2034464 w 2160240"/>
              <a:gd name="connsiteY36" fmla="*/ 846966 h 2058752"/>
              <a:gd name="connsiteX37" fmla="*/ 2047527 w 2160240"/>
              <a:gd name="connsiteY37" fmla="*/ 637960 h 2058752"/>
              <a:gd name="connsiteX38" fmla="*/ 2034464 w 2160240"/>
              <a:gd name="connsiteY38" fmla="*/ 572646 h 2058752"/>
              <a:gd name="connsiteX39" fmla="*/ 2027933 w 2160240"/>
              <a:gd name="connsiteY39" fmla="*/ 553052 h 2058752"/>
              <a:gd name="connsiteX40" fmla="*/ 2014870 w 2160240"/>
              <a:gd name="connsiteY40" fmla="*/ 513863 h 2058752"/>
              <a:gd name="connsiteX41" fmla="*/ 2001807 w 2160240"/>
              <a:gd name="connsiteY41" fmla="*/ 455080 h 2058752"/>
              <a:gd name="connsiteX42" fmla="*/ 1988744 w 2160240"/>
              <a:gd name="connsiteY42" fmla="*/ 435486 h 2058752"/>
              <a:gd name="connsiteX43" fmla="*/ 1982213 w 2160240"/>
              <a:gd name="connsiteY43" fmla="*/ 415892 h 2058752"/>
              <a:gd name="connsiteX44" fmla="*/ 1969150 w 2160240"/>
              <a:gd name="connsiteY44" fmla="*/ 396298 h 2058752"/>
              <a:gd name="connsiteX45" fmla="*/ 1956087 w 2160240"/>
              <a:gd name="connsiteY45" fmla="*/ 370172 h 2058752"/>
              <a:gd name="connsiteX46" fmla="*/ 1936493 w 2160240"/>
              <a:gd name="connsiteY46" fmla="*/ 344046 h 2058752"/>
              <a:gd name="connsiteX47" fmla="*/ 1871178 w 2160240"/>
              <a:gd name="connsiteY47" fmla="*/ 285263 h 2058752"/>
              <a:gd name="connsiteX48" fmla="*/ 1831990 w 2160240"/>
              <a:gd name="connsiteY48" fmla="*/ 246075 h 2058752"/>
              <a:gd name="connsiteX49" fmla="*/ 1812396 w 2160240"/>
              <a:gd name="connsiteY49" fmla="*/ 233012 h 2058752"/>
              <a:gd name="connsiteX50" fmla="*/ 1792801 w 2160240"/>
              <a:gd name="connsiteY50" fmla="*/ 206886 h 2058752"/>
              <a:gd name="connsiteX51" fmla="*/ 1773207 w 2160240"/>
              <a:gd name="connsiteY51" fmla="*/ 193823 h 2058752"/>
              <a:gd name="connsiteX52" fmla="*/ 1753613 w 2160240"/>
              <a:gd name="connsiteY52" fmla="*/ 180760 h 2058752"/>
              <a:gd name="connsiteX53" fmla="*/ 1734018 w 2160240"/>
              <a:gd name="connsiteY53" fmla="*/ 167698 h 2058752"/>
              <a:gd name="connsiteX54" fmla="*/ 1694830 w 2160240"/>
              <a:gd name="connsiteY54" fmla="*/ 141572 h 2058752"/>
              <a:gd name="connsiteX55" fmla="*/ 1668704 w 2160240"/>
              <a:gd name="connsiteY55" fmla="*/ 128509 h 2058752"/>
              <a:gd name="connsiteX56" fmla="*/ 1590327 w 2160240"/>
              <a:gd name="connsiteY56" fmla="*/ 63195 h 2058752"/>
              <a:gd name="connsiteX57" fmla="*/ 1551138 w 2160240"/>
              <a:gd name="connsiteY57" fmla="*/ 43600 h 2058752"/>
              <a:gd name="connsiteX58" fmla="*/ 0 w 2160240"/>
              <a:gd name="connsiteY58" fmla="*/ 0 h 2058752"/>
              <a:gd name="connsiteX59" fmla="*/ 2160240 w 2160240"/>
              <a:gd name="connsiteY59" fmla="*/ 0 h 2058752"/>
              <a:gd name="connsiteX60" fmla="*/ 2160240 w 2160240"/>
              <a:gd name="connsiteY60" fmla="*/ 2058752 h 2058752"/>
              <a:gd name="connsiteX61" fmla="*/ 0 w 2160240"/>
              <a:gd name="connsiteY61" fmla="*/ 2058752 h 2058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2160240" h="2058752">
                <a:moveTo>
                  <a:pt x="1159253" y="37069"/>
                </a:moveTo>
                <a:cubicBezTo>
                  <a:pt x="1120064" y="176561"/>
                  <a:pt x="1114521" y="122371"/>
                  <a:pt x="1126596" y="206886"/>
                </a:cubicBezTo>
                <a:cubicBezTo>
                  <a:pt x="1145059" y="234581"/>
                  <a:pt x="1136148" y="219459"/>
                  <a:pt x="1152721" y="252606"/>
                </a:cubicBezTo>
                <a:cubicBezTo>
                  <a:pt x="1158879" y="264922"/>
                  <a:pt x="1160670" y="279010"/>
                  <a:pt x="1165784" y="291795"/>
                </a:cubicBezTo>
                <a:cubicBezTo>
                  <a:pt x="1198058" y="372480"/>
                  <a:pt x="1164361" y="274457"/>
                  <a:pt x="1185378" y="337515"/>
                </a:cubicBezTo>
                <a:lnTo>
                  <a:pt x="1204973" y="350578"/>
                </a:lnTo>
                <a:cubicBezTo>
                  <a:pt x="1211504" y="354932"/>
                  <a:pt x="1213682" y="363641"/>
                  <a:pt x="1218036" y="370172"/>
                </a:cubicBezTo>
                <a:cubicBezTo>
                  <a:pt x="1226744" y="383235"/>
                  <a:pt x="1237140" y="395318"/>
                  <a:pt x="1244161" y="409360"/>
                </a:cubicBezTo>
                <a:cubicBezTo>
                  <a:pt x="1248176" y="417389"/>
                  <a:pt x="1249507" y="426588"/>
                  <a:pt x="1250693" y="435486"/>
                </a:cubicBezTo>
                <a:cubicBezTo>
                  <a:pt x="1260233" y="507032"/>
                  <a:pt x="1264145" y="486567"/>
                  <a:pt x="1250693" y="526926"/>
                </a:cubicBezTo>
                <a:cubicBezTo>
                  <a:pt x="1244161" y="533457"/>
                  <a:pt x="1237011" y="539424"/>
                  <a:pt x="1231098" y="546520"/>
                </a:cubicBezTo>
                <a:cubicBezTo>
                  <a:pt x="1205507" y="577230"/>
                  <a:pt x="1216270" y="585543"/>
                  <a:pt x="1211504" y="637960"/>
                </a:cubicBezTo>
                <a:lnTo>
                  <a:pt x="1224567" y="677149"/>
                </a:lnTo>
                <a:cubicBezTo>
                  <a:pt x="1229532" y="692043"/>
                  <a:pt x="1241984" y="703275"/>
                  <a:pt x="1250693" y="716338"/>
                </a:cubicBezTo>
                <a:cubicBezTo>
                  <a:pt x="1257224" y="720692"/>
                  <a:pt x="1263266" y="725890"/>
                  <a:pt x="1270287" y="729400"/>
                </a:cubicBezTo>
                <a:cubicBezTo>
                  <a:pt x="1276445" y="732479"/>
                  <a:pt x="1284505" y="731631"/>
                  <a:pt x="1289881" y="735932"/>
                </a:cubicBezTo>
                <a:cubicBezTo>
                  <a:pt x="1296011" y="740836"/>
                  <a:pt x="1298590" y="748995"/>
                  <a:pt x="1302944" y="755526"/>
                </a:cubicBezTo>
                <a:cubicBezTo>
                  <a:pt x="1311653" y="757703"/>
                  <a:pt x="1321276" y="757604"/>
                  <a:pt x="1329070" y="762058"/>
                </a:cubicBezTo>
                <a:cubicBezTo>
                  <a:pt x="1337090" y="766641"/>
                  <a:pt x="1341568" y="775739"/>
                  <a:pt x="1348664" y="781652"/>
                </a:cubicBezTo>
                <a:cubicBezTo>
                  <a:pt x="1354694" y="786677"/>
                  <a:pt x="1361237" y="791205"/>
                  <a:pt x="1368258" y="794715"/>
                </a:cubicBezTo>
                <a:cubicBezTo>
                  <a:pt x="1422341" y="821756"/>
                  <a:pt x="1351294" y="776873"/>
                  <a:pt x="1407447" y="814309"/>
                </a:cubicBezTo>
                <a:cubicBezTo>
                  <a:pt x="1437573" y="824350"/>
                  <a:pt x="1420290" y="819490"/>
                  <a:pt x="1459698" y="827372"/>
                </a:cubicBezTo>
                <a:cubicBezTo>
                  <a:pt x="1473200" y="830073"/>
                  <a:pt x="1485824" y="836081"/>
                  <a:pt x="1498887" y="840435"/>
                </a:cubicBezTo>
                <a:cubicBezTo>
                  <a:pt x="1516304" y="842612"/>
                  <a:pt x="1534035" y="843019"/>
                  <a:pt x="1551138" y="846966"/>
                </a:cubicBezTo>
                <a:cubicBezTo>
                  <a:pt x="1562562" y="849602"/>
                  <a:pt x="1572910" y="855675"/>
                  <a:pt x="1583796" y="860029"/>
                </a:cubicBezTo>
                <a:cubicBezTo>
                  <a:pt x="1596580" y="865143"/>
                  <a:pt x="1609921" y="868738"/>
                  <a:pt x="1622984" y="873092"/>
                </a:cubicBezTo>
                <a:lnTo>
                  <a:pt x="1681767" y="879623"/>
                </a:lnTo>
                <a:cubicBezTo>
                  <a:pt x="1709749" y="882732"/>
                  <a:pt x="1720133" y="892138"/>
                  <a:pt x="1740550" y="905749"/>
                </a:cubicBezTo>
                <a:cubicBezTo>
                  <a:pt x="1787424" y="936999"/>
                  <a:pt x="1768636" y="920774"/>
                  <a:pt x="1799333" y="951469"/>
                </a:cubicBezTo>
                <a:cubicBezTo>
                  <a:pt x="1810219" y="953646"/>
                  <a:pt x="1821153" y="955592"/>
                  <a:pt x="1831990" y="958000"/>
                </a:cubicBezTo>
                <a:cubicBezTo>
                  <a:pt x="1840753" y="959947"/>
                  <a:pt x="1849184" y="963639"/>
                  <a:pt x="1858116" y="964532"/>
                </a:cubicBezTo>
                <a:cubicBezTo>
                  <a:pt x="1892845" y="968005"/>
                  <a:pt x="1927784" y="968886"/>
                  <a:pt x="1962618" y="971063"/>
                </a:cubicBezTo>
                <a:cubicBezTo>
                  <a:pt x="1969150" y="968886"/>
                  <a:pt x="1977345" y="969400"/>
                  <a:pt x="1982213" y="964532"/>
                </a:cubicBezTo>
                <a:cubicBezTo>
                  <a:pt x="1987081" y="959664"/>
                  <a:pt x="1985665" y="951096"/>
                  <a:pt x="1988744" y="944938"/>
                </a:cubicBezTo>
                <a:cubicBezTo>
                  <a:pt x="2014066" y="894293"/>
                  <a:pt x="1991922" y="954998"/>
                  <a:pt x="2008338" y="905749"/>
                </a:cubicBezTo>
                <a:lnTo>
                  <a:pt x="2021401" y="886155"/>
                </a:lnTo>
                <a:cubicBezTo>
                  <a:pt x="2029039" y="874698"/>
                  <a:pt x="2030507" y="860155"/>
                  <a:pt x="2034464" y="846966"/>
                </a:cubicBezTo>
                <a:cubicBezTo>
                  <a:pt x="2055215" y="777797"/>
                  <a:pt x="2044591" y="720176"/>
                  <a:pt x="2047527" y="637960"/>
                </a:cubicBezTo>
                <a:lnTo>
                  <a:pt x="2034464" y="572646"/>
                </a:lnTo>
                <a:cubicBezTo>
                  <a:pt x="2033114" y="565895"/>
                  <a:pt x="2030110" y="559583"/>
                  <a:pt x="2027933" y="553052"/>
                </a:cubicBezTo>
                <a:cubicBezTo>
                  <a:pt x="2023579" y="539989"/>
                  <a:pt x="2018418" y="527168"/>
                  <a:pt x="2014870" y="513863"/>
                </a:cubicBezTo>
                <a:cubicBezTo>
                  <a:pt x="2009698" y="494468"/>
                  <a:pt x="2008154" y="474122"/>
                  <a:pt x="2001807" y="455080"/>
                </a:cubicBezTo>
                <a:cubicBezTo>
                  <a:pt x="1999325" y="447633"/>
                  <a:pt x="1992255" y="442507"/>
                  <a:pt x="1988744" y="435486"/>
                </a:cubicBezTo>
                <a:cubicBezTo>
                  <a:pt x="1985665" y="429328"/>
                  <a:pt x="1984390" y="422423"/>
                  <a:pt x="1982213" y="415892"/>
                </a:cubicBezTo>
                <a:cubicBezTo>
                  <a:pt x="1977859" y="409361"/>
                  <a:pt x="1973045" y="403113"/>
                  <a:pt x="1969150" y="396298"/>
                </a:cubicBezTo>
                <a:cubicBezTo>
                  <a:pt x="1964319" y="387844"/>
                  <a:pt x="1961247" y="378429"/>
                  <a:pt x="1956087" y="370172"/>
                </a:cubicBezTo>
                <a:cubicBezTo>
                  <a:pt x="1950318" y="360941"/>
                  <a:pt x="1943024" y="352755"/>
                  <a:pt x="1936493" y="344046"/>
                </a:cubicBezTo>
                <a:cubicBezTo>
                  <a:pt x="1910858" y="309865"/>
                  <a:pt x="1899369" y="304056"/>
                  <a:pt x="1871178" y="285263"/>
                </a:cubicBezTo>
                <a:cubicBezTo>
                  <a:pt x="1855807" y="275016"/>
                  <a:pt x="1845797" y="258348"/>
                  <a:pt x="1831990" y="246075"/>
                </a:cubicBezTo>
                <a:cubicBezTo>
                  <a:pt x="1826123" y="240860"/>
                  <a:pt x="1817947" y="238563"/>
                  <a:pt x="1812396" y="233012"/>
                </a:cubicBezTo>
                <a:cubicBezTo>
                  <a:pt x="1804698" y="225314"/>
                  <a:pt x="1799333" y="215595"/>
                  <a:pt x="1792801" y="206886"/>
                </a:cubicBezTo>
                <a:cubicBezTo>
                  <a:pt x="1788091" y="200606"/>
                  <a:pt x="1779738" y="198177"/>
                  <a:pt x="1773207" y="193823"/>
                </a:cubicBezTo>
                <a:lnTo>
                  <a:pt x="1753613" y="180760"/>
                </a:lnTo>
                <a:lnTo>
                  <a:pt x="1734018" y="167698"/>
                </a:lnTo>
                <a:cubicBezTo>
                  <a:pt x="1720955" y="158990"/>
                  <a:pt x="1708292" y="149649"/>
                  <a:pt x="1694830" y="141572"/>
                </a:cubicBezTo>
                <a:cubicBezTo>
                  <a:pt x="1686481" y="136563"/>
                  <a:pt x="1677413" y="132863"/>
                  <a:pt x="1668704" y="128509"/>
                </a:cubicBezTo>
                <a:cubicBezTo>
                  <a:pt x="1625321" y="106817"/>
                  <a:pt x="1627467" y="96208"/>
                  <a:pt x="1590327" y="63195"/>
                </a:cubicBezTo>
                <a:cubicBezTo>
                  <a:pt x="1582417" y="56164"/>
                  <a:pt x="1562907" y="43974"/>
                  <a:pt x="1551138" y="43600"/>
                </a:cubicBezTo>
                <a:close/>
                <a:moveTo>
                  <a:pt x="0" y="0"/>
                </a:moveTo>
                <a:lnTo>
                  <a:pt x="2160240" y="0"/>
                </a:lnTo>
                <a:lnTo>
                  <a:pt x="2160240" y="2058752"/>
                </a:lnTo>
                <a:lnTo>
                  <a:pt x="0" y="2058752"/>
                </a:lnTo>
                <a:close/>
              </a:path>
            </a:pathLst>
          </a:cu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2073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076" descr="d_1_0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834" t="38667" r="33000" b="43694"/>
          <a:stretch>
            <a:fillRect/>
          </a:stretch>
        </p:blipFill>
        <p:spPr>
          <a:xfrm>
            <a:off x="3205163" y="2139950"/>
            <a:ext cx="1781175" cy="755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图片 3077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3059113" y="3975100"/>
            <a:ext cx="468312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图片 3078" descr="d_1_2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1950" y="2554288"/>
            <a:ext cx="366713" cy="46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3" name="图片 3087" descr="d_1_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6804025" y="2799080"/>
            <a:ext cx="655320" cy="7092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4" name="图片 3088" descr="d_1_1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5869305" y="3348355"/>
            <a:ext cx="530860" cy="549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5" name="图片 3089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3492500" y="3975100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6" name="图片 3090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4030663" y="3922713"/>
            <a:ext cx="468312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7" name="图片 3091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2465388" y="4084638"/>
            <a:ext cx="468312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8" name="图片 3092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4518025" y="3922713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9" name="图片 3093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5057775" y="4030663"/>
            <a:ext cx="468313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0" name="图片 3094" descr="d_1_07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000" t="38667" r="35834" b="43694"/>
          <a:stretch>
            <a:fillRect/>
          </a:stretch>
        </p:blipFill>
        <p:spPr>
          <a:xfrm>
            <a:off x="5868988" y="950913"/>
            <a:ext cx="1457325" cy="757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278245" y="4164330"/>
            <a:ext cx="952500" cy="641985"/>
          </a:xfrm>
          <a:prstGeom prst="ellipse">
            <a:avLst/>
          </a:prstGeom>
        </p:spPr>
      </p:pic>
      <p:pic>
        <p:nvPicPr>
          <p:cNvPr id="7182" name="图片 11" descr="d_1_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6666865" y="1809750"/>
            <a:ext cx="659130" cy="5505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907098" y="887730"/>
            <a:ext cx="7464425" cy="1198880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大大小小的昆虫又是唱，又是跳，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跑的跑，飞的飞</a:t>
            </a:r>
            <a:r>
              <a:rPr kumimoji="0" lang="en-US" altLang="zh-CN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……</a:t>
            </a:r>
            <a:r>
              <a:rPr kumimoji="0" lang="zh-CN" altLang="en-US" sz="36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到处生机勃勃。</a:t>
            </a:r>
            <a:endParaRPr kumimoji="0" lang="zh-CN" altLang="en-US" sz="36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</p:txBody>
      </p:sp>
      <p:pic>
        <p:nvPicPr>
          <p:cNvPr id="7184" name="图片 12" descr="d_1_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7230745" y="3450590"/>
            <a:ext cx="632460" cy="71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5" name="图片 13" descr="d_1_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6066790" y="2463165"/>
            <a:ext cx="600075" cy="494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6" name="图片 14" descr="d_1_12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7459663" y="2209800"/>
            <a:ext cx="403225" cy="4333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图片 3078" descr="d_1_23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785" y="3251200"/>
            <a:ext cx="341630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078" descr="d_1_23"/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0715" y="2642870"/>
            <a:ext cx="266700" cy="314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3091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2085975" y="4408805"/>
            <a:ext cx="640080" cy="593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3091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1283653" y="4516438"/>
            <a:ext cx="468312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3091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565468" y="4570413"/>
            <a:ext cx="468312" cy="485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3091" descr="d_1_21"/>
          <p:cNvPicPr>
            <a:picLocks noChangeAspect="1"/>
          </p:cNvPicPr>
          <p:nvPr/>
        </p:nvPicPr>
        <p:blipFill>
          <a:blip r:embed="rId3" cstate="print"/>
          <a:srcRect l="30273" t="27310" r="32988" b="21869"/>
          <a:stretch>
            <a:fillRect/>
          </a:stretch>
        </p:blipFill>
        <p:spPr>
          <a:xfrm>
            <a:off x="2886075" y="4408805"/>
            <a:ext cx="606425" cy="593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5057775" y="887730"/>
            <a:ext cx="6419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sym typeface="+mn-ea"/>
              </a:rPr>
              <a:t>唱</a:t>
            </a:r>
            <a:endParaRPr lang="zh-CN" altLang="en-US" sz="3600" b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07530" y="887730"/>
            <a:ext cx="63563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ea"/>
              </a:rPr>
              <a:t>跳</a:t>
            </a:r>
            <a:endParaRPr lang="zh-CN" altLang="en-US" sz="3600" b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24355" y="1441450"/>
            <a:ext cx="72009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ea"/>
              </a:rPr>
              <a:t>跑</a:t>
            </a:r>
            <a:endParaRPr lang="zh-CN" altLang="en-US" sz="3600" b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ea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35375" y="1441450"/>
            <a:ext cx="641985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ea"/>
                <a:sym typeface="+mn-ea"/>
              </a:rPr>
              <a:t>飞</a:t>
            </a:r>
            <a:endParaRPr lang="zh-CN" altLang="en-US" sz="3600" b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ea"/>
              <a:sym typeface="+mn-ea"/>
            </a:endParaRPr>
          </a:p>
        </p:txBody>
      </p:sp>
      <p:pic>
        <p:nvPicPr>
          <p:cNvPr id="15" name="图片 3088" descr="d_1_12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450" t="34111" r="42450" b="39462"/>
          <a:stretch>
            <a:fillRect/>
          </a:stretch>
        </p:blipFill>
        <p:spPr>
          <a:xfrm>
            <a:off x="7840980" y="2799080"/>
            <a:ext cx="530860" cy="5492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8437" name="组合 20"/>
          <p:cNvGrpSpPr/>
          <p:nvPr/>
        </p:nvGrpSpPr>
        <p:grpSpPr>
          <a:xfrm>
            <a:off x="91440" y="135890"/>
            <a:ext cx="2971800" cy="631991"/>
            <a:chOff x="159788" y="346837"/>
            <a:chExt cx="2972051" cy="844027"/>
          </a:xfrm>
        </p:grpSpPr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781928" y="411510"/>
              <a:ext cx="2349911" cy="779354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sng" strike="noStrike" kern="1200" cap="none" spc="0" normalizeH="0" baseline="0" noProof="0" dirty="0">
                  <a:ln>
                    <a:solidFill>
                      <a:srgbClr val="FFFF00"/>
                    </a:solidFill>
                  </a:ln>
                  <a:solidFill>
                    <a:srgbClr val="FF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课文解读</a:t>
              </a:r>
              <a:endParaRPr kumimoji="0" lang="zh-CN" altLang="en-US" sz="3200" b="1" i="0" u="sng" strike="noStrike" kern="1200" cap="none" spc="0" normalizeH="0" baseline="0" noProof="0" dirty="0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pic>
          <p:nvPicPr>
            <p:cNvPr id="18439" name="图片 24"/>
            <p:cNvPicPr>
              <a:picLocks noChangeAspect="1"/>
            </p:cNvPicPr>
            <p:nvPr/>
          </p:nvPicPr>
          <p:blipFill>
            <a:blip r:embed="rId12" cstate="print"/>
            <a:stretch>
              <a:fillRect/>
            </a:stretch>
          </p:blipFill>
          <p:spPr>
            <a:xfrm rot="-647569">
              <a:off x="159788" y="346837"/>
              <a:ext cx="680209" cy="75466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3175"/>
            <a:ext cx="9144000" cy="5140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635" y="3810"/>
            <a:ext cx="9144000" cy="5390515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US" altLang="zh-CN" sz="3200" b="1" dirty="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 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437" name="组合 20"/>
          <p:cNvGrpSpPr/>
          <p:nvPr/>
        </p:nvGrpSpPr>
        <p:grpSpPr>
          <a:xfrm>
            <a:off x="135890" y="135890"/>
            <a:ext cx="2971800" cy="693586"/>
            <a:chOff x="159788" y="346837"/>
            <a:chExt cx="2972051" cy="926288"/>
          </a:xfrm>
        </p:grpSpPr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781928" y="411510"/>
              <a:ext cx="2349911" cy="861615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600" b="1" i="0" u="sng" strike="noStrike" kern="1200" cap="none" spc="0" normalizeH="0" baseline="0" noProof="0" dirty="0">
                  <a:ln>
                    <a:solidFill>
                      <a:srgbClr val="FFFF00"/>
                    </a:solidFill>
                  </a:ln>
                  <a:solidFill>
                    <a:srgbClr val="FF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课文解读</a:t>
              </a:r>
              <a:endParaRPr kumimoji="0" lang="zh-CN" altLang="en-US" sz="3600" b="1" i="0" u="sng" strike="noStrike" kern="1200" cap="none" spc="0" normalizeH="0" baseline="0" noProof="0" dirty="0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pic>
          <p:nvPicPr>
            <p:cNvPr id="18439" name="图片 2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-647569">
              <a:off x="159788" y="346837"/>
              <a:ext cx="680209" cy="75466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Text Box 6"/>
          <p:cNvSpPr txBox="1"/>
          <p:nvPr/>
        </p:nvSpPr>
        <p:spPr>
          <a:xfrm>
            <a:off x="395605" y="3397250"/>
            <a:ext cx="8603615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eaLnBrk="0" hangingPunct="0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3200" b="1" dirty="0">
                <a:latin typeface="+mn-ea"/>
                <a:ea typeface="+mn-ea"/>
                <a:cs typeface="+mn-ea"/>
              </a:rPr>
              <a:t> </a:t>
            </a:r>
            <a:endParaRPr lang="zh-CN" altLang="en-US" sz="2800" b="1" dirty="0">
              <a:solidFill>
                <a:srgbClr val="FF0000"/>
              </a:solidFill>
              <a:latin typeface="+mn-ea"/>
              <a:ea typeface="+mn-ea"/>
              <a:cs typeface="+mn-ea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87655" y="5661025"/>
            <a:ext cx="7920355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6"/>
          <p:cNvSpPr txBox="1"/>
          <p:nvPr/>
        </p:nvSpPr>
        <p:spPr>
          <a:xfrm>
            <a:off x="467995" y="1137285"/>
            <a:ext cx="828040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US" altLang="zh-CN" sz="2800" b="1" dirty="0">
                <a:latin typeface="+mn-ea"/>
                <a:ea typeface="+mn-ea"/>
                <a:cs typeface="+mn-ea"/>
                <a:sym typeface="+mn-ea"/>
              </a:rPr>
              <a:t> 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ea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buClrTx/>
              <a:buSzTx/>
              <a:buFontTx/>
              <a:buNone/>
              <a:defRPr/>
            </a:pPr>
            <a:endParaRPr lang="zh-CN" altLang="en-US" sz="2800" b="1" dirty="0">
              <a:latin typeface="+mn-ea"/>
              <a:ea typeface="+mn-ea"/>
              <a:cs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14985" y="2312670"/>
            <a:ext cx="8112760" cy="953135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    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大大小小的昆虫又是唱，又是跳，跑的跑，飞的飞</a:t>
            </a:r>
            <a:r>
              <a:rPr kumimoji="0" lang="en-US" altLang="zh-CN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……</a:t>
            </a:r>
            <a:r>
              <a:rPr kumimoji="0" lang="zh-CN" altLang="en-US" sz="28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ea"/>
                <a:cs typeface="+mn-ea"/>
                <a:sym typeface="+mn-ea"/>
              </a:rPr>
              <a:t>到处生机勃勃。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15620" y="1075690"/>
            <a:ext cx="8112125" cy="1076325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3600" b="1" dirty="0">
                <a:latin typeface="+mn-ea"/>
                <a:cs typeface="+mn-ea"/>
                <a:sym typeface="+mn-ea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一条小毛虫趴在一片叶子上，用新奇的目光打量着周围的一切：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15620" y="3397250"/>
            <a:ext cx="8112125" cy="1076325"/>
          </a:xfrm>
          <a:prstGeom prst="rect">
            <a:avLst/>
          </a:prstGeom>
          <a:solidFill>
            <a:schemeClr val="lt1">
              <a:alpha val="7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0" hangingPunct="0">
              <a:lnSpc>
                <a:spcPct val="100000"/>
              </a:lnSpc>
              <a:buClrTx/>
              <a:buSzTx/>
              <a:buFontTx/>
              <a:defRPr/>
            </a:pPr>
            <a:r>
              <a:rPr lang="en-US" altLang="zh-CN" sz="3600" b="1" dirty="0">
                <a:latin typeface="+mn-ea"/>
                <a:cs typeface="+mn-ea"/>
                <a:sym typeface="+mn-ea"/>
              </a:rPr>
              <a:t>   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+mn-ea"/>
                <a:sym typeface="+mn-ea"/>
              </a:rPr>
              <a:t>只有它，这个可怜的小毛虫，既不会唱，也不会跑，更不会飞。</a:t>
            </a:r>
            <a:endParaRPr kumimoji="0" lang="zh-CN" altLang="en-US" sz="28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cs typeface="+mn-ea"/>
              <a:sym typeface="+mn-ea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3420110" y="3488690"/>
            <a:ext cx="779780" cy="492125"/>
          </a:xfrm>
          <a:prstGeom prst="roundRect">
            <a:avLst/>
          </a:prstGeom>
          <a:noFill/>
          <a:ln w="50800" cmpd="thinThick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527685" y="4473575"/>
            <a:ext cx="2676525" cy="42545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815965" y="3980815"/>
            <a:ext cx="2716530" cy="31115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animBg="1"/>
      <p:bldP spid="20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7" name="组合 20"/>
          <p:cNvGrpSpPr/>
          <p:nvPr/>
        </p:nvGrpSpPr>
        <p:grpSpPr>
          <a:xfrm>
            <a:off x="520700" y="496570"/>
            <a:ext cx="2971800" cy="631991"/>
            <a:chOff x="159788" y="346837"/>
            <a:chExt cx="2972051" cy="844027"/>
          </a:xfrm>
        </p:grpSpPr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781928" y="411510"/>
              <a:ext cx="2349911" cy="779354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sng" strike="noStrike" kern="1200" cap="none" spc="0" normalizeH="0" baseline="0" noProof="0" dirty="0">
                  <a:ln>
                    <a:solidFill>
                      <a:srgbClr val="FFFF00"/>
                    </a:solidFill>
                  </a:ln>
                  <a:solidFill>
                    <a:srgbClr val="FF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</a:rPr>
                <a:t>课文解读</a:t>
              </a:r>
              <a:endParaRPr kumimoji="0" lang="zh-CN" altLang="en-US" sz="3200" b="1" i="0" u="sng" strike="noStrike" kern="1200" cap="none" spc="0" normalizeH="0" baseline="0" noProof="0" dirty="0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endParaRPr>
            </a:p>
          </p:txBody>
        </p:sp>
        <p:pic>
          <p:nvPicPr>
            <p:cNvPr id="18439" name="图片 2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-647569">
              <a:off x="159788" y="346837"/>
              <a:ext cx="680209" cy="75466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矩形 4"/>
          <p:cNvSpPr/>
          <p:nvPr/>
        </p:nvSpPr>
        <p:spPr>
          <a:xfrm>
            <a:off x="939165" y="1630045"/>
            <a:ext cx="7505065" cy="20110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457200" indent="-4572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3200" dirty="0">
                <a:latin typeface="+mn-ea"/>
                <a:ea typeface="+mn-ea"/>
              </a:rPr>
              <a:t>思考：</a:t>
            </a:r>
            <a:endParaRPr lang="zh-CN" altLang="en-US" sz="3200" dirty="0">
              <a:latin typeface="+mn-ea"/>
              <a:ea typeface="+mn-ea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200" dirty="0">
                <a:latin typeface="+mn-ea"/>
                <a:ea typeface="+mn-ea"/>
              </a:rPr>
              <a:t>1.</a:t>
            </a:r>
            <a:r>
              <a:rPr lang="zh-CN" altLang="en-US" sz="3200" dirty="0">
                <a:latin typeface="+mn-ea"/>
                <a:ea typeface="+mn-ea"/>
              </a:rPr>
              <a:t>小毛虫心里是怎样想的？</a:t>
            </a:r>
            <a:endParaRPr lang="zh-CN" altLang="en-US" sz="3200" dirty="0">
              <a:latin typeface="+mn-ea"/>
              <a:ea typeface="+mn-ea"/>
            </a:endParaRPr>
          </a:p>
          <a:p>
            <a:pPr>
              <a:lnSpc>
                <a:spcPct val="130000"/>
              </a:lnSpc>
              <a:buFont typeface="Wingdings" panose="05000000000000000000" pitchFamily="2" charset="2"/>
            </a:pPr>
            <a:r>
              <a:rPr lang="en-US" altLang="zh-CN" sz="3200" dirty="0">
                <a:latin typeface="+mn-ea"/>
                <a:ea typeface="+mn-ea"/>
              </a:rPr>
              <a:t>2.</a:t>
            </a:r>
            <a:r>
              <a:rPr lang="zh-CN" altLang="en-US" sz="3200" dirty="0">
                <a:latin typeface="+mn-ea"/>
                <a:ea typeface="+mn-ea"/>
              </a:rPr>
              <a:t>在小毛虫成长的过程中，它是怎样做的？</a:t>
            </a:r>
            <a:endParaRPr lang="zh-CN" altLang="en-US" sz="3200" dirty="0"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6"/>
          <p:cNvSpPr txBox="1"/>
          <p:nvPr/>
        </p:nvSpPr>
        <p:spPr>
          <a:xfrm>
            <a:off x="483553" y="1637983"/>
            <a:ext cx="7886700" cy="24104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  <a:sym typeface="+mn-ea"/>
              </a:rPr>
              <a:t>尽管如此，它并不悲观失望，也不羡慕任何人。</a:t>
            </a:r>
            <a:r>
              <a:rPr lang="zh-CN" altLang="en-US" sz="2800" b="1" dirty="0">
                <a:latin typeface="+mn-ea"/>
                <a:ea typeface="+mn-ea"/>
              </a:rPr>
              <a:t>它懂得：</a:t>
            </a:r>
            <a:r>
              <a:rPr lang="zh-CN" altLang="en-US" sz="2800" b="1" dirty="0">
                <a:solidFill>
                  <a:schemeClr val="tx1"/>
                </a:solidFill>
                <a:latin typeface="+mn-ea"/>
                <a:ea typeface="+mn-ea"/>
              </a:rPr>
              <a:t>每个人都有自己该做的事情。</a:t>
            </a:r>
            <a:r>
              <a:rPr lang="zh-CN" altLang="en-US" sz="2800" b="1" dirty="0">
                <a:latin typeface="+mn-ea"/>
                <a:ea typeface="+mn-ea"/>
              </a:rPr>
              <a:t>它，一条小小的毛虫，眼前最要紧的是学会抽丝纺织，为自己编织一间牢固的茧屋。</a:t>
            </a:r>
            <a:endParaRPr lang="zh-CN" altLang="en-US" sz="2800" b="1" dirty="0">
              <a:latin typeface="+mn-ea"/>
              <a:ea typeface="+mn-ea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1445892" y="431800"/>
            <a:ext cx="7716520" cy="58356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sng" strike="noStrike" kern="1200" cap="none" spc="0" normalizeH="0" baseline="0" noProof="1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小毛虫是怎样想的？</a:t>
            </a:r>
            <a:endParaRPr kumimoji="0" lang="zh-CN" altLang="en-US" sz="3200" b="1" i="0" u="sng" strike="noStrike" kern="1200" cap="none" spc="0" normalizeH="0" baseline="0" noProof="1">
              <a:ln>
                <a:solidFill>
                  <a:srgbClr val="FFFF00"/>
                </a:solidFill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17412" name="图片 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72431">
            <a:off x="595630" y="229235"/>
            <a:ext cx="737870" cy="81788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5"/>
          <p:cNvGrpSpPr/>
          <p:nvPr/>
        </p:nvGrpSpPr>
        <p:grpSpPr>
          <a:xfrm>
            <a:off x="5039360" y="212725"/>
            <a:ext cx="4415155" cy="1515110"/>
            <a:chOff x="2935" y="4613"/>
            <a:chExt cx="6952" cy="2380"/>
          </a:xfrm>
        </p:grpSpPr>
        <p:sp>
          <p:nvSpPr>
            <p:cNvPr id="4" name="云形标注 3"/>
            <p:cNvSpPr/>
            <p:nvPr/>
          </p:nvSpPr>
          <p:spPr>
            <a:xfrm>
              <a:off x="2935" y="4613"/>
              <a:ext cx="6492" cy="2380"/>
            </a:xfrm>
            <a:prstGeom prst="cloudCallou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415" name="文本框 4"/>
            <p:cNvSpPr txBox="1"/>
            <p:nvPr/>
          </p:nvSpPr>
          <p:spPr>
            <a:xfrm>
              <a:off x="3541" y="5266"/>
              <a:ext cx="6346" cy="8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800" b="1" dirty="0">
                  <a:latin typeface="Calibri" panose="020F0502020204030204" pitchFamily="34" charset="0"/>
                </a:rPr>
                <a:t>联系生活实际想一想</a:t>
              </a:r>
              <a:endParaRPr lang="zh-CN" altLang="en-US" sz="28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653030" y="2372995"/>
            <a:ext cx="483044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每个人都有自己该做的事情。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"/>
          <p:cNvSpPr txBox="1"/>
          <p:nvPr/>
        </p:nvSpPr>
        <p:spPr>
          <a:xfrm>
            <a:off x="1164590" y="1452880"/>
            <a:ext cx="7080250" cy="40309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</a:rPr>
              <a:t>每个人都有自己该做的事情。</a:t>
            </a:r>
            <a:endParaRPr lang="zh-CN" altLang="en-US" sz="32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ea"/>
                <a:ea typeface="+mn-ea"/>
              </a:rPr>
              <a:t>蜜蜂该做的事情是</a:t>
            </a:r>
            <a:r>
              <a:rPr lang="zh-CN" altLang="en-US" sz="3200" b="1" u="sng" dirty="0">
                <a:latin typeface="+mn-ea"/>
                <a:ea typeface="+mn-ea"/>
              </a:rPr>
              <a:t>　　　　　</a:t>
            </a:r>
            <a:r>
              <a:rPr lang="zh-CN" altLang="en-US" sz="3200" b="1" dirty="0">
                <a:latin typeface="+mn-ea"/>
                <a:ea typeface="+mn-ea"/>
              </a:rPr>
              <a:t>。</a:t>
            </a:r>
            <a:endParaRPr lang="zh-CN" altLang="en-US" sz="32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ea"/>
                <a:ea typeface="+mn-ea"/>
                <a:sym typeface="宋体" panose="02010600030101010101" pitchFamily="2" charset="-122"/>
              </a:rPr>
              <a:t>小毛虫该做的事情是</a:t>
            </a:r>
            <a:r>
              <a:rPr lang="zh-CN" altLang="en-US" sz="3200" b="1" u="sng" dirty="0">
                <a:latin typeface="+mn-ea"/>
                <a:ea typeface="+mn-ea"/>
                <a:sym typeface="宋体" panose="02010600030101010101" pitchFamily="2" charset="-122"/>
              </a:rPr>
              <a:t>　　　　</a:t>
            </a:r>
            <a:r>
              <a:rPr lang="zh-CN" altLang="en-US" sz="3200" b="1" dirty="0"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zh-CN" altLang="en-US" sz="3200" b="1" dirty="0">
              <a:latin typeface="+mn-ea"/>
              <a:ea typeface="+mn-ea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小朋友们该做的事情是</a:t>
            </a:r>
            <a:r>
              <a:rPr lang="zh-CN" altLang="en-US" sz="3200" b="1" u="sng" dirty="0">
                <a:latin typeface="+mn-ea"/>
                <a:ea typeface="+mn-ea"/>
                <a:sym typeface="宋体" panose="02010600030101010101" pitchFamily="2" charset="-122"/>
              </a:rPr>
              <a:t>　　　　</a:t>
            </a:r>
            <a:r>
              <a:rPr lang="zh-CN" altLang="en-US" sz="3200" b="1" dirty="0">
                <a:latin typeface="+mn-ea"/>
                <a:ea typeface="+mn-ea"/>
                <a:sym typeface="宋体" panose="02010600030101010101" pitchFamily="2" charset="-122"/>
              </a:rPr>
              <a:t>。</a:t>
            </a:r>
            <a:endParaRPr lang="zh-CN" altLang="en-US" sz="3200" b="1" dirty="0">
              <a:latin typeface="+mn-ea"/>
              <a:ea typeface="+mn-ea"/>
              <a:sym typeface="宋体" panose="02010600030101010101" pitchFamily="2" charset="-122"/>
            </a:endParaRPr>
          </a:p>
          <a:p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8435" name="组合 20"/>
          <p:cNvGrpSpPr/>
          <p:nvPr/>
        </p:nvGrpSpPr>
        <p:grpSpPr>
          <a:xfrm>
            <a:off x="575945" y="233363"/>
            <a:ext cx="3288665" cy="817245"/>
            <a:chOff x="104538" y="348105"/>
            <a:chExt cx="3288943" cy="816178"/>
          </a:xfrm>
        </p:grpSpPr>
        <p:sp>
          <p:nvSpPr>
            <p:cNvPr id="22" name="Text Box 15"/>
            <p:cNvSpPr txBox="1">
              <a:spLocks noChangeArrowheads="1"/>
            </p:cNvSpPr>
            <p:nvPr/>
          </p:nvSpPr>
          <p:spPr bwMode="auto">
            <a:xfrm>
              <a:off x="1043570" y="471122"/>
              <a:ext cx="2349911" cy="644317"/>
            </a:xfrm>
            <a:prstGeom prst="rect">
              <a:avLst/>
            </a:prstGeom>
            <a:noFill/>
            <a:ln>
              <a:noFill/>
            </a:ln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  <a:scene3d>
              <a:camera prst="perspectiveRight"/>
              <a:lightRig rig="threePt" dir="t"/>
            </a:scene3d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3600" b="1" i="0" u="sng" strike="noStrike" kern="1200" cap="none" spc="0" normalizeH="0" baseline="0" noProof="1">
                  <a:ln>
                    <a:solidFill>
                      <a:srgbClr val="FFFF00"/>
                    </a:solidFill>
                  </a:ln>
                  <a:solidFill>
                    <a:srgbClr val="FF00FF"/>
                  </a:solidFill>
                  <a:effectLst/>
                  <a:uLnTx/>
                  <a:uFillTx/>
                  <a:latin typeface="+mn-ea"/>
                  <a:ea typeface="+mn-ea"/>
                  <a:cs typeface="+mn-cs"/>
                  <a:sym typeface="+mn-ea"/>
                </a:rPr>
                <a:t>口语交际</a:t>
              </a:r>
              <a:endParaRPr kumimoji="0" lang="zh-CN" altLang="en-US" sz="3600" b="1" i="0" u="sng" strike="noStrike" kern="1200" cap="none" spc="0" normalizeH="0" baseline="0" noProof="1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endParaRPr>
            </a:p>
          </p:txBody>
        </p:sp>
        <p:pic>
          <p:nvPicPr>
            <p:cNvPr id="18440" name="图片 2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0232431">
              <a:off x="104538" y="348105"/>
              <a:ext cx="735392" cy="81617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8436" name="组合 5"/>
          <p:cNvGrpSpPr/>
          <p:nvPr/>
        </p:nvGrpSpPr>
        <p:grpSpPr>
          <a:xfrm>
            <a:off x="4891405" y="303530"/>
            <a:ext cx="3968750" cy="1149350"/>
            <a:chOff x="2403" y="4635"/>
            <a:chExt cx="6940" cy="2380"/>
          </a:xfrm>
        </p:grpSpPr>
        <p:sp>
          <p:nvSpPr>
            <p:cNvPr id="4" name="云形标注 3"/>
            <p:cNvSpPr/>
            <p:nvPr/>
          </p:nvSpPr>
          <p:spPr>
            <a:xfrm>
              <a:off x="2403" y="4635"/>
              <a:ext cx="6290" cy="2380"/>
            </a:xfrm>
            <a:prstGeom prst="cloudCallou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438" name="文本框 4"/>
            <p:cNvSpPr txBox="1"/>
            <p:nvPr/>
          </p:nvSpPr>
          <p:spPr>
            <a:xfrm>
              <a:off x="2997" y="5151"/>
              <a:ext cx="6346" cy="95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sz="2400" b="1" dirty="0">
                  <a:latin typeface="Calibri" panose="020F0502020204030204" pitchFamily="34" charset="0"/>
                </a:rPr>
                <a:t>联系生活实际想一想</a:t>
              </a:r>
              <a:endParaRPr lang="zh-CN" altLang="en-US" sz="2400" b="1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710430" y="2287905"/>
            <a:ext cx="99949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酿蜜</a:t>
            </a:r>
            <a:endParaRPr lang="zh-CN" altLang="en-US" sz="32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834890" y="3089275"/>
            <a:ext cx="181610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吐丝结茧</a:t>
            </a:r>
            <a:endParaRPr lang="zh-CN" altLang="en-US" sz="32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20995" y="3765550"/>
            <a:ext cx="99949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学习</a:t>
            </a:r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6"/>
          <p:cNvSpPr txBox="1"/>
          <p:nvPr/>
        </p:nvSpPr>
        <p:spPr>
          <a:xfrm>
            <a:off x="585153" y="1565910"/>
            <a:ext cx="7848600" cy="20113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小毛虫一刻也没有迟疑，尽心竭力地工作着。它织啊，织啊，最后把自己从头到脚裹进了温暖的茧屋里。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13328"/>
          <p:cNvGrpSpPr/>
          <p:nvPr/>
        </p:nvGrpSpPr>
        <p:grpSpPr>
          <a:xfrm>
            <a:off x="6247765" y="2213610"/>
            <a:ext cx="1122045" cy="76200"/>
            <a:chOff x="2381" y="1796"/>
            <a:chExt cx="1295" cy="47"/>
          </a:xfrm>
        </p:grpSpPr>
        <p:grpSp>
          <p:nvGrpSpPr>
            <p:cNvPr id="19462" name="组合 13322"/>
            <p:cNvGrpSpPr/>
            <p:nvPr/>
          </p:nvGrpSpPr>
          <p:grpSpPr>
            <a:xfrm>
              <a:off x="2381" y="1796"/>
              <a:ext cx="342" cy="46"/>
              <a:chOff x="1865" y="3594"/>
              <a:chExt cx="342" cy="46"/>
            </a:xfrm>
          </p:grpSpPr>
          <p:sp>
            <p:nvSpPr>
              <p:cNvPr id="19466" name="椭圆 13323"/>
              <p:cNvSpPr/>
              <p:nvPr/>
            </p:nvSpPr>
            <p:spPr>
              <a:xfrm>
                <a:off x="1865" y="3594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9467" name="椭圆 13324"/>
              <p:cNvSpPr/>
              <p:nvPr/>
            </p:nvSpPr>
            <p:spPr>
              <a:xfrm>
                <a:off x="2162" y="3594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9463" name="组合 13325"/>
            <p:cNvGrpSpPr/>
            <p:nvPr/>
          </p:nvGrpSpPr>
          <p:grpSpPr>
            <a:xfrm>
              <a:off x="3334" y="1797"/>
              <a:ext cx="342" cy="46"/>
              <a:chOff x="1865" y="3594"/>
              <a:chExt cx="342" cy="46"/>
            </a:xfrm>
          </p:grpSpPr>
          <p:sp>
            <p:nvSpPr>
              <p:cNvPr id="19464" name="椭圆 13326"/>
              <p:cNvSpPr/>
              <p:nvPr/>
            </p:nvSpPr>
            <p:spPr>
              <a:xfrm>
                <a:off x="1865" y="3594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19465" name="椭圆 13327"/>
              <p:cNvSpPr/>
              <p:nvPr/>
            </p:nvSpPr>
            <p:spPr>
              <a:xfrm>
                <a:off x="2162" y="3594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1386840" y="234950"/>
            <a:ext cx="4860290" cy="64516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perspectiveRight"/>
            <a:lightRig rig="threePt" dir="t"/>
          </a:scene3d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600" b="1" i="0" u="sng" strike="noStrike" kern="1200" cap="none" spc="0" normalizeH="0" baseline="0" noProof="1">
                <a:ln>
                  <a:solidFill>
                    <a:srgbClr val="FFFF00"/>
                  </a:solidFill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  <a:sym typeface="+mn-ea"/>
              </a:rPr>
              <a:t>小毛虫是怎样做的？</a:t>
            </a:r>
            <a:endParaRPr kumimoji="0" lang="zh-CN" altLang="en-US" sz="3600" b="1" i="0" u="sng" strike="noStrike" kern="1200" cap="none" spc="0" normalizeH="0" baseline="0" noProof="1">
              <a:ln>
                <a:solidFill>
                  <a:srgbClr val="FFFF00"/>
                </a:solidFill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  <a:sym typeface="+mn-ea"/>
            </a:endParaRPr>
          </a:p>
        </p:txBody>
      </p:sp>
      <p:pic>
        <p:nvPicPr>
          <p:cNvPr id="17412" name="图片 2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472431">
            <a:off x="473710" y="90488"/>
            <a:ext cx="681038" cy="7556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p="http://schemas.openxmlformats.org/presentationml/2006/main">
  <p:tag name="KSO_WM_DOC_GUID" val="{1e435734-dea3-4d73-bb8b-284c02923113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781</Words>
  <Application>WPS 演示</Application>
  <PresentationFormat>全屏显示(16:9)</PresentationFormat>
  <Paragraphs>104</Paragraphs>
  <Slides>14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Calibri</vt:lpstr>
      <vt:lpstr>Times New Roman</vt:lpstr>
      <vt:lpstr>黑体</vt:lpstr>
      <vt:lpstr>楷体</vt:lpstr>
      <vt:lpstr>微软雅黑</vt:lpstr>
      <vt:lpstr>Arial Unicode MS</vt:lpstr>
      <vt:lpstr>Office 主题​​</vt:lpstr>
      <vt:lpstr>部编版小学语文二年级下册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部编版小学语文二年级下册</dc:title>
  <dc:creator/>
  <cp:lastModifiedBy>qwe</cp:lastModifiedBy>
  <cp:revision>1108</cp:revision>
  <dcterms:created xsi:type="dcterms:W3CDTF">2016-10-29T08:56:00Z</dcterms:created>
  <dcterms:modified xsi:type="dcterms:W3CDTF">2021-08-05T14:26:07Z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