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64" r:id="rId4"/>
    <p:sldMasterId id="2147483686" r:id="rId5"/>
  </p:sldMasterIdLst>
  <p:notesMasterIdLst>
    <p:notesMasterId r:id="rId7"/>
  </p:notesMasterIdLst>
  <p:handoutMasterIdLst>
    <p:handoutMasterId r:id="rId16"/>
  </p:handoutMasterIdLst>
  <p:sldIdLst>
    <p:sldId id="257" r:id="rId6"/>
    <p:sldId id="294" r:id="rId8"/>
    <p:sldId id="418" r:id="rId9"/>
    <p:sldId id="396" r:id="rId10"/>
    <p:sldId id="397" r:id="rId11"/>
    <p:sldId id="433" r:id="rId12"/>
    <p:sldId id="428" r:id="rId13"/>
    <p:sldId id="429" r:id="rId14"/>
    <p:sldId id="398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896"/>
    <p:restoredTop sz="94660"/>
  </p:normalViewPr>
  <p:slideViewPr>
    <p:cSldViewPr showGuides="1">
      <p:cViewPr varScale="1">
        <p:scale>
          <a:sx n="78" d="100"/>
          <a:sy n="78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4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>
              <a:latin typeface="Calibri" panose="020F0502020204030204" pitchFamily="34" charset="0"/>
            </a:endParaRPr>
          </a:p>
        </p:txBody>
      </p:sp>
      <p:sp>
        <p:nvSpPr>
          <p:cNvPr id="3686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3686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3686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>
              <a:latin typeface="Calibri" panose="020F0502020204030204" pitchFamily="34" charset="0"/>
            </a:endParaRPr>
          </a:p>
        </p:txBody>
      </p:sp>
      <p:sp>
        <p:nvSpPr>
          <p:cNvPr id="3584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  <p:sp>
        <p:nvSpPr>
          <p:cNvPr id="3584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584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584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>
              <a:latin typeface="Calibri" panose="020F0502020204030204" pitchFamily="34" charset="0"/>
            </a:endParaRPr>
          </a:p>
        </p:txBody>
      </p:sp>
      <p:sp>
        <p:nvSpPr>
          <p:cNvPr id="3584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3993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4096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kumimoji="0" lang="zh-CN" altLang="en-US" sz="72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7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矩形 1"/>
          <p:cNvSpPr/>
          <p:nvPr/>
        </p:nvSpPr>
        <p:spPr>
          <a:xfrm>
            <a:off x="0" y="0"/>
            <a:ext cx="12192000" cy="41767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defTabSz="457200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矩形 1"/>
          <p:cNvSpPr/>
          <p:nvPr/>
        </p:nvSpPr>
        <p:spPr>
          <a:xfrm>
            <a:off x="0" y="0"/>
            <a:ext cx="12192000" cy="39449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矩形 1"/>
          <p:cNvSpPr/>
          <p:nvPr/>
        </p:nvSpPr>
        <p:spPr>
          <a:xfrm>
            <a:off x="0" y="0"/>
            <a:ext cx="12192000" cy="71770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defTabSz="457200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6387" name="矩形 3"/>
          <p:cNvSpPr/>
          <p:nvPr/>
        </p:nvSpPr>
        <p:spPr>
          <a:xfrm>
            <a:off x="7440613" y="6773863"/>
            <a:ext cx="223837" cy="315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400">
                <a:solidFill>
                  <a:srgbClr val="414141"/>
                </a:solidFill>
                <a:latin typeface="Calibri" panose="020F0502020204030204" pitchFamily="34" charset="0"/>
              </a:rPr>
              <a:t> </a:t>
            </a:r>
            <a:endParaRPr lang="zh-CN" altLang="en-US" sz="1400">
              <a:solidFill>
                <a:srgbClr val="414141"/>
              </a:solidFill>
              <a:latin typeface="Calibri" panose="020F0502020204030204" pitchFamily="34" charset="0"/>
            </a:endParaRPr>
          </a:p>
        </p:txBody>
      </p:sp>
      <p:sp>
        <p:nvSpPr>
          <p:cNvPr id="16388" name="TextBox 3"/>
          <p:cNvSpPr/>
          <p:nvPr/>
        </p:nvSpPr>
        <p:spPr>
          <a:xfrm>
            <a:off x="2782888" y="1341438"/>
            <a:ext cx="6626225" cy="6731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zh-CN" altLang="en-US" sz="3700">
                <a:solidFill>
                  <a:srgbClr val="014079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370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  <p:sp>
        <p:nvSpPr>
          <p:cNvPr id="16389" name="TextBox 3"/>
          <p:cNvSpPr/>
          <p:nvPr/>
        </p:nvSpPr>
        <p:spPr>
          <a:xfrm>
            <a:off x="2444750" y="1962150"/>
            <a:ext cx="7199313" cy="6731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ctr" eaLnBrk="1" hangingPunct="1"/>
            <a:r>
              <a:rPr lang="en-US" altLang="zh-CN" sz="2100">
                <a:solidFill>
                  <a:srgbClr val="014079"/>
                </a:solidFill>
                <a:latin typeface="Calibri" panose="020F0502020204030204" pitchFamily="34" charset="0"/>
              </a:rPr>
              <a:t>GAN SHOU MEI HAO ZI RAN</a:t>
            </a:r>
            <a:r>
              <a:rPr lang="zh-CN" altLang="en-US" sz="2100">
                <a:solidFill>
                  <a:srgbClr val="014079"/>
                </a:solidFill>
                <a:latin typeface="Calibri" panose="020F0502020204030204" pitchFamily="34" charset="0"/>
              </a:rPr>
              <a:t>   </a:t>
            </a:r>
            <a:r>
              <a:rPr lang="en-US" altLang="zh-CN" sz="2100">
                <a:solidFill>
                  <a:srgbClr val="014079"/>
                </a:solidFill>
                <a:latin typeface="Calibri" panose="020F0502020204030204" pitchFamily="34" charset="0"/>
              </a:rPr>
              <a:t> PEI YANG YU WEN SU YANG</a:t>
            </a:r>
            <a:endParaRPr lang="zh-CN" altLang="en-US" sz="210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矩形 1"/>
          <p:cNvSpPr/>
          <p:nvPr/>
        </p:nvSpPr>
        <p:spPr>
          <a:xfrm>
            <a:off x="0" y="0"/>
            <a:ext cx="12192000" cy="21859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defTabSz="457200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矩形 1"/>
          <p:cNvSpPr/>
          <p:nvPr/>
        </p:nvSpPr>
        <p:spPr>
          <a:xfrm>
            <a:off x="0" y="0"/>
            <a:ext cx="12192000" cy="71770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矩形 1"/>
          <p:cNvSpPr/>
          <p:nvPr/>
        </p:nvSpPr>
        <p:spPr>
          <a:xfrm>
            <a:off x="0" y="0"/>
            <a:ext cx="12192000" cy="71770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defTabSz="457200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9459" name="矩形 3"/>
          <p:cNvSpPr/>
          <p:nvPr/>
        </p:nvSpPr>
        <p:spPr>
          <a:xfrm>
            <a:off x="7440613" y="6773863"/>
            <a:ext cx="223837" cy="315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400">
                <a:solidFill>
                  <a:srgbClr val="414141"/>
                </a:solidFill>
                <a:latin typeface="Calibri" panose="020F0502020204030204" pitchFamily="34" charset="0"/>
              </a:rPr>
              <a:t> </a:t>
            </a:r>
            <a:endParaRPr lang="zh-CN" altLang="en-US" sz="1400">
              <a:solidFill>
                <a:srgbClr val="414141"/>
              </a:solidFill>
              <a:latin typeface="Calibri" panose="020F0502020204030204" pitchFamily="34" charset="0"/>
            </a:endParaRPr>
          </a:p>
        </p:txBody>
      </p:sp>
      <p:sp>
        <p:nvSpPr>
          <p:cNvPr id="19460" name="TextBox 3"/>
          <p:cNvSpPr/>
          <p:nvPr/>
        </p:nvSpPr>
        <p:spPr>
          <a:xfrm>
            <a:off x="2782888" y="1341438"/>
            <a:ext cx="6626225" cy="6731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zh-CN" altLang="en-US" sz="3700">
                <a:solidFill>
                  <a:srgbClr val="014079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370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  <p:sp>
        <p:nvSpPr>
          <p:cNvPr id="19461" name="TextBox 3"/>
          <p:cNvSpPr/>
          <p:nvPr/>
        </p:nvSpPr>
        <p:spPr>
          <a:xfrm>
            <a:off x="2444750" y="1962150"/>
            <a:ext cx="7199313" cy="6731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ctr" eaLnBrk="1" hangingPunct="1"/>
            <a:r>
              <a:rPr lang="en-US" altLang="zh-CN" sz="2100">
                <a:solidFill>
                  <a:srgbClr val="014079"/>
                </a:solidFill>
                <a:latin typeface="Calibri" panose="020F0502020204030204" pitchFamily="34" charset="0"/>
              </a:rPr>
              <a:t>GAN SHOU MEI HAO ZI RAN</a:t>
            </a:r>
            <a:r>
              <a:rPr lang="zh-CN" altLang="en-US" sz="2100">
                <a:solidFill>
                  <a:srgbClr val="014079"/>
                </a:solidFill>
                <a:latin typeface="Calibri" panose="020F0502020204030204" pitchFamily="34" charset="0"/>
              </a:rPr>
              <a:t>   </a:t>
            </a:r>
            <a:r>
              <a:rPr lang="en-US" altLang="zh-CN" sz="2100">
                <a:solidFill>
                  <a:srgbClr val="014079"/>
                </a:solidFill>
                <a:latin typeface="Calibri" panose="020F0502020204030204" pitchFamily="34" charset="0"/>
              </a:rPr>
              <a:t> PEI YANG YU WEN SU YANG</a:t>
            </a:r>
            <a:endParaRPr lang="zh-CN" altLang="en-US" sz="2100">
              <a:solidFill>
                <a:srgbClr val="01407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fld id="{9A0DB2DC-4C9A-4742-B13C-FB6460FD3503}" type="slidenum">
              <a:rPr lang="en-US" altLang="en-US" sz="2400">
                <a:latin typeface="Calibri" panose="020F0502020204030204" pitchFamily="34" charset="0"/>
              </a:rPr>
            </a:fld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20483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048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矩形 1"/>
          <p:cNvSpPr/>
          <p:nvPr/>
        </p:nvSpPr>
        <p:spPr>
          <a:xfrm>
            <a:off x="0" y="0"/>
            <a:ext cx="12192000" cy="21859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defTabSz="457200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fld id="{9A0DB2DC-4C9A-4742-B13C-FB6460FD3503}" type="slidenum">
              <a:rPr lang="en-US" altLang="en-US" sz="2400">
                <a:latin typeface="Calibri" panose="020F0502020204030204" pitchFamily="34" charset="0"/>
              </a:rPr>
            </a:fld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22531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2532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fld id="{9A0DB2DC-4C9A-4742-B13C-FB6460FD3503}" type="slidenum">
              <a:rPr lang="en-US" altLang="en-US" sz="2400">
                <a:latin typeface="Calibri" panose="020F0502020204030204" pitchFamily="34" charset="0"/>
              </a:rPr>
            </a:fld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2355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355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1" hangingPunct="1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5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5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4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4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37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37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矩形 1"/>
          <p:cNvSpPr/>
          <p:nvPr/>
        </p:nvSpPr>
        <p:spPr>
          <a:xfrm>
            <a:off x="0" y="0"/>
            <a:ext cx="12192000" cy="71770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/>
            <a:tileRect/>
          </a:gradFill>
          <a:ln w="9525">
            <a:noFill/>
          </a:ln>
        </p:spPr>
        <p:txBody>
          <a:bodyPr anchor="ctr"/>
          <a:p>
            <a:pPr marL="0" lvl="0" indent="0" algn="ctr" eaLnBrk="1" hangingPunct="1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5603" name="矩形 3"/>
          <p:cNvSpPr/>
          <p:nvPr/>
        </p:nvSpPr>
        <p:spPr>
          <a:xfrm>
            <a:off x="7440613" y="6773863"/>
            <a:ext cx="234950" cy="315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400">
                <a:solidFill>
                  <a:srgbClr val="414141"/>
                </a:solidFill>
              </a:rPr>
              <a:t> </a:t>
            </a:r>
            <a:endParaRPr lang="zh-CN" altLang="en-US" sz="1400">
              <a:solidFill>
                <a:srgbClr val="414141"/>
              </a:solidFill>
            </a:endParaRPr>
          </a:p>
        </p:txBody>
      </p:sp>
      <p:sp>
        <p:nvSpPr>
          <p:cNvPr id="25604" name="TextBox 3"/>
          <p:cNvSpPr/>
          <p:nvPr/>
        </p:nvSpPr>
        <p:spPr>
          <a:xfrm>
            <a:off x="2687638" y="1341438"/>
            <a:ext cx="7345362" cy="6731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dist" eaLnBrk="1" hangingPunct="1"/>
            <a:r>
              <a:rPr lang="zh-CN" altLang="en-US" sz="3700">
                <a:solidFill>
                  <a:srgbClr val="014079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3700">
              <a:solidFill>
                <a:srgbClr val="014079"/>
              </a:solidFill>
            </a:endParaRPr>
          </a:p>
        </p:txBody>
      </p:sp>
      <p:sp>
        <p:nvSpPr>
          <p:cNvPr id="25605" name="TextBox 3"/>
          <p:cNvSpPr/>
          <p:nvPr/>
        </p:nvSpPr>
        <p:spPr>
          <a:xfrm>
            <a:off x="2255838" y="1962150"/>
            <a:ext cx="8164512" cy="6731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ctr" eaLnBrk="1" hangingPunct="1"/>
            <a:r>
              <a:rPr lang="en-US" altLang="zh-CN" sz="2100">
                <a:solidFill>
                  <a:srgbClr val="014079"/>
                </a:solidFill>
              </a:rPr>
              <a:t>GAN SHOU MEI HAO ZI RAN</a:t>
            </a:r>
            <a:r>
              <a:rPr lang="zh-CN" altLang="en-US" sz="2100">
                <a:solidFill>
                  <a:srgbClr val="014079"/>
                </a:solidFill>
              </a:rPr>
              <a:t>   </a:t>
            </a:r>
            <a:r>
              <a:rPr lang="en-US" altLang="zh-CN" sz="2100">
                <a:solidFill>
                  <a:srgbClr val="014079"/>
                </a:solidFill>
              </a:rPr>
              <a:t> PEI YANG YU WEN SU YANG</a:t>
            </a:r>
            <a:endParaRPr lang="zh-CN" altLang="en-US" sz="2100">
              <a:solidFill>
                <a:srgbClr val="01407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kumimoji="0" lang="zh-CN" altLang="en-US" sz="8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8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13673"/>
            <a:ext cx="4681654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kumimoji="0" lang="zh-CN" altLang="en-US" sz="36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9A0DB2DC-4C9A-4742-B13C-FB6460FD3503}" type="slidenum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fld id="{BB962C8B-B14F-4D97-AF65-F5344CB8AC3E}" type="datetime1"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2" Type="http://schemas.openxmlformats.org/officeDocument/2006/relationships/theme" Target="../theme/theme3.xml"/><Relationship Id="rId21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>
              <a:defRPr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>
              <a:defRPr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>
              <a:defRPr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31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5B9BD5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marL="0" lvl="0" indent="0"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</p:sldLayoutIdLst>
  <p:hf sldNum="0" hdr="0" ftr="0" dt="0"/>
  <p:txStyles>
    <p:titleStyle>
      <a:lvl1pPr marL="0" indent="0" algn="ctr" defTabSz="6096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58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457200" indent="-4572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4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990600" indent="-3810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37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5240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21336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7432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3528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096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192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8288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4384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0480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sldNum="0" hdr="0" ftr="0" dt="0"/>
  <p:txStyles>
    <p:titleStyle>
      <a:lvl1pPr marL="0" indent="0" algn="ctr" defTabSz="6096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58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457200" indent="-4572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4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990600" indent="-3810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37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5240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21336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7432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3528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096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192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8288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4384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0480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hf sldNum="0" hdr="0" ftr="0" dt="0"/>
  <p:txStyles>
    <p:titleStyle>
      <a:lvl1pPr marL="0" indent="0" algn="ctr" defTabSz="6096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58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457200" indent="-4572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4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990600" indent="-3810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37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5240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21336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743200" indent="-304800" algn="l" defTabSz="6096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3528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9600" rtl="0" eaLnBrk="1" latinLnBrk="0" hangingPunct="1">
        <a:spcBef>
          <a:spcPts val="13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096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192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8288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438400" indent="0" algn="l" defTabSz="6096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0480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6626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225" y="2024063"/>
            <a:ext cx="3492500" cy="3590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圆角矩形 66"/>
          <p:cNvSpPr/>
          <p:nvPr/>
        </p:nvSpPr>
        <p:spPr>
          <a:xfrm>
            <a:off x="1277938" y="1885950"/>
            <a:ext cx="9636125" cy="134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/>
            <a:tileRect/>
          </a:gradFill>
          <a:ln w="9525" cap="flat" cmpd="sng">
            <a:solidFill>
              <a:srgbClr val="539F36"/>
            </a:solidFill>
            <a:prstDash val="solid"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25000"/>
              </a:srgbClr>
            </a:outerShdw>
          </a:effectLst>
        </p:spPr>
        <p:txBody>
          <a:bodyPr anchor="ctr"/>
          <a:p>
            <a:pPr algn="ctr" defTabSz="457200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6628" name="Picture 39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450" y="179388"/>
            <a:ext cx="909638" cy="36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Picture 40" descr="구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7238" y="503238"/>
            <a:ext cx="1390650" cy="55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6630" name="组合 13338"/>
          <p:cNvGrpSpPr/>
          <p:nvPr/>
        </p:nvGrpSpPr>
        <p:grpSpPr>
          <a:xfrm>
            <a:off x="2686050" y="269875"/>
            <a:ext cx="8272463" cy="1270000"/>
            <a:chOff x="2407098" y="1057568"/>
            <a:chExt cx="6204725" cy="1271832"/>
          </a:xfrm>
        </p:grpSpPr>
        <p:sp>
          <p:nvSpPr>
            <p:cNvPr id="26631" name="Text Box 2"/>
            <p:cNvSpPr/>
            <p:nvPr/>
          </p:nvSpPr>
          <p:spPr>
            <a:xfrm>
              <a:off x="2407574" y="1128791"/>
              <a:ext cx="6204249" cy="12006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457200">
                <a:spcBef>
                  <a:spcPct val="50000"/>
                </a:spcBef>
              </a:pPr>
              <a:r>
                <a:rPr lang="zh-CN" altLang="en-US" sz="7200" b="1">
                  <a:solidFill>
                    <a:srgbClr val="CC0000"/>
                  </a:solidFill>
                  <a:latin typeface="Calibri" panose="020F0502020204030204" pitchFamily="34" charset="0"/>
                  <a:ea typeface="黑体" panose="02010609060101010101" pitchFamily="49" charset="-122"/>
                </a:rPr>
                <a:t>大青树下的小学</a:t>
              </a:r>
              <a:endParaRPr lang="zh-CN" altLang="en-US" sz="7200" b="1">
                <a:solidFill>
                  <a:srgbClr val="CC0000"/>
                </a:solidFill>
                <a:latin typeface="Calibri" panose="020F050202020403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6632" name="文本框 13"/>
            <p:cNvSpPr/>
            <p:nvPr/>
          </p:nvSpPr>
          <p:spPr>
            <a:xfrm>
              <a:off x="2407098" y="1057568"/>
              <a:ext cx="232415" cy="12006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SzPct val="100000"/>
                <a:buFont typeface="Arial" panose="020B0604020202020204" pitchFamily="34" charset="0"/>
              </a:pPr>
              <a:endParaRPr lang="zh-CN" altLang="zh-CN" sz="7200" b="1">
                <a:solidFill>
                  <a:srgbClr val="FFFFFF"/>
                </a:solidFill>
                <a:latin typeface="方正大黑简体"/>
                <a:ea typeface="方正大黑简体"/>
              </a:endParaRPr>
            </a:p>
          </p:txBody>
        </p:sp>
      </p:grpSp>
      <p:grpSp>
        <p:nvGrpSpPr>
          <p:cNvPr id="26633" name="组合 1"/>
          <p:cNvGrpSpPr/>
          <p:nvPr/>
        </p:nvGrpSpPr>
        <p:grpSpPr>
          <a:xfrm>
            <a:off x="1158875" y="5586413"/>
            <a:ext cx="9755188" cy="831850"/>
            <a:chOff x="185982" y="4180457"/>
            <a:chExt cx="7316108" cy="623887"/>
          </a:xfrm>
        </p:grpSpPr>
        <p:pic>
          <p:nvPicPr>
            <p:cNvPr id="26634" name="图片 4" descr="小花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11400" y="4180457"/>
              <a:ext cx="792047" cy="62388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5" name="图片 4" descr="小花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9853" y="4180457"/>
              <a:ext cx="792047" cy="62388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6" name="图片 4" descr="小花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10043" y="4180457"/>
              <a:ext cx="792047" cy="62388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7" name="图片 4" descr="小花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5982" y="4180457"/>
              <a:ext cx="792047" cy="62388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38" name="文本框 1"/>
          <p:cNvSpPr/>
          <p:nvPr/>
        </p:nvSpPr>
        <p:spPr>
          <a:xfrm>
            <a:off x="4152900" y="3467100"/>
            <a:ext cx="68865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难点名称：阅读时，关注有新鲜感的词句</a:t>
            </a:r>
            <a:endParaRPr lang="en-US" altLang="zh-CN" sz="2800"/>
          </a:p>
        </p:txBody>
      </p:sp>
      <p:sp>
        <p:nvSpPr>
          <p:cNvPr id="26639" name="文本框 2"/>
          <p:cNvSpPr/>
          <p:nvPr/>
        </p:nvSpPr>
        <p:spPr>
          <a:xfrm>
            <a:off x="0" y="269875"/>
            <a:ext cx="26955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人教部标版三年级上册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矩形 1"/>
          <p:cNvSpPr/>
          <p:nvPr/>
        </p:nvSpPr>
        <p:spPr>
          <a:xfrm>
            <a:off x="1384300" y="4592638"/>
            <a:ext cx="95885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622300">
              <a:lnSpc>
                <a:spcPct val="15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让我们走进课文，看看大青树下的小学及孩子们的学习生活情景是什么样的？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651" name="Picture 6" descr="C:\Users\lenovo03\AppData\Roaming\Tencent\Users\541737432\QQ\WinTemp\RichOle\2`HCM{Y[74R[4XUJNJW)`PV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9663" y="1166813"/>
            <a:ext cx="5043487" cy="3162300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Box 1"/>
          <p:cNvSpPr/>
          <p:nvPr/>
        </p:nvSpPr>
        <p:spPr>
          <a:xfrm>
            <a:off x="0" y="828675"/>
            <a:ext cx="58674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聚焦</a:t>
            </a:r>
            <a:r>
              <a:rPr lang="en-US" altLang="zh-CN" sz="2800"/>
              <a:t>“</a:t>
            </a:r>
            <a:r>
              <a:rPr lang="zh-CN" altLang="en-US" sz="2800"/>
              <a:t>新鲜</a:t>
            </a:r>
            <a:r>
              <a:rPr lang="en-US" altLang="zh-CN" sz="2800"/>
              <a:t>”</a:t>
            </a:r>
            <a:r>
              <a:rPr lang="zh-CN" altLang="en-US" sz="2800"/>
              <a:t>感的词句</a:t>
            </a:r>
            <a:r>
              <a:rPr lang="en-US" altLang="zh-CN" sz="2800"/>
              <a:t>,</a:t>
            </a:r>
            <a:r>
              <a:rPr lang="zh-CN" altLang="en-US" sz="2800"/>
              <a:t>交流读后感受</a:t>
            </a:r>
            <a:endParaRPr lang="zh-CN" altLang="en-US" sz="2800"/>
          </a:p>
        </p:txBody>
      </p:sp>
      <p:sp>
        <p:nvSpPr>
          <p:cNvPr id="28675" name="文本框 1"/>
          <p:cNvSpPr/>
          <p:nvPr/>
        </p:nvSpPr>
        <p:spPr>
          <a:xfrm>
            <a:off x="373063" y="1514475"/>
            <a:ext cx="10848975" cy="5130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SzPct val="100000"/>
              <a:buFont typeface="Calibri" panose="020F0502020204030204" pitchFamily="34" charset="0"/>
            </a:pPr>
            <a:r>
              <a:rPr lang="en-US" altLang="zh-CN" sz="36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     </a:t>
            </a:r>
            <a:r>
              <a:rPr lang="zh-CN" altLang="zh-CN" sz="36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早晨，</a:t>
            </a:r>
            <a:r>
              <a:rPr lang="zh-CN" altLang="en-US" sz="36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从山坡上，从坪坝里，从一条条开着绒球花和太阳花的小路上，走来了许多小学生，有汉族的，有傣族的，有景颇族的，还有阿昌族和德昂族的。大家穿戴不同，来到学校，都成了好朋友。那鲜艳的服装，把学校打扮得绚丽多彩。同学们向在校园里欢唱的小鸟打招呼，向敬爱的老师问好，向高高飘扬的国旗敬礼。</a:t>
            </a:r>
            <a:endParaRPr lang="zh-CN" altLang="en-US" sz="3600" b="1">
              <a:latin typeface="楷体_GB2312" charset="-122"/>
              <a:ea typeface="楷体_GB231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Box 2"/>
          <p:cNvSpPr/>
          <p:nvPr/>
        </p:nvSpPr>
        <p:spPr>
          <a:xfrm>
            <a:off x="0" y="1181100"/>
            <a:ext cx="44196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朗读课文，在文中画出有新鲜感的词句。</a:t>
            </a:r>
            <a:endParaRPr lang="zh-CN" altLang="en-US"/>
          </a:p>
        </p:txBody>
      </p:sp>
      <p:sp>
        <p:nvSpPr>
          <p:cNvPr id="29699" name="TextBox 3"/>
          <p:cNvSpPr/>
          <p:nvPr/>
        </p:nvSpPr>
        <p:spPr>
          <a:xfrm>
            <a:off x="171450" y="1524000"/>
            <a:ext cx="39909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（</a:t>
            </a:r>
            <a:r>
              <a:rPr lang="en-US" altLang="zh-CN" sz="2000"/>
              <a:t>1</a:t>
            </a:r>
            <a:r>
              <a:rPr lang="zh-CN" altLang="en-US" sz="2000"/>
              <a:t>）有新鲜感的词语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29700" name="TextBox 5"/>
          <p:cNvSpPr/>
          <p:nvPr/>
        </p:nvSpPr>
        <p:spPr>
          <a:xfrm>
            <a:off x="180975" y="1905000"/>
            <a:ext cx="3924300" cy="39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①坪坝、绒球花、太阳花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9701" name="TextBox 6"/>
          <p:cNvSpPr/>
          <p:nvPr/>
        </p:nvSpPr>
        <p:spPr>
          <a:xfrm>
            <a:off x="342900" y="3838575"/>
            <a:ext cx="42291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②傣族、景颇族、阿昌族、德昂族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9702" name="TextBox 7"/>
          <p:cNvSpPr/>
          <p:nvPr/>
        </p:nvSpPr>
        <p:spPr>
          <a:xfrm>
            <a:off x="3325813" y="5834063"/>
            <a:ext cx="46386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>
                <a:solidFill>
                  <a:srgbClr val="FF0000"/>
                </a:solidFill>
              </a:rPr>
              <a:t>这些词语富有乡村气息和民族风情</a:t>
            </a:r>
            <a:endParaRPr lang="zh-CN" altLang="en-US" sz="2000">
              <a:solidFill>
                <a:srgbClr val="FF0000"/>
              </a:solidFill>
            </a:endParaRPr>
          </a:p>
        </p:txBody>
      </p:sp>
      <p:pic>
        <p:nvPicPr>
          <p:cNvPr id="29703" name="Picture 6" descr="f2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76463" y="4352925"/>
            <a:ext cx="1109662" cy="173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4" name="矩形 9"/>
          <p:cNvSpPr/>
          <p:nvPr/>
        </p:nvSpPr>
        <p:spPr>
          <a:xfrm rot="-10920000" flipV="1">
            <a:off x="3333750" y="4968875"/>
            <a:ext cx="877888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德昂族</a:t>
            </a:r>
            <a:endParaRPr lang="zh-CN" altLang="en-US"/>
          </a:p>
        </p:txBody>
      </p:sp>
      <p:pic>
        <p:nvPicPr>
          <p:cNvPr id="29705" name="Picture 5" descr="f2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" y="4514850"/>
            <a:ext cx="1182688" cy="1319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6" name="TextBox 12"/>
          <p:cNvSpPr/>
          <p:nvPr/>
        </p:nvSpPr>
        <p:spPr>
          <a:xfrm>
            <a:off x="1323975" y="4743450"/>
            <a:ext cx="104775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傣族</a:t>
            </a:r>
            <a:endParaRPr lang="zh-CN" altLang="en-US"/>
          </a:p>
        </p:txBody>
      </p:sp>
      <p:pic>
        <p:nvPicPr>
          <p:cNvPr id="29707" name="Picture 4" descr="f2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038" y="4097338"/>
            <a:ext cx="1287462" cy="139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8" name="TextBox 14"/>
          <p:cNvSpPr/>
          <p:nvPr/>
        </p:nvSpPr>
        <p:spPr>
          <a:xfrm>
            <a:off x="4676775" y="5238750"/>
            <a:ext cx="11144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景颇族</a:t>
            </a:r>
            <a:endParaRPr lang="zh-CN" altLang="en-US"/>
          </a:p>
        </p:txBody>
      </p:sp>
      <p:pic>
        <p:nvPicPr>
          <p:cNvPr id="29709" name="Picture 7" descr="f28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9088" y="3886200"/>
            <a:ext cx="963612" cy="1217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0" name="TextBox 16"/>
          <p:cNvSpPr/>
          <p:nvPr/>
        </p:nvSpPr>
        <p:spPr>
          <a:xfrm>
            <a:off x="7705725" y="4400550"/>
            <a:ext cx="619125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阿昌族</a:t>
            </a:r>
            <a:endParaRPr lang="zh-CN" altLang="en-US"/>
          </a:p>
        </p:txBody>
      </p:sp>
      <p:pic>
        <p:nvPicPr>
          <p:cNvPr id="29711" name="图片 18" descr="微信图片_2019080111491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725" y="2400300"/>
            <a:ext cx="2420938" cy="1362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 fill="hold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 fill="hold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 fill="hold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 fill="hold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 fill="hold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 fill="hold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 fill="hold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29704" grpId="0" animBg="1"/>
      <p:bldP spid="29706" grpId="0" animBg="1"/>
      <p:bldP spid="29708" grpId="0" animBg="1"/>
      <p:bldP spid="297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Box 1"/>
          <p:cNvSpPr/>
          <p:nvPr/>
        </p:nvSpPr>
        <p:spPr>
          <a:xfrm>
            <a:off x="228600" y="1009650"/>
            <a:ext cx="55149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）有新鲜感的句子</a:t>
            </a:r>
            <a:endParaRPr lang="zh-CN" altLang="en-US" sz="2800"/>
          </a:p>
        </p:txBody>
      </p:sp>
      <p:sp>
        <p:nvSpPr>
          <p:cNvPr id="30723" name="TextBox 2"/>
          <p:cNvSpPr/>
          <p:nvPr/>
        </p:nvSpPr>
        <p:spPr>
          <a:xfrm>
            <a:off x="295275" y="1685925"/>
            <a:ext cx="97028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/>
              <a:t>早晨，</a:t>
            </a:r>
            <a:r>
              <a:rPr lang="zh-CN" altLang="en-US" sz="3200">
                <a:solidFill>
                  <a:srgbClr val="FF0000"/>
                </a:solidFill>
              </a:rPr>
              <a:t>从</a:t>
            </a:r>
            <a:r>
              <a:rPr lang="zh-CN" altLang="en-US" sz="3200"/>
              <a:t>山坡上，</a:t>
            </a:r>
            <a:r>
              <a:rPr lang="zh-CN" altLang="en-US" sz="3200">
                <a:solidFill>
                  <a:srgbClr val="FF0000"/>
                </a:solidFill>
              </a:rPr>
              <a:t>从</a:t>
            </a:r>
            <a:r>
              <a:rPr lang="zh-CN" altLang="en-US" sz="3200"/>
              <a:t>坪坝里，</a:t>
            </a:r>
            <a:r>
              <a:rPr lang="zh-CN" altLang="en-US" sz="3200">
                <a:solidFill>
                  <a:srgbClr val="FF0000"/>
                </a:solidFill>
              </a:rPr>
              <a:t>从</a:t>
            </a:r>
            <a:r>
              <a:rPr lang="zh-CN" altLang="en-US" sz="3200"/>
              <a:t>一条条开着绒球花和太阳花的小路上，走来了许多小学生，</a:t>
            </a:r>
            <a:r>
              <a:rPr lang="zh-CN" altLang="en-US" sz="3200">
                <a:solidFill>
                  <a:srgbClr val="FF0000"/>
                </a:solidFill>
              </a:rPr>
              <a:t>有</a:t>
            </a:r>
            <a:r>
              <a:rPr lang="zh-CN" altLang="en-US" sz="3200"/>
              <a:t>汉族</a:t>
            </a:r>
            <a:r>
              <a:rPr lang="zh-CN" altLang="en-US" sz="3200">
                <a:solidFill>
                  <a:srgbClr val="FF0000"/>
                </a:solidFill>
              </a:rPr>
              <a:t>的</a:t>
            </a:r>
            <a:r>
              <a:rPr lang="zh-CN" altLang="en-US" sz="3200"/>
              <a:t>，</a:t>
            </a:r>
            <a:r>
              <a:rPr lang="zh-CN" altLang="en-US" sz="3200">
                <a:solidFill>
                  <a:srgbClr val="FF0000"/>
                </a:solidFill>
              </a:rPr>
              <a:t>有</a:t>
            </a:r>
            <a:r>
              <a:rPr lang="zh-CN" altLang="en-US" sz="3200"/>
              <a:t>傣族</a:t>
            </a:r>
            <a:r>
              <a:rPr lang="zh-CN" altLang="en-US" sz="3200">
                <a:solidFill>
                  <a:srgbClr val="FF0000"/>
                </a:solidFill>
              </a:rPr>
              <a:t>的</a:t>
            </a:r>
            <a:r>
              <a:rPr lang="zh-CN" altLang="en-US" sz="3200"/>
              <a:t>，有景颇族</a:t>
            </a:r>
            <a:r>
              <a:rPr lang="zh-CN" altLang="en-US" sz="3200">
                <a:solidFill>
                  <a:srgbClr val="FF0000"/>
                </a:solidFill>
              </a:rPr>
              <a:t>的</a:t>
            </a:r>
            <a:r>
              <a:rPr lang="zh-CN" altLang="en-US" sz="3200"/>
              <a:t>，</a:t>
            </a:r>
            <a:r>
              <a:rPr lang="zh-CN" altLang="en-US" sz="3200">
                <a:solidFill>
                  <a:srgbClr val="FF0000"/>
                </a:solidFill>
              </a:rPr>
              <a:t>还有</a:t>
            </a:r>
            <a:r>
              <a:rPr lang="zh-CN" altLang="en-US" sz="3200"/>
              <a:t>阿昌族和德昂族</a:t>
            </a:r>
            <a:r>
              <a:rPr lang="zh-CN" altLang="en-US" sz="3200">
                <a:solidFill>
                  <a:srgbClr val="FF0000"/>
                </a:solidFill>
              </a:rPr>
              <a:t>的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30724" name="TextBox 3"/>
          <p:cNvSpPr/>
          <p:nvPr/>
        </p:nvSpPr>
        <p:spPr>
          <a:xfrm>
            <a:off x="777875" y="3635375"/>
            <a:ext cx="7658100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排比句   </a:t>
            </a:r>
            <a:r>
              <a:rPr lang="zh-CN" altLang="en-US" sz="2400"/>
              <a:t>用上了“有</a:t>
            </a:r>
            <a:r>
              <a:rPr lang="en-US" altLang="zh-CN" sz="2400">
                <a:latin typeface="Arial" panose="020B0604020202020204" pitchFamily="34" charset="0"/>
              </a:rPr>
              <a:t>……</a:t>
            </a:r>
            <a:r>
              <a:rPr lang="zh-CN" altLang="en-US" sz="2400"/>
              <a:t>的，有</a:t>
            </a:r>
            <a:r>
              <a:rPr lang="en-US" altLang="zh-CN" sz="2400">
                <a:latin typeface="Arial" panose="020B0604020202020204" pitchFamily="34" charset="0"/>
              </a:rPr>
              <a:t>……</a:t>
            </a:r>
            <a:r>
              <a:rPr lang="zh-CN" altLang="en-US" sz="2400"/>
              <a:t>的，有</a:t>
            </a:r>
            <a:r>
              <a:rPr lang="en-US" altLang="zh-CN" sz="2400">
                <a:latin typeface="Arial" panose="020B0604020202020204" pitchFamily="34" charset="0"/>
              </a:rPr>
              <a:t>……</a:t>
            </a:r>
            <a:r>
              <a:rPr lang="zh-CN" altLang="en-US" sz="2400"/>
              <a:t>的，还有</a:t>
            </a:r>
            <a:r>
              <a:rPr lang="en-US" altLang="zh-CN" sz="2400">
                <a:latin typeface="Arial" panose="020B0604020202020204" pitchFamily="34" charset="0"/>
              </a:rPr>
              <a:t>……</a:t>
            </a:r>
            <a:r>
              <a:rPr lang="zh-CN" altLang="en-US" sz="2400"/>
              <a:t>的”这一句式，强调不同民族的孩子们从四面八方来到学校，表达方式很新鲜。充满田园风光的上学之路和不同民族的小学生在同一所学校上学，也让人感到新鲜。</a:t>
            </a:r>
            <a:endParaRPr lang="zh-CN" altLang="en-US" sz="2400"/>
          </a:p>
        </p:txBody>
      </p:sp>
      <p:sp>
        <p:nvSpPr>
          <p:cNvPr id="30725" name="TextBox 4"/>
          <p:cNvSpPr/>
          <p:nvPr/>
        </p:nvSpPr>
        <p:spPr>
          <a:xfrm>
            <a:off x="438150" y="4343400"/>
            <a:ext cx="77819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 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3" grpId="0" animBg="1"/>
      <p:bldP spid="307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Box 1"/>
          <p:cNvSpPr/>
          <p:nvPr/>
        </p:nvSpPr>
        <p:spPr>
          <a:xfrm>
            <a:off x="228600" y="1009650"/>
            <a:ext cx="55149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）有新鲜感的句子</a:t>
            </a:r>
            <a:endParaRPr lang="zh-CN" altLang="en-US" sz="2800"/>
          </a:p>
        </p:txBody>
      </p:sp>
      <p:sp>
        <p:nvSpPr>
          <p:cNvPr id="31747" name="TextBox 2"/>
          <p:cNvSpPr/>
          <p:nvPr/>
        </p:nvSpPr>
        <p:spPr>
          <a:xfrm>
            <a:off x="295275" y="1685925"/>
            <a:ext cx="97028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/>
              <a:t> </a:t>
            </a:r>
            <a:r>
              <a:rPr lang="zh-CN" altLang="en-US" sz="3200"/>
              <a:t>大家穿戴不同，来到学校，都成了好朋友。那鲜艳的服装，把学校打扮得绚丽多彩。</a:t>
            </a:r>
            <a:endParaRPr lang="zh-CN" altLang="en-US" sz="3200"/>
          </a:p>
        </p:txBody>
      </p:sp>
      <p:sp>
        <p:nvSpPr>
          <p:cNvPr id="31748" name="文本框 1"/>
          <p:cNvSpPr/>
          <p:nvPr/>
        </p:nvSpPr>
        <p:spPr>
          <a:xfrm>
            <a:off x="1185863" y="3114675"/>
            <a:ext cx="96710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色彩鲜亮，表现了学校的朝气蓬勃，场景新鲜。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  <p:bldP spid="31747" grpId="0" animBg="1"/>
      <p:bldP spid="317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Box 1"/>
          <p:cNvSpPr/>
          <p:nvPr/>
        </p:nvSpPr>
        <p:spPr>
          <a:xfrm>
            <a:off x="228600" y="1009650"/>
            <a:ext cx="55149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）有新鲜感的句子</a:t>
            </a:r>
            <a:endParaRPr lang="zh-CN" altLang="en-US" sz="2800"/>
          </a:p>
        </p:txBody>
      </p:sp>
      <p:sp>
        <p:nvSpPr>
          <p:cNvPr id="32771" name="TextBox 2"/>
          <p:cNvSpPr/>
          <p:nvPr/>
        </p:nvSpPr>
        <p:spPr>
          <a:xfrm>
            <a:off x="228600" y="1708150"/>
            <a:ext cx="10221913" cy="1211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SzPct val="100000"/>
              <a:buFont typeface="Calibri" panose="020F0502020204030204" pitchFamily="34" charset="0"/>
            </a:pPr>
            <a:r>
              <a:rPr lang="zh-CN" altLang="en-US" sz="28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同学们</a:t>
            </a:r>
            <a:r>
              <a:rPr lang="zh-CN" altLang="en-US" sz="2800" b="1">
                <a:solidFill>
                  <a:srgbClr val="FF0000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向</a:t>
            </a:r>
            <a:r>
              <a:rPr lang="zh-CN" altLang="en-US" sz="28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在校园里欢唱的小鸟打招呼，</a:t>
            </a:r>
            <a:r>
              <a:rPr lang="zh-CN" altLang="en-US" sz="2800" b="1">
                <a:solidFill>
                  <a:srgbClr val="FF0000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向</a:t>
            </a:r>
            <a:r>
              <a:rPr lang="zh-CN" altLang="en-US" sz="28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敬爱的老师问好，</a:t>
            </a:r>
            <a:r>
              <a:rPr lang="zh-CN" altLang="en-US" sz="2800" b="1">
                <a:solidFill>
                  <a:srgbClr val="FF0000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向</a:t>
            </a:r>
            <a:r>
              <a:rPr lang="zh-CN" altLang="en-US" sz="28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高高飘扬的国旗敬礼。</a:t>
            </a:r>
            <a:endParaRPr lang="zh-CN" altLang="en-US" sz="2800"/>
          </a:p>
        </p:txBody>
      </p:sp>
      <p:sp>
        <p:nvSpPr>
          <p:cNvPr id="32772" name="TextBox 3"/>
          <p:cNvSpPr/>
          <p:nvPr/>
        </p:nvSpPr>
        <p:spPr>
          <a:xfrm>
            <a:off x="755650" y="3792538"/>
            <a:ext cx="10287000" cy="175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排比句   </a:t>
            </a:r>
            <a:r>
              <a:rPr lang="zh-CN" altLang="en-US" sz="3600"/>
              <a:t>连用三个</a:t>
            </a:r>
            <a:r>
              <a:rPr lang="en-US" altLang="zh-CN" sz="3600"/>
              <a:t>“</a:t>
            </a:r>
            <a:r>
              <a:rPr lang="zh-CN" altLang="en-US" sz="3600"/>
              <a:t>向</a:t>
            </a:r>
            <a:r>
              <a:rPr lang="en-US" altLang="zh-CN" sz="3600"/>
              <a:t>”</a:t>
            </a:r>
            <a:r>
              <a:rPr lang="zh-CN" altLang="en-US" sz="3600"/>
              <a:t>字写出了校园里欣欣向荣的景像，表达了孩子们一起到学校上学欢欣、喜悦的心情，句式和场景新鲜。</a:t>
            </a:r>
            <a:endParaRPr lang="zh-CN" altLang="en-US" sz="3600"/>
          </a:p>
        </p:txBody>
      </p:sp>
      <p:sp>
        <p:nvSpPr>
          <p:cNvPr id="32773" name="TextBox 4"/>
          <p:cNvSpPr/>
          <p:nvPr/>
        </p:nvSpPr>
        <p:spPr>
          <a:xfrm>
            <a:off x="401638" y="4410075"/>
            <a:ext cx="11387137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 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Box 1"/>
          <p:cNvSpPr/>
          <p:nvPr/>
        </p:nvSpPr>
        <p:spPr>
          <a:xfrm>
            <a:off x="0" y="828675"/>
            <a:ext cx="58674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聚焦</a:t>
            </a:r>
            <a:r>
              <a:rPr lang="en-US" altLang="zh-CN" sz="2800"/>
              <a:t>“</a:t>
            </a:r>
            <a:r>
              <a:rPr lang="zh-CN" altLang="en-US" sz="2800"/>
              <a:t>新鲜</a:t>
            </a:r>
            <a:r>
              <a:rPr lang="en-US" altLang="zh-CN" sz="2800"/>
              <a:t>”</a:t>
            </a:r>
            <a:r>
              <a:rPr lang="zh-CN" altLang="en-US" sz="2800"/>
              <a:t>感的词句</a:t>
            </a:r>
            <a:r>
              <a:rPr lang="en-US" altLang="zh-CN" sz="2800"/>
              <a:t>,</a:t>
            </a:r>
            <a:r>
              <a:rPr lang="zh-CN" altLang="en-US" sz="2800"/>
              <a:t>交流读后感受</a:t>
            </a:r>
            <a:endParaRPr lang="zh-CN" altLang="en-US" sz="2800"/>
          </a:p>
        </p:txBody>
      </p:sp>
      <p:sp>
        <p:nvSpPr>
          <p:cNvPr id="33795" name="文本框 1"/>
          <p:cNvSpPr/>
          <p:nvPr/>
        </p:nvSpPr>
        <p:spPr>
          <a:xfrm>
            <a:off x="373063" y="1514475"/>
            <a:ext cx="10848975" cy="5130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SzPct val="100000"/>
              <a:buFont typeface="Calibri" panose="020F0502020204030204" pitchFamily="34" charset="0"/>
            </a:pPr>
            <a:r>
              <a:rPr lang="en-US" altLang="zh-CN" sz="36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     </a:t>
            </a:r>
            <a:r>
              <a:rPr lang="zh-CN" altLang="zh-CN" sz="36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早晨，</a:t>
            </a:r>
            <a:r>
              <a:rPr lang="zh-CN" altLang="en-US" sz="3600" b="1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从山坡上，从坪坝里，从一条条开着绒球花和太阳花的小路上，走来了许多小学生，有汉族的，有傣族的，有景颇族的，还有阿昌族和德昂族的。大家穿戴不同，来到学校，都成了好朋友。那鲜艳的服装，把学校打扮得绚丽多彩。同学们向在校园里欢唱的小鸟打招呼，向敬爱的老师问好，向高高飘扬的国旗敬礼。</a:t>
            </a:r>
            <a:endParaRPr lang="zh-CN" altLang="en-US" sz="3600" b="1">
              <a:latin typeface="楷体_GB2312" charset="-122"/>
              <a:ea typeface="楷体_GB231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矩形 1"/>
          <p:cNvSpPr/>
          <p:nvPr/>
        </p:nvSpPr>
        <p:spPr>
          <a:xfrm>
            <a:off x="190500" y="952500"/>
            <a:ext cx="10480675" cy="1198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/>
              <a:t>这时候，窗外十分安静，树枝不摇了，鸟儿不叫了，蝴蝶停在花朵上，好像都在听同学们读课文。最有趣的是，跑来了两只猴子。这些山林里的朋友，是那样好奇地听着。</a:t>
            </a:r>
            <a:endParaRPr lang="zh-CN" altLang="en-US" sz="2400"/>
          </a:p>
        </p:txBody>
      </p:sp>
      <p:sp>
        <p:nvSpPr>
          <p:cNvPr id="34819" name="TextBox 2"/>
          <p:cNvSpPr/>
          <p:nvPr/>
        </p:nvSpPr>
        <p:spPr>
          <a:xfrm>
            <a:off x="438150" y="2154238"/>
            <a:ext cx="7124700" cy="1198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通过描写</a:t>
            </a:r>
            <a:r>
              <a:rPr lang="zh-CN" altLang="en-US" sz="2400"/>
              <a:t>上课时</a:t>
            </a:r>
            <a:r>
              <a:rPr lang="zh-CN" altLang="en-US" sz="2400">
                <a:solidFill>
                  <a:srgbClr val="FF0000"/>
                </a:solidFill>
              </a:rPr>
              <a:t>窗外十分安静的场面，连小动物们都被朗朗书声吸引，好像在听同学们读课文，多新鲜的画面啊，突出了孩子们读课文读得有声有色。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34820" name="TextBox 3"/>
          <p:cNvSpPr/>
          <p:nvPr/>
        </p:nvSpPr>
        <p:spPr>
          <a:xfrm>
            <a:off x="266700" y="3354388"/>
            <a:ext cx="6334125" cy="1198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/>
              <a:t>下课了，大家在大青树下跳孔雀舞、摔跤、做游戏，招引来许多小鸟，连松鼠、山狸也赶来看热闹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34821" name="TextBox 4"/>
          <p:cNvSpPr/>
          <p:nvPr/>
        </p:nvSpPr>
        <p:spPr>
          <a:xfrm>
            <a:off x="438150" y="4668838"/>
            <a:ext cx="7648575" cy="193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提示：</a:t>
            </a:r>
            <a:r>
              <a:rPr lang="zh-CN" altLang="en-US" sz="2400"/>
              <a:t>下课时，</a:t>
            </a:r>
            <a:r>
              <a:rPr lang="zh-CN" altLang="en-US" sz="2400">
                <a:solidFill>
                  <a:srgbClr val="FF0000"/>
                </a:solidFill>
              </a:rPr>
              <a:t>跳孔雀舞、摔跤这些活动颇具少数民族特色，孩子们无比欢乐的玩耍，竟吸引了小鸟、松鼠、山狸这么多小动物前来看热闹，更是让人觉得新鲜。拟人手法的运用，则表现出小动物的活泼可爱</a:t>
            </a:r>
            <a:r>
              <a:rPr lang="en-US" altLang="zh-CN" sz="2400"/>
              <a:t>,</a:t>
            </a:r>
            <a:r>
              <a:rPr lang="zh-CN" altLang="en-US" sz="2400"/>
              <a:t>从侧面衬托孩子们生活快乐。</a:t>
            </a:r>
            <a:endParaRPr lang="zh-CN" altLang="en-US" sz="2400"/>
          </a:p>
        </p:txBody>
      </p:sp>
      <p:sp>
        <p:nvSpPr>
          <p:cNvPr id="34822" name="TextBox 5"/>
          <p:cNvSpPr/>
          <p:nvPr/>
        </p:nvSpPr>
        <p:spPr>
          <a:xfrm>
            <a:off x="1619250" y="4206875"/>
            <a:ext cx="32766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为什么写这些小动物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34823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9213" y="2408238"/>
            <a:ext cx="3883025" cy="3163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4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00" y="124968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 fill="hold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 fill="hold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 fill="hold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19" grpId="0" animBg="1"/>
      <p:bldP spid="34820" grpId="0" animBg="1"/>
      <p:bldP spid="34821" grpId="0" animBg="1"/>
      <p:bldP spid="34822" grpId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.xml><?xml version="1.0" encoding="utf-8"?>
<p:tagLst xmlns:p="http://schemas.openxmlformats.org/presentationml/2006/main">
  <p:tag name="[VIDEO]" val="[VIDEO]"/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自定义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1129</Words>
  <Application>WPS 演示</Application>
  <PresentationFormat/>
  <Paragraphs>66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黑体</vt:lpstr>
      <vt:lpstr>Calibri</vt:lpstr>
      <vt:lpstr>方正大黑简体</vt:lpstr>
      <vt:lpstr>楷体_GB2312</vt:lpstr>
      <vt:lpstr>新宋体</vt:lpstr>
      <vt:lpstr>Calibri Light</vt:lpstr>
      <vt:lpstr>Arial</vt:lpstr>
      <vt:lpstr>Arial Unicode MS</vt:lpstr>
      <vt:lpstr>语文</vt:lpstr>
      <vt:lpstr>1_Office 主题</vt:lpstr>
      <vt:lpstr>2_Office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2021-04-20T03:54:25Z</cp:lastPrinted>
  <dcterms:created xsi:type="dcterms:W3CDTF">2021-04-20T03:54:25Z</dcterms:created>
  <dcterms:modified xsi:type="dcterms:W3CDTF">2021-09-04T06:02:48Z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