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8" r:id="rId3"/>
    <p:sldId id="264" r:id="rId5"/>
    <p:sldId id="272" r:id="rId6"/>
    <p:sldId id="273" r:id="rId7"/>
    <p:sldId id="275" r:id="rId8"/>
    <p:sldId id="266" r:id="rId9"/>
    <p:sldId id="265" r:id="rId10"/>
    <p:sldId id="257" r:id="rId11"/>
    <p:sldId id="285" r:id="rId12"/>
    <p:sldId id="287" r:id="rId13"/>
  </p:sldIdLst>
  <p:sldSz cx="12192000" cy="6858000"/>
  <p:notesSz cx="6858000" cy="9144000"/>
  <p:embeddedFontLst>
    <p:embeddedFont>
      <p:font typeface="隶书" panose="02010509060101010101" pitchFamily="49" charset="-122"/>
      <p:regular r:id="rId17"/>
    </p:embeddedFont>
    <p:embeddedFont>
      <p:font typeface="楷体" panose="02010609060101010101" pitchFamily="49" charset="-122"/>
      <p:regular r:id="rId18"/>
    </p:embeddedFont>
    <p:embeddedFont>
      <p:font typeface="华文新魏" panose="02010800040101010101" charset="-122"/>
      <p:regular r:id="rId19"/>
    </p:embeddedFont>
    <p:embeddedFont>
      <p:font typeface="等线" panose="02010600030101010101" charset="-122"/>
      <p:regular r:id="rId20"/>
    </p:embeddedFont>
  </p:embeddedFontLst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5153"/>
    <a:srgbClr val="7B676A"/>
    <a:srgbClr val="E7D8C3"/>
    <a:srgbClr val="8872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12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4.xml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8615C4-3A2E-4648-9DF3-07F2B3CD35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4F348D-49B6-4CCA-AF17-42F99750F3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F348D-49B6-4CCA-AF17-42F99750F3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F348D-49B6-4CCA-AF17-42F99750F3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F348D-49B6-4CCA-AF17-42F99750F3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F348D-49B6-4CCA-AF17-42F99750F3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F348D-49B6-4CCA-AF17-42F99750F3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F348D-49B6-4CCA-AF17-42F99750F3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F348D-49B6-4CCA-AF17-42F99750F3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F348D-49B6-4CCA-AF17-42F99750F3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F348D-49B6-4CCA-AF17-42F99750F3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F348D-49B6-4CCA-AF17-42F99750F3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microsoft.com/office/2007/relationships/hdphoto" Target="../media/image5.wdp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microsoft.com/office/2007/relationships/hdphoto" Target="../media/image5.wdp"/><Relationship Id="rId4" Type="http://schemas.openxmlformats.org/officeDocument/2006/relationships/image" Target="../media/image4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2">
                <a:lumMod val="20000"/>
                <a:lumOff val="8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2" t="14482" r="23547" b="9943"/>
          <a:stretch>
            <a:fillRect/>
          </a:stretch>
        </p:blipFill>
        <p:spPr>
          <a:xfrm rot="948142">
            <a:off x="9154753" y="-549798"/>
            <a:ext cx="2917591" cy="459841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6893">
            <a:off x="-2263269" y="984288"/>
            <a:ext cx="8205736" cy="8205736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0044-118C-401C-A516-76A6A5CA6D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BA66-AC22-4854-AC46-D8FC95EAAC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0044-118C-401C-A516-76A6A5CA6D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BA66-AC22-4854-AC46-D8FC95EAAC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2">
                <a:lumMod val="20000"/>
                <a:lumOff val="8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2" t="14482" r="23547" b="9943"/>
          <a:stretch>
            <a:fillRect/>
          </a:stretch>
        </p:blipFill>
        <p:spPr>
          <a:xfrm rot="948142">
            <a:off x="9154753" y="-549798"/>
            <a:ext cx="2917591" cy="4598417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2">
                <a:lumMod val="20000"/>
                <a:lumOff val="8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6893">
            <a:off x="-2263269" y="984288"/>
            <a:ext cx="8205736" cy="8205736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2">
                <a:lumMod val="20000"/>
                <a:lumOff val="8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0044-118C-401C-A516-76A6A5CA6D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BA66-AC22-4854-AC46-D8FC95EAAC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0044-118C-401C-A516-76A6A5CA6D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BA66-AC22-4854-AC46-D8FC95EAAC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0044-118C-401C-A516-76A6A5CA6D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BA66-AC22-4854-AC46-D8FC95EAAC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0044-118C-401C-A516-76A6A5CA6D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BA66-AC22-4854-AC46-D8FC95EAAC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0044-118C-401C-A516-76A6A5CA6D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BA66-AC22-4854-AC46-D8FC95EAAC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480044-118C-401C-A516-76A6A5CA6D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FBA66-AC22-4854-AC46-D8FC95EAAC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microsoft.com/office/2007/relationships/media" Target="../media/audio1.wav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28336" y="1909331"/>
            <a:ext cx="6135329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rgbClr val="615153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赠刘景文</a:t>
            </a:r>
            <a:endParaRPr lang="zh-CN" altLang="en-US" sz="11500" dirty="0">
              <a:solidFill>
                <a:srgbClr val="615153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87140" y="4013200"/>
            <a:ext cx="4330700" cy="8388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rgbClr val="7B676A"/>
                </a:solidFill>
                <a:latin typeface="+mn-ea"/>
              </a:rPr>
              <a:t>     </a:t>
            </a:r>
            <a:r>
              <a:rPr lang="zh-CN" altLang="en-US" sz="5400" dirty="0">
                <a:solidFill>
                  <a:srgbClr val="7B676A"/>
                </a:solidFill>
                <a:latin typeface="+mn-ea"/>
              </a:rPr>
              <a:t>宋</a:t>
            </a:r>
            <a:r>
              <a:rPr lang="en-US" altLang="zh-CN" sz="5400" dirty="0">
                <a:solidFill>
                  <a:srgbClr val="7B676A"/>
                </a:solidFill>
                <a:latin typeface="+mn-ea"/>
              </a:rPr>
              <a:t>·</a:t>
            </a:r>
            <a:r>
              <a:rPr lang="zh-CN" altLang="en-US" sz="5400" dirty="0">
                <a:solidFill>
                  <a:srgbClr val="7B676A"/>
                </a:solidFill>
                <a:latin typeface="+mn-ea"/>
              </a:rPr>
              <a:t>苏轼</a:t>
            </a:r>
            <a:endParaRPr lang="zh-CN" altLang="en-US" sz="5400" dirty="0">
              <a:solidFill>
                <a:srgbClr val="7B676A"/>
              </a:solidFill>
              <a:latin typeface="+mn-ea"/>
            </a:endParaRPr>
          </a:p>
        </p:txBody>
      </p:sp>
    </p:spTree>
  </p:cSld>
  <p:clrMapOvr>
    <a:masterClrMapping/>
  </p:clrMapOvr>
  <p:transition spd="slow" advTm="24552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591231" y="358062"/>
            <a:ext cx="4896466" cy="5791101"/>
            <a:chOff x="3591231" y="358062"/>
            <a:chExt cx="4896466" cy="5791101"/>
          </a:xfrm>
        </p:grpSpPr>
        <p:sp>
          <p:nvSpPr>
            <p:cNvPr id="13" name="文本框 12"/>
            <p:cNvSpPr txBox="1"/>
            <p:nvPr/>
          </p:nvSpPr>
          <p:spPr>
            <a:xfrm>
              <a:off x="3716593" y="358062"/>
              <a:ext cx="2448233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solidFill>
                    <a:srgbClr val="615153"/>
                  </a:solidFill>
                  <a:effectLst>
                    <a:outerShdw blurRad="50800" dist="38100" dir="5400000" algn="t" rotWithShape="0">
                      <a:prstClr val="black">
                        <a:alpha val="30000"/>
                      </a:prstClr>
                    </a:outerShdw>
                  </a:effectLst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感</a:t>
              </a:r>
              <a:endParaRPr lang="zh-CN" altLang="en-US" sz="13800" dirty="0">
                <a:solidFill>
                  <a:srgbClr val="615153"/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427406" y="609314"/>
              <a:ext cx="2448233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900" dirty="0">
                  <a:solidFill>
                    <a:srgbClr val="615153"/>
                  </a:solidFill>
                  <a:effectLst>
                    <a:outerShdw blurRad="50800" dist="38100" dir="5400000" algn="t" rotWithShape="0">
                      <a:prstClr val="black">
                        <a:alpha val="30000"/>
                      </a:prstClr>
                    </a:outerShdw>
                  </a:effectLst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谢</a:t>
              </a:r>
              <a:endParaRPr lang="zh-CN" altLang="en-US" sz="19900" dirty="0">
                <a:solidFill>
                  <a:srgbClr val="615153"/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591231" y="2440585"/>
              <a:ext cx="2448233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600" dirty="0">
                  <a:solidFill>
                    <a:srgbClr val="615153"/>
                  </a:solidFill>
                  <a:effectLst>
                    <a:outerShdw blurRad="50800" dist="38100" dir="5400000" algn="t" rotWithShape="0">
                      <a:prstClr val="black">
                        <a:alpha val="30000"/>
                      </a:prstClr>
                    </a:outerShdw>
                  </a:effectLst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聆</a:t>
              </a:r>
              <a:endParaRPr lang="zh-CN" altLang="en-US" sz="16600" dirty="0">
                <a:solidFill>
                  <a:srgbClr val="615153"/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039464" y="3502285"/>
              <a:ext cx="2448233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600" dirty="0">
                  <a:solidFill>
                    <a:srgbClr val="615153"/>
                  </a:solidFill>
                  <a:effectLst>
                    <a:outerShdw blurRad="50800" dist="38100" dir="5400000" algn="t" rotWithShape="0">
                      <a:prstClr val="black">
                        <a:alpha val="30000"/>
                      </a:prstClr>
                    </a:outerShdw>
                  </a:effectLst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听</a:t>
              </a:r>
              <a:endParaRPr lang="zh-CN" altLang="en-US" sz="16600" dirty="0">
                <a:solidFill>
                  <a:srgbClr val="615153"/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</p:grpSp>
      <p:pic>
        <p:nvPicPr>
          <p:cNvPr id="18" name="Patience Party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3258800" y="-246537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8802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822492" y="1141729"/>
            <a:ext cx="7139274" cy="4262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61515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写作背景：</a:t>
            </a:r>
            <a:endParaRPr lang="en-US" altLang="zh-CN" sz="4800" b="1" dirty="0">
              <a:solidFill>
                <a:srgbClr val="61515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>
              <a:spcBef>
                <a:spcPct val="50000"/>
              </a:spcBef>
            </a:pPr>
            <a:endParaRPr lang="zh-CN" altLang="en-US" sz="1000" b="1" dirty="0">
              <a:solidFill>
                <a:srgbClr val="61515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sz="3200" dirty="0">
                <a:solidFill>
                  <a:srgbClr val="7B676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苏轼与刘景文相识时，刘景文已经五十八岁了，他很有才华，但是一直没有得到朝廷的重用，所以他的心情十分郁闷。苏轼一边向朝廷大力地举荐他，一边想办法帮刘景文找回自信，于是写下了《赠刘景文》这首诗，勉励好友。</a:t>
            </a:r>
            <a:endParaRPr sz="3200" dirty="0">
              <a:solidFill>
                <a:srgbClr val="7B676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3128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 bwMode="auto">
          <a:xfrm>
            <a:off x="2029460" y="1271081"/>
            <a:ext cx="6009640" cy="4795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7200" dirty="0">
                <a:solidFill>
                  <a:srgbClr val="7B676A"/>
                </a:solidFill>
                <a:latin typeface="+mj-ea"/>
                <a:ea typeface="+mj-ea"/>
              </a:rPr>
              <a:t>赠刘景文</a:t>
            </a:r>
            <a:endParaRPr lang="zh-CN" altLang="en-US" sz="7200" dirty="0">
              <a:solidFill>
                <a:srgbClr val="7B676A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7B676A"/>
                </a:solidFill>
                <a:latin typeface="+mn-ea"/>
              </a:rPr>
              <a:t>　　　　苏轼</a:t>
            </a:r>
            <a:endParaRPr lang="zh-CN" altLang="en-US" sz="2800" dirty="0">
              <a:solidFill>
                <a:srgbClr val="7B676A"/>
              </a:solidFill>
              <a:latin typeface="+mn-ea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spc="600" dirty="0">
                <a:solidFill>
                  <a:srgbClr val="7B676A"/>
                </a:solidFill>
                <a:latin typeface="+mn-ea"/>
              </a:rPr>
              <a:t>荷尽已无擎雨盖，</a:t>
            </a:r>
            <a:endParaRPr lang="zh-CN" altLang="en-US" sz="3600" spc="600" dirty="0">
              <a:solidFill>
                <a:srgbClr val="7B676A"/>
              </a:solidFill>
              <a:latin typeface="+mn-ea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spc="600" dirty="0">
                <a:solidFill>
                  <a:srgbClr val="7B676A"/>
                </a:solidFill>
                <a:latin typeface="+mn-ea"/>
              </a:rPr>
              <a:t>菊残犹有傲霜枝。</a:t>
            </a:r>
            <a:endParaRPr lang="zh-CN" altLang="en-US" sz="3600" spc="600" dirty="0">
              <a:solidFill>
                <a:srgbClr val="7B676A"/>
              </a:solidFill>
              <a:latin typeface="+mn-ea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spc="600" dirty="0">
                <a:solidFill>
                  <a:srgbClr val="7B676A"/>
                </a:solidFill>
                <a:latin typeface="+mn-ea"/>
              </a:rPr>
              <a:t>一年好景君须记，</a:t>
            </a:r>
            <a:endParaRPr lang="zh-CN" altLang="en-US" sz="3600" spc="600" dirty="0">
              <a:solidFill>
                <a:srgbClr val="7B676A"/>
              </a:solidFill>
              <a:latin typeface="+mn-ea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spc="600" dirty="0">
                <a:solidFill>
                  <a:srgbClr val="7B676A"/>
                </a:solidFill>
                <a:latin typeface="+mn-ea"/>
              </a:rPr>
              <a:t>最是橙黄橘绿时。</a:t>
            </a:r>
            <a:endParaRPr lang="zh-CN" altLang="en-US" sz="3600" spc="600" dirty="0">
              <a:solidFill>
                <a:srgbClr val="7B676A"/>
              </a:solidFill>
              <a:latin typeface="+mn-ea"/>
            </a:endParaRPr>
          </a:p>
        </p:txBody>
      </p:sp>
    </p:spTree>
  </p:cSld>
  <p:clrMapOvr>
    <a:masterClrMapping/>
  </p:clrMapOvr>
  <p:transition spd="slow" advTm="104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1334258" y="1131517"/>
            <a:ext cx="7610168" cy="2639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7200" dirty="0">
                <a:solidFill>
                  <a:srgbClr val="7B676A"/>
                </a:solidFill>
                <a:latin typeface="+mj-ea"/>
                <a:ea typeface="+mj-ea"/>
              </a:rPr>
              <a:t>荷尽已无擎雨盖，</a:t>
            </a:r>
            <a:endParaRPr lang="zh-CN" altLang="en-US" sz="7200" dirty="0">
              <a:solidFill>
                <a:srgbClr val="7B676A"/>
              </a:solidFill>
              <a:latin typeface="+mj-ea"/>
              <a:ea typeface="+mj-ea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7200" dirty="0">
                <a:solidFill>
                  <a:srgbClr val="7B676A"/>
                </a:solidFill>
                <a:latin typeface="+mj-ea"/>
                <a:ea typeface="+mj-ea"/>
              </a:rPr>
              <a:t>菊残犹有傲霜枝。</a:t>
            </a:r>
            <a:endParaRPr lang="zh-CN" altLang="en-US" sz="7200" dirty="0">
              <a:solidFill>
                <a:srgbClr val="7B676A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 bwMode="auto">
          <a:xfrm>
            <a:off x="1334258" y="4057466"/>
            <a:ext cx="6804537" cy="258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dirty="0">
                <a:solidFill>
                  <a:srgbClr val="7B676A"/>
                </a:solidFill>
                <a:latin typeface="+mn-ea"/>
              </a:rPr>
              <a:t>   </a:t>
            </a:r>
            <a:r>
              <a:rPr lang="zh-CN" altLang="en-US" sz="3600" dirty="0">
                <a:solidFill>
                  <a:srgbClr val="7B676A"/>
                </a:solidFill>
                <a:latin typeface="+mn-ea"/>
              </a:rPr>
              <a:t>荷花凋谢，连那擎雨的荷叶也枯萎了，菊花开败，只有那花枝还傲寒斗霜。</a:t>
            </a:r>
            <a:endParaRPr lang="zh-CN" altLang="en-US" sz="3600" dirty="0">
              <a:solidFill>
                <a:srgbClr val="7B676A"/>
              </a:solidFill>
              <a:latin typeface="+mn-ea"/>
            </a:endParaRPr>
          </a:p>
          <a:p>
            <a:pPr algn="ctr">
              <a:spcBef>
                <a:spcPct val="50000"/>
              </a:spcBef>
            </a:pPr>
            <a:endParaRPr lang="zh-CN" altLang="en-US" sz="3600" dirty="0">
              <a:solidFill>
                <a:srgbClr val="7B676A"/>
              </a:solidFill>
              <a:latin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 advTm="3419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 bwMode="auto">
          <a:xfrm>
            <a:off x="1244088" y="1146122"/>
            <a:ext cx="7610168" cy="2639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7200" dirty="0">
                <a:solidFill>
                  <a:srgbClr val="7B676A"/>
                </a:solidFill>
                <a:latin typeface="+mj-ea"/>
                <a:ea typeface="+mj-ea"/>
              </a:rPr>
              <a:t>一年好景君须记，</a:t>
            </a:r>
            <a:endParaRPr lang="zh-CN" altLang="en-US" sz="7200" dirty="0">
              <a:solidFill>
                <a:srgbClr val="7B676A"/>
              </a:solidFill>
              <a:latin typeface="+mj-ea"/>
              <a:ea typeface="+mj-ea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7200" dirty="0">
                <a:solidFill>
                  <a:srgbClr val="7B676A"/>
                </a:solidFill>
                <a:latin typeface="+mj-ea"/>
                <a:ea typeface="+mj-ea"/>
              </a:rPr>
              <a:t>最是橙黄橘绿时。</a:t>
            </a:r>
            <a:endParaRPr lang="zh-CN" altLang="en-US" sz="7200" dirty="0">
              <a:solidFill>
                <a:srgbClr val="7B676A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 bwMode="auto">
          <a:xfrm>
            <a:off x="640715" y="4041775"/>
            <a:ext cx="9323070" cy="258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dirty="0">
                <a:solidFill>
                  <a:srgbClr val="7B676A"/>
                </a:solidFill>
                <a:latin typeface="+mn-ea"/>
              </a:rPr>
              <a:t> </a:t>
            </a:r>
            <a:r>
              <a:rPr lang="zh-CN" altLang="en-US" sz="3600" dirty="0">
                <a:solidFill>
                  <a:srgbClr val="7B676A"/>
                </a:solidFill>
                <a:latin typeface="+mn-ea"/>
              </a:rPr>
              <a:t>诗人话锋一转，一扫前两句的低沉。</a:t>
            </a:r>
            <a:endParaRPr lang="zh-CN" altLang="en-US" sz="3600" dirty="0">
              <a:solidFill>
                <a:srgbClr val="7B676A"/>
              </a:solidFill>
              <a:latin typeface="+mn-ea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dirty="0">
                <a:solidFill>
                  <a:srgbClr val="7B676A"/>
                </a:solidFill>
                <a:latin typeface="+mn-ea"/>
              </a:rPr>
              <a:t>    花凋零了又怎样，不是还有橙黄橘绿、硕果累累的丰收景象吗？在诗人看来，这“橙黄橘绿”才是一年之中最美好的风光。</a:t>
            </a:r>
            <a:endParaRPr lang="zh-CN" altLang="en-US" sz="3600" dirty="0">
              <a:solidFill>
                <a:srgbClr val="7B676A"/>
              </a:solidFill>
              <a:latin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 advTm="30449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2343150" y="3111500"/>
            <a:ext cx="7720965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endParaRPr lang="zh-CN" altLang="en-US" sz="4800" b="1" dirty="0">
              <a:solidFill>
                <a:srgbClr val="61515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7B676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                      经历</a:t>
            </a:r>
            <a:r>
              <a:rPr lang="zh-CN" altLang="en-US" sz="3200" dirty="0">
                <a:solidFill>
                  <a:srgbClr val="7B676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成熟</a:t>
            </a:r>
            <a:endParaRPr lang="zh-CN" altLang="en-US" sz="3200" dirty="0">
              <a:solidFill>
                <a:srgbClr val="7B676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7B676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学识丰富</a:t>
            </a:r>
            <a:endParaRPr lang="zh-CN" altLang="en-US" sz="3200" dirty="0">
              <a:solidFill>
                <a:srgbClr val="7B676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7995" y="1887855"/>
            <a:ext cx="2470150" cy="12236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7B676A"/>
                </a:solidFill>
                <a:latin typeface="+mn-ea"/>
              </a:rPr>
              <a:t>荷（败荷）</a:t>
            </a:r>
            <a:endParaRPr lang="zh-CN" altLang="en-US" sz="3200" dirty="0">
              <a:solidFill>
                <a:srgbClr val="7B676A"/>
              </a:solidFill>
              <a:latin typeface="+mn-ea"/>
            </a:endParaRPr>
          </a:p>
          <a:p>
            <a:pPr algn="l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7B676A"/>
                </a:solidFill>
                <a:latin typeface="+mn-ea"/>
              </a:rPr>
              <a:t>菊（残菊）</a:t>
            </a:r>
            <a:endParaRPr lang="zh-CN" altLang="en-US" sz="3200" dirty="0">
              <a:solidFill>
                <a:srgbClr val="7B676A"/>
              </a:solidFill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88715" y="700405"/>
            <a:ext cx="712470" cy="7004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90000"/>
              </a:lnSpc>
              <a:spcBef>
                <a:spcPct val="50000"/>
              </a:spcBef>
            </a:pPr>
            <a:r>
              <a:rPr lang="zh-CN" altLang="en-US" sz="4400" b="1" dirty="0">
                <a:solidFill>
                  <a:srgbClr val="7B676A"/>
                </a:solidFill>
                <a:latin typeface="+mn-ea"/>
              </a:rPr>
              <a:t>景</a:t>
            </a:r>
            <a:endParaRPr lang="zh-CN" altLang="en-US" sz="4400" b="1" dirty="0">
              <a:solidFill>
                <a:srgbClr val="7B676A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84795" y="700405"/>
            <a:ext cx="965835" cy="7004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90000"/>
              </a:lnSpc>
              <a:spcBef>
                <a:spcPct val="50000"/>
              </a:spcBef>
            </a:pPr>
            <a:r>
              <a:rPr lang="zh-CN" altLang="en-US" sz="4400" b="1" dirty="0">
                <a:solidFill>
                  <a:srgbClr val="7B676A"/>
                </a:solidFill>
                <a:latin typeface="+mn-ea"/>
              </a:rPr>
              <a:t>人</a:t>
            </a:r>
            <a:endParaRPr lang="zh-CN" altLang="en-US" sz="4400" b="1" dirty="0">
              <a:solidFill>
                <a:srgbClr val="7B676A"/>
              </a:solidFill>
              <a:latin typeface="+mn-ea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5588635" y="2188845"/>
            <a:ext cx="1615440" cy="20510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584440" y="1887855"/>
            <a:ext cx="1899920" cy="12236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7B676A"/>
                </a:solidFill>
                <a:latin typeface="+mn-ea"/>
              </a:rPr>
              <a:t>人到晚年</a:t>
            </a:r>
            <a:endParaRPr lang="zh-CN" altLang="en-US" sz="3200" dirty="0">
              <a:solidFill>
                <a:srgbClr val="7B676A"/>
              </a:solidFill>
              <a:latin typeface="+mn-ea"/>
            </a:endParaRPr>
          </a:p>
          <a:p>
            <a:pPr algn="l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7B676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风华不再</a:t>
            </a:r>
            <a:endParaRPr lang="zh-CN" altLang="en-US" sz="3200" dirty="0">
              <a:solidFill>
                <a:srgbClr val="7B676A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39745" y="4420870"/>
            <a:ext cx="2011045" cy="5340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7B676A"/>
                </a:solidFill>
                <a:latin typeface="+mn-ea"/>
                <a:sym typeface="+mn-ea"/>
              </a:rPr>
              <a:t>橙黄橘绿</a:t>
            </a:r>
            <a:endParaRPr lang="zh-CN" altLang="en-US" sz="3200" dirty="0">
              <a:solidFill>
                <a:srgbClr val="7B676A"/>
              </a:solidFill>
              <a:latin typeface="+mn-ea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5588635" y="4585335"/>
            <a:ext cx="1615440" cy="20510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30084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8" grpId="0"/>
      <p:bldP spid="9" grpId="0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780094" y="2066183"/>
            <a:ext cx="6409116" cy="2061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61515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诗中的意象：</a:t>
            </a:r>
            <a:endParaRPr lang="zh-CN" altLang="en-US" sz="3200" dirty="0">
              <a:solidFill>
                <a:srgbClr val="7B676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7B676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指诗中所描写的景或物，倾注着诗人的思想，包蕴着诗人的感情。</a:t>
            </a:r>
            <a:endParaRPr lang="zh-CN" altLang="en-US" sz="3200" dirty="0">
              <a:solidFill>
                <a:srgbClr val="7B676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05985" y="5003165"/>
            <a:ext cx="4828540" cy="5340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rgbClr val="7B676A"/>
                </a:solidFill>
                <a:latin typeface="+mn-ea"/>
              </a:rPr>
              <a:t>“</a:t>
            </a:r>
            <a:r>
              <a:rPr lang="zh-CN" altLang="en-US" sz="3200" dirty="0">
                <a:solidFill>
                  <a:srgbClr val="7B676A"/>
                </a:solidFill>
                <a:latin typeface="+mn-ea"/>
              </a:rPr>
              <a:t>荷</a:t>
            </a:r>
            <a:r>
              <a:rPr lang="en-US" altLang="zh-CN" sz="3200" dirty="0">
                <a:solidFill>
                  <a:srgbClr val="7B676A"/>
                </a:solidFill>
                <a:latin typeface="+mn-ea"/>
              </a:rPr>
              <a:t>”“</a:t>
            </a:r>
            <a:r>
              <a:rPr lang="zh-CN" altLang="en-US" sz="3200" dirty="0">
                <a:solidFill>
                  <a:srgbClr val="7B676A"/>
                </a:solidFill>
                <a:latin typeface="+mn-ea"/>
              </a:rPr>
              <a:t>菊</a:t>
            </a:r>
            <a:r>
              <a:rPr lang="en-US" altLang="zh-CN" sz="3200" dirty="0">
                <a:solidFill>
                  <a:srgbClr val="7B676A"/>
                </a:solidFill>
                <a:latin typeface="+mn-ea"/>
              </a:rPr>
              <a:t>”“</a:t>
            </a:r>
            <a:r>
              <a:rPr lang="zh-CN" altLang="en-US" sz="3200" dirty="0">
                <a:solidFill>
                  <a:srgbClr val="7B676A"/>
                </a:solidFill>
                <a:latin typeface="+mn-ea"/>
              </a:rPr>
              <a:t>橙</a:t>
            </a:r>
            <a:r>
              <a:rPr lang="en-US" altLang="zh-CN" sz="3200" dirty="0">
                <a:solidFill>
                  <a:srgbClr val="7B676A"/>
                </a:solidFill>
                <a:latin typeface="+mn-ea"/>
              </a:rPr>
              <a:t>”“</a:t>
            </a:r>
            <a:r>
              <a:rPr lang="zh-CN" altLang="en-US" sz="3200" dirty="0">
                <a:solidFill>
                  <a:srgbClr val="7B676A"/>
                </a:solidFill>
                <a:latin typeface="+mn-ea"/>
              </a:rPr>
              <a:t>橘</a:t>
            </a:r>
            <a:r>
              <a:rPr lang="en-US" altLang="zh-CN" sz="3200" dirty="0">
                <a:solidFill>
                  <a:srgbClr val="7B676A"/>
                </a:solidFill>
                <a:latin typeface="+mn-ea"/>
              </a:rPr>
              <a:t>”</a:t>
            </a:r>
            <a:endParaRPr lang="en-US" altLang="zh-CN" sz="3200" dirty="0">
              <a:solidFill>
                <a:srgbClr val="7B676A"/>
              </a:solidFill>
              <a:latin typeface="+mn-ea"/>
            </a:endParaRPr>
          </a:p>
        </p:txBody>
      </p:sp>
      <p:pic>
        <p:nvPicPr>
          <p:cNvPr id="5" name="音频 4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 spd="slow" advTm="19539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932940" y="397510"/>
            <a:ext cx="6648450" cy="10763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615153"/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禹卫书法行书简体" panose="02000603000000000000" pitchFamily="2" charset="-122"/>
                <a:ea typeface="禹卫书法行书简体" panose="02000603000000000000" pitchFamily="2" charset="-122"/>
                <a:sym typeface="+mn-ea"/>
              </a:rPr>
              <a:t>“</a:t>
            </a:r>
            <a:r>
              <a:rPr lang="zh-CN" altLang="en-US" sz="3200" dirty="0">
                <a:solidFill>
                  <a:srgbClr val="7B676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荷”“菊”“橙”“橘”</a:t>
            </a:r>
            <a:endParaRPr lang="zh-CN" altLang="en-US" sz="3200" dirty="0">
              <a:solidFill>
                <a:srgbClr val="7B676A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3200" dirty="0">
                <a:solidFill>
                  <a:srgbClr val="7B676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象征着品性高洁</a:t>
            </a:r>
            <a:endParaRPr lang="zh-CN" altLang="en-US" sz="3200" dirty="0">
              <a:solidFill>
                <a:srgbClr val="7B676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22855" y="2047240"/>
            <a:ext cx="8408670" cy="40309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7B676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荷  “出淤泥而不染，濯清涟而不妖”，    洁身自好，不与世俗同流合污。</a:t>
            </a:r>
            <a:endParaRPr lang="zh-CN" altLang="en-US" sz="3200" dirty="0">
              <a:solidFill>
                <a:srgbClr val="7B676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3200" dirty="0">
              <a:solidFill>
                <a:srgbClr val="7B676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 dirty="0">
                <a:solidFill>
                  <a:srgbClr val="7B676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菊  “不是花中偏爱菊，此花开尽更无花”，不畏严寒，傲立风霜。</a:t>
            </a:r>
            <a:endParaRPr lang="zh-CN" altLang="en-US" sz="3200" dirty="0">
              <a:solidFill>
                <a:srgbClr val="7B676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3200" dirty="0">
              <a:solidFill>
                <a:srgbClr val="7B676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 dirty="0">
                <a:solidFill>
                  <a:srgbClr val="7B676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橘   屈原写《橘颂》而颂之，橘树也一直是被人歌颂的“嘉树”。</a:t>
            </a:r>
            <a:endParaRPr lang="zh-CN" altLang="en-US" sz="3200" dirty="0">
              <a:solidFill>
                <a:srgbClr val="7B676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5391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 bwMode="auto">
          <a:xfrm>
            <a:off x="952092" y="2100924"/>
            <a:ext cx="8612822" cy="3415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dirty="0">
                <a:solidFill>
                  <a:srgbClr val="7B676A"/>
                </a:solidFill>
                <a:latin typeface="+mn-ea"/>
              </a:rPr>
              <a:t>　　</a:t>
            </a:r>
            <a:r>
              <a:rPr sz="3600" dirty="0">
                <a:solidFill>
                  <a:srgbClr val="7B676A"/>
                </a:solidFill>
                <a:latin typeface="+mn-ea"/>
              </a:rPr>
              <a:t>诗人借景喻人，通过歌咏这些景物，来</a:t>
            </a:r>
            <a:r>
              <a:rPr lang="zh-CN" sz="3600" dirty="0">
                <a:solidFill>
                  <a:srgbClr val="7B676A"/>
                </a:solidFill>
                <a:latin typeface="+mn-ea"/>
              </a:rPr>
              <a:t>含蓄地</a:t>
            </a:r>
            <a:r>
              <a:rPr sz="3600" dirty="0">
                <a:solidFill>
                  <a:srgbClr val="7B676A"/>
                </a:solidFill>
                <a:latin typeface="+mn-ea"/>
              </a:rPr>
              <a:t>称赞刘景文</a:t>
            </a:r>
            <a:r>
              <a:rPr lang="zh-CN" sz="3600" dirty="0">
                <a:solidFill>
                  <a:srgbClr val="7B676A"/>
                </a:solidFill>
                <a:latin typeface="+mn-ea"/>
              </a:rPr>
              <a:t>的</a:t>
            </a:r>
            <a:r>
              <a:rPr sz="3600" dirty="0">
                <a:solidFill>
                  <a:srgbClr val="7B676A"/>
                </a:solidFill>
                <a:latin typeface="+mn-ea"/>
              </a:rPr>
              <a:t>品格</a:t>
            </a:r>
            <a:r>
              <a:rPr lang="zh-CN" sz="3600" dirty="0">
                <a:solidFill>
                  <a:srgbClr val="7B676A"/>
                </a:solidFill>
                <a:latin typeface="+mn-ea"/>
              </a:rPr>
              <a:t>的高尚</a:t>
            </a:r>
            <a:r>
              <a:rPr sz="3600" dirty="0">
                <a:solidFill>
                  <a:srgbClr val="7B676A"/>
                </a:solidFill>
                <a:latin typeface="+mn-ea"/>
              </a:rPr>
              <a:t>。</a:t>
            </a:r>
            <a:endParaRPr sz="3600" dirty="0">
              <a:solidFill>
                <a:srgbClr val="7B676A"/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endParaRPr sz="3600" dirty="0">
              <a:solidFill>
                <a:srgbClr val="7B676A"/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r>
              <a:rPr sz="3600" dirty="0">
                <a:solidFill>
                  <a:srgbClr val="7B676A"/>
                </a:solidFill>
                <a:latin typeface="+mn-ea"/>
              </a:rPr>
              <a:t>    全诗集写景、咏物、赞人于一体，真是</a:t>
            </a:r>
            <a:r>
              <a:rPr lang="zh-CN" sz="3600" dirty="0">
                <a:solidFill>
                  <a:srgbClr val="7B676A"/>
                </a:solidFill>
                <a:latin typeface="+mn-ea"/>
              </a:rPr>
              <a:t>意味深长</a:t>
            </a:r>
            <a:r>
              <a:rPr sz="3600" dirty="0">
                <a:solidFill>
                  <a:srgbClr val="7B676A"/>
                </a:solidFill>
                <a:latin typeface="+mn-ea"/>
              </a:rPr>
              <a:t>，耐人寻味。</a:t>
            </a:r>
            <a:endParaRPr sz="3600" dirty="0">
              <a:solidFill>
                <a:srgbClr val="7B676A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 bwMode="auto">
          <a:xfrm>
            <a:off x="2301569" y="1278758"/>
            <a:ext cx="5265174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</a:pPr>
            <a:endParaRPr lang="zh-CN" altLang="en-US" sz="4800" b="1" dirty="0">
              <a:solidFill>
                <a:srgbClr val="615153"/>
              </a:solidFill>
              <a:latin typeface="+mn-ea"/>
            </a:endParaRPr>
          </a:p>
        </p:txBody>
      </p:sp>
    </p:spTree>
  </p:cSld>
  <p:clrMapOvr>
    <a:masterClrMapping/>
  </p:clrMapOvr>
  <p:transition spd="slow" advTm="21444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IMING" val="|15.4"/>
</p:tagLst>
</file>

<file path=ppt/tags/tag2.xml><?xml version="1.0" encoding="utf-8"?>
<p:tagLst xmlns:p="http://schemas.openxmlformats.org/presentationml/2006/main">
  <p:tag name="TIMING" val="|13.7"/>
</p:tagLst>
</file>

<file path=ppt/tags/tag3.xml><?xml version="1.0" encoding="utf-8"?>
<p:tagLst xmlns:p="http://schemas.openxmlformats.org/presentationml/2006/main">
  <p:tag name="TIMING" val="|10.8"/>
</p:tagLst>
</file>

<file path=ppt/tags/tag4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华文新魏"/>
        <a:ea typeface="隶书"/>
        <a:cs typeface=""/>
      </a:majorFont>
      <a:minorFont>
        <a:latin typeface="华文新魏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</a:spPr>
      <a:bodyPr wrap="square" rtlCol="0">
        <a:spAutoFit/>
      </a:bodyPr>
      <a:lstStyle>
        <a:defPPr algn="l">
          <a:lnSpc>
            <a:spcPct val="90000"/>
          </a:lnSpc>
          <a:spcBef>
            <a:spcPct val="50000"/>
          </a:spcBef>
          <a:defRPr sz="3200" dirty="0" smtClean="0">
            <a:solidFill>
              <a:srgbClr val="7B676A"/>
            </a:solidFill>
            <a:latin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626</Words>
  <Application>WPS 演示</Application>
  <PresentationFormat>宽屏</PresentationFormat>
  <Paragraphs>68</Paragraphs>
  <Slides>10</Slides>
  <Notes>10</Notes>
  <HiddenSlides>0</HiddenSlides>
  <MMClips>11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禹卫书法行书简体</vt:lpstr>
      <vt:lpstr>隶书</vt:lpstr>
      <vt:lpstr>楷体</vt:lpstr>
      <vt:lpstr>微软雅黑</vt:lpstr>
      <vt:lpstr>Arial Unicode MS</vt:lpstr>
      <vt:lpstr>华文新魏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qwe</cp:lastModifiedBy>
  <cp:revision>19</cp:revision>
  <dcterms:created xsi:type="dcterms:W3CDTF">2020-09-27T13:50:00Z</dcterms:created>
  <dcterms:modified xsi:type="dcterms:W3CDTF">2021-09-04T06:29:25Z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