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66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630" y="84"/>
      </p:cViewPr>
      <p:guideLst>
        <p:guide orient="horz" pos="2180"/>
        <p:guide pos="381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空白演示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演讲人与职务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4170" y="1177547"/>
            <a:ext cx="9144000" cy="2187001"/>
          </a:xfrm>
        </p:spPr>
        <p:txBody>
          <a:bodyPr/>
          <a:lstStyle/>
          <a:p>
            <a:r>
              <a:rPr lang="zh-CN" altLang="en-US">
                <a:latin typeface="方正大黑_GBK" panose="03000509000000000000" charset="-122"/>
                <a:ea typeface="方正大黑_GBK" panose="03000509000000000000" charset="-122"/>
              </a:rPr>
              <a:t>习作：写日记</a:t>
            </a:r>
            <a:endParaRPr lang="zh-CN" altLang="en-US">
              <a:latin typeface="方正大黑_GBK" panose="03000509000000000000" charset="-122"/>
              <a:ea typeface="方正大黑_GBK" panose="03000509000000000000" charset="-122"/>
            </a:endParaRPr>
          </a:p>
        </p:txBody>
      </p:sp>
      <p:pic>
        <p:nvPicPr>
          <p:cNvPr id="3" name="图片 2" descr="A000220150322B10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6085" y="633730"/>
            <a:ext cx="1459865" cy="1057910"/>
          </a:xfrm>
          <a:prstGeom prst="rect">
            <a:avLst/>
          </a:prstGeom>
        </p:spPr>
      </p:pic>
      <p:pic>
        <p:nvPicPr>
          <p:cNvPr id="4" name="图片 3" descr="A000220150322B31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995" y="-56515"/>
            <a:ext cx="2438400" cy="2438400"/>
          </a:xfrm>
          <a:prstGeom prst="rect">
            <a:avLst/>
          </a:prstGeom>
        </p:spPr>
      </p:pic>
      <p:pic>
        <p:nvPicPr>
          <p:cNvPr id="5" name="图片 4" descr="A000220150322B08P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085" y="3776980"/>
            <a:ext cx="4069715" cy="2637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44695" y="962025"/>
            <a:ext cx="187071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latin typeface="汉仪大黑简" panose="02010609000101010101" charset="-122"/>
                <a:ea typeface="汉仪大黑简" panose="02010609000101010101" charset="-122"/>
              </a:rPr>
              <a:t>口诀</a:t>
            </a:r>
            <a:endParaRPr lang="zh-CN" altLang="en-US" sz="4800" b="1">
              <a:latin typeface="汉仪大黑简" panose="02010609000101010101" charset="-122"/>
              <a:ea typeface="汉仪大黑简" panose="02010609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9440" y="4373245"/>
            <a:ext cx="1032383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所思所感要表达，</a:t>
            </a:r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写出心得和体会。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9440" y="2249805"/>
            <a:ext cx="1029589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记住格式是前提，</a:t>
            </a:r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日期星期和天气。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9440" y="3311525"/>
            <a:ext cx="1029652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仔细观察很重要，</a:t>
            </a:r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记下难忘的经历。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440" y="5434965"/>
            <a:ext cx="1032383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日记日记天天记，点滴积累有惊喜。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39185" y="2172271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113" y="2291051"/>
              <a:ext cx="14942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吊兰的来历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1399419" y="2595305"/>
            <a:ext cx="630513" cy="1568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正文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029981" y="2266165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310055" y="3243122"/>
            <a:ext cx="2975258" cy="730908"/>
            <a:chOff x="2032916" y="2336363"/>
            <a:chExt cx="1942574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32916" y="2409143"/>
              <a:ext cx="1858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描写吊兰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92554" y="4515823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1748" y="2350453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写出感受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824656" y="2906544"/>
            <a:ext cx="438550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吊兰开花的美丽姿态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61511" y="3641881"/>
            <a:ext cx="438550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（仔细观察）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05969" y="4659114"/>
            <a:ext cx="3840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吊兰美，我的心情也美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85105" y="2167890"/>
            <a:ext cx="5672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妈妈一个月前从姥姥家带回来的。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27730" y="1126490"/>
            <a:ext cx="475678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/>
              <a:t>日期    星期     天气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1138555" y="1126490"/>
            <a:ext cx="1546860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第一行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20" grpId="0"/>
      <p:bldP spid="22" grpId="0"/>
      <p:bldP spid="29" grpId="0"/>
      <p:bldP spid="24" grpId="0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4170" y="1177547"/>
            <a:ext cx="9144000" cy="2187001"/>
          </a:xfrm>
        </p:spPr>
        <p:txBody>
          <a:bodyPr/>
          <a:lstStyle/>
          <a:p>
            <a:r>
              <a:rPr lang="zh-CN" altLang="en-US">
                <a:latin typeface="方正大黑_GBK" panose="03000509000000000000" charset="-122"/>
                <a:ea typeface="方正大黑_GBK" panose="03000509000000000000" charset="-122"/>
              </a:rPr>
              <a:t>习作：写日记</a:t>
            </a:r>
            <a:endParaRPr lang="zh-CN" altLang="en-US">
              <a:latin typeface="方正大黑_GBK" panose="03000509000000000000" charset="-122"/>
              <a:ea typeface="方正大黑_GBK" panose="03000509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28825" y="1438275"/>
            <a:ext cx="2205355" cy="82994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zh-CN" altLang="en-US" sz="4800">
                <a:solidFill>
                  <a:srgbClr val="FF0000"/>
                </a:solidFill>
                <a:effectLst/>
                <a:latin typeface="汉仪大黑简" panose="02010609000101010101" charset="-122"/>
                <a:ea typeface="汉仪大黑简" panose="02010609000101010101" charset="-122"/>
              </a:rPr>
              <a:t>内容：</a:t>
            </a:r>
            <a:endParaRPr lang="zh-CN" altLang="en-US" sz="4800">
              <a:solidFill>
                <a:srgbClr val="FF0000"/>
              </a:solidFill>
              <a:effectLst/>
              <a:latin typeface="汉仪大黑简" panose="02010609000101010101" charset="-122"/>
              <a:ea typeface="汉仪大黑简" panose="02010609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85010" y="3185795"/>
            <a:ext cx="2249170" cy="82994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zh-CN" altLang="en-US" sz="4800">
                <a:solidFill>
                  <a:srgbClr val="FF0000"/>
                </a:solidFill>
                <a:effectLst/>
                <a:latin typeface="汉仪大黑简" panose="02010609000101010101" charset="-122"/>
                <a:ea typeface="汉仪大黑简" panose="02010609000101010101" charset="-122"/>
              </a:rPr>
              <a:t>重点：</a:t>
            </a:r>
            <a:endParaRPr lang="zh-CN" altLang="en-US" sz="4800">
              <a:solidFill>
                <a:srgbClr val="FF0000"/>
              </a:solidFill>
              <a:effectLst/>
              <a:latin typeface="汉仪大黑简" panose="02010609000101010101" charset="-122"/>
              <a:ea typeface="汉仪大黑简" panose="0201060900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4180" y="1438275"/>
            <a:ext cx="2540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写日记</a:t>
            </a:r>
            <a:endParaRPr lang="zh-CN" altLang="en-US" sz="4800"/>
          </a:p>
        </p:txBody>
      </p:sp>
      <p:sp>
        <p:nvSpPr>
          <p:cNvPr id="8" name="文本框 7"/>
          <p:cNvSpPr txBox="1"/>
          <p:nvPr/>
        </p:nvSpPr>
        <p:spPr>
          <a:xfrm>
            <a:off x="4097655" y="3303905"/>
            <a:ext cx="739076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要注意日记的格式，要仔细观察生活，写出自己的真情实感。</a:t>
            </a:r>
            <a:endParaRPr lang="zh-CN" altLang="en-US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6909435" y="5280660"/>
            <a:ext cx="1208405" cy="103441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44210" y="4034155"/>
            <a:ext cx="1208405" cy="103441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1325" y="586105"/>
            <a:ext cx="7098030" cy="82994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日记里可以写什么内容呢？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2930" y="1701165"/>
            <a:ext cx="84683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来源于我们对生活的观察</a:t>
            </a:r>
            <a:endParaRPr lang="zh-CN" altLang="en-US" sz="4800"/>
          </a:p>
        </p:txBody>
      </p:sp>
      <p:sp>
        <p:nvSpPr>
          <p:cNvPr id="5" name="文本框 4"/>
          <p:cNvSpPr txBox="1"/>
          <p:nvPr/>
        </p:nvSpPr>
        <p:spPr>
          <a:xfrm>
            <a:off x="582930" y="2764155"/>
            <a:ext cx="84683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亲身经历的故事</a:t>
            </a:r>
            <a:endParaRPr lang="zh-CN" altLang="en-US" sz="4800"/>
          </a:p>
        </p:txBody>
      </p:sp>
      <p:sp>
        <p:nvSpPr>
          <p:cNvPr id="6" name="文本框 5"/>
          <p:cNvSpPr txBox="1"/>
          <p:nvPr/>
        </p:nvSpPr>
        <p:spPr>
          <a:xfrm>
            <a:off x="582930" y="3827145"/>
            <a:ext cx="84683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亲眼所见的景物</a:t>
            </a:r>
            <a:endParaRPr lang="zh-CN" altLang="en-US" sz="480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2930" y="4890135"/>
            <a:ext cx="84683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自己的想法和感受</a:t>
            </a:r>
            <a:endParaRPr lang="zh-CN" altLang="en-US" sz="4800"/>
          </a:p>
        </p:txBody>
      </p:sp>
      <p:sp>
        <p:nvSpPr>
          <p:cNvPr id="8" name="文本框 7"/>
          <p:cNvSpPr txBox="1"/>
          <p:nvPr/>
        </p:nvSpPr>
        <p:spPr>
          <a:xfrm>
            <a:off x="5938520" y="4191000"/>
            <a:ext cx="109855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事</a:t>
            </a:r>
            <a:endParaRPr lang="zh-CN" altLang="en-US" sz="4800"/>
          </a:p>
        </p:txBody>
      </p:sp>
      <p:sp>
        <p:nvSpPr>
          <p:cNvPr id="9" name="文本框 8"/>
          <p:cNvSpPr txBox="1"/>
          <p:nvPr/>
        </p:nvSpPr>
        <p:spPr>
          <a:xfrm>
            <a:off x="7133590" y="5382895"/>
            <a:ext cx="11849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人</a:t>
            </a:r>
            <a:endParaRPr lang="zh-CN" altLang="en-US" sz="4800"/>
          </a:p>
        </p:txBody>
      </p:sp>
      <p:sp>
        <p:nvSpPr>
          <p:cNvPr id="12" name="文本框 11"/>
          <p:cNvSpPr txBox="1"/>
          <p:nvPr/>
        </p:nvSpPr>
        <p:spPr>
          <a:xfrm>
            <a:off x="9319895" y="5382895"/>
            <a:ext cx="2103120" cy="8299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4800"/>
              <a:t>想到的</a:t>
            </a:r>
            <a:endParaRPr lang="zh-CN" altLang="en-US" sz="4800"/>
          </a:p>
        </p:txBody>
      </p:sp>
      <p:sp>
        <p:nvSpPr>
          <p:cNvPr id="13" name="文本框 12"/>
          <p:cNvSpPr txBox="1"/>
          <p:nvPr/>
        </p:nvSpPr>
        <p:spPr>
          <a:xfrm>
            <a:off x="6268085" y="2531110"/>
            <a:ext cx="2011680" cy="8299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sym typeface="+mn-ea"/>
              </a:rPr>
              <a:t>做过的</a:t>
            </a:r>
            <a:endParaRPr lang="zh-CN" altLang="en-US" sz="4800"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74280" y="3462020"/>
            <a:ext cx="2011680" cy="8299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sym typeface="+mn-ea"/>
              </a:rPr>
              <a:t>看到的</a:t>
            </a:r>
            <a:endParaRPr lang="zh-CN" altLang="en-US" sz="4800"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80755" y="4450715"/>
            <a:ext cx="2011680" cy="8299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sym typeface="+mn-ea"/>
              </a:rPr>
              <a:t>听到的</a:t>
            </a:r>
            <a:endParaRPr lang="zh-CN" altLang="en-US" sz="480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3" grpId="0"/>
      <p:bldP spid="4" grpId="0"/>
      <p:bldP spid="5" grpId="0"/>
      <p:bldP spid="6" grpId="0"/>
      <p:bldP spid="7" grpId="0"/>
      <p:bldP spid="8" grpId="0"/>
      <p:bldP spid="9" grpId="0"/>
      <p:bldP spid="12" grpId="0" bldLvl="0" animBg="1"/>
      <p:bldP spid="13" grpId="0" animBg="1"/>
      <p:bldP spid="14" grpId="0" animBg="1"/>
      <p:bldP spid="1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1325" y="586105"/>
            <a:ext cx="8816340" cy="82994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日记的格式是怎样的呢？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175" y="1793240"/>
            <a:ext cx="6837045" cy="453898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2052320" y="1804035"/>
            <a:ext cx="4559300" cy="582930"/>
          </a:xfrm>
          <a:prstGeom prst="wedgeRectCallout">
            <a:avLst>
              <a:gd name="adj1" fmla="val 75320"/>
              <a:gd name="adj2" fmla="val -14814"/>
            </a:avLst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797800" y="1793240"/>
            <a:ext cx="3601720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日期、星期和天气</a:t>
            </a:r>
            <a:endParaRPr lang="zh-CN" altLang="en-US" sz="3200"/>
          </a:p>
        </p:txBody>
      </p:sp>
      <p:grpSp>
        <p:nvGrpSpPr>
          <p:cNvPr id="9" name="组合 8"/>
          <p:cNvGrpSpPr/>
          <p:nvPr/>
        </p:nvGrpSpPr>
        <p:grpSpPr>
          <a:xfrm>
            <a:off x="829310" y="5255260"/>
            <a:ext cx="772160" cy="379095"/>
            <a:chOff x="13533" y="6418"/>
            <a:chExt cx="1216" cy="597"/>
          </a:xfrm>
        </p:grpSpPr>
        <p:sp>
          <p:nvSpPr>
            <p:cNvPr id="7" name="矩形 6"/>
            <p:cNvSpPr/>
            <p:nvPr/>
          </p:nvSpPr>
          <p:spPr>
            <a:xfrm>
              <a:off x="13533" y="6419"/>
              <a:ext cx="596" cy="597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4153" y="6418"/>
              <a:ext cx="596" cy="597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9310" y="2400300"/>
            <a:ext cx="772160" cy="379095"/>
            <a:chOff x="13533" y="6418"/>
            <a:chExt cx="1216" cy="597"/>
          </a:xfrm>
        </p:grpSpPr>
        <p:sp>
          <p:nvSpPr>
            <p:cNvPr id="12" name="矩形 11"/>
            <p:cNvSpPr/>
            <p:nvPr/>
          </p:nvSpPr>
          <p:spPr>
            <a:xfrm>
              <a:off x="13533" y="6419"/>
              <a:ext cx="596" cy="597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4153" y="6418"/>
              <a:ext cx="596" cy="597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797800" y="3106420"/>
            <a:ext cx="3601720" cy="1076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正文每段开头都要空两格</a:t>
            </a:r>
            <a:endParaRPr lang="zh-CN" altLang="en-US" sz="320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659890" y="2692400"/>
            <a:ext cx="6059170" cy="742950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1659890" y="3562350"/>
            <a:ext cx="6186170" cy="1766570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26000" y="724535"/>
            <a:ext cx="187071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/>
              <a:t>口诀</a:t>
            </a:r>
            <a:endParaRPr lang="zh-CN" altLang="en-US" sz="4800"/>
          </a:p>
        </p:txBody>
      </p:sp>
      <p:sp>
        <p:nvSpPr>
          <p:cNvPr id="3" name="文本框 2"/>
          <p:cNvSpPr txBox="1"/>
          <p:nvPr/>
        </p:nvSpPr>
        <p:spPr>
          <a:xfrm>
            <a:off x="3609975" y="2516505"/>
            <a:ext cx="463677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记住格式是前提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9975" y="4001770"/>
            <a:ext cx="463740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日期星期和天气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7255" y="1292860"/>
            <a:ext cx="6837045" cy="45389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1000" y="1555115"/>
            <a:ext cx="432625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生活中会实际发生的事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381000" y="2711450"/>
            <a:ext cx="432625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/>
              <a:t>一次难忘的经历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381000" y="3867785"/>
            <a:ext cx="432625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/>
              <a:t>着急和惊喜</a:t>
            </a:r>
            <a:endParaRPr lang="zh-CN" altLang="en-US" sz="3200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761990" y="3746500"/>
            <a:ext cx="5466080" cy="1524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707255" y="4250690"/>
            <a:ext cx="1172845" cy="3302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798945" y="4724400"/>
            <a:ext cx="2785110" cy="14605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81000" y="5024120"/>
            <a:ext cx="432625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/>
              <a:t>仔细观察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4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26000" y="724535"/>
            <a:ext cx="187071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/>
              <a:t>口诀</a:t>
            </a:r>
            <a:endParaRPr lang="zh-CN" altLang="en-US" sz="4800"/>
          </a:p>
        </p:txBody>
      </p:sp>
      <p:sp>
        <p:nvSpPr>
          <p:cNvPr id="3" name="文本框 2"/>
          <p:cNvSpPr txBox="1"/>
          <p:nvPr/>
        </p:nvSpPr>
        <p:spPr>
          <a:xfrm>
            <a:off x="3609975" y="2516505"/>
            <a:ext cx="463677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仔细观察很重要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9975" y="4001770"/>
            <a:ext cx="463740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记下难忘的经历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4505" y="1576705"/>
            <a:ext cx="5476875" cy="3705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35965" y="3136900"/>
            <a:ext cx="432625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/>
              <a:t>倾吐了自己的心声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26000" y="724535"/>
            <a:ext cx="187071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/>
              <a:t>口诀</a:t>
            </a:r>
            <a:endParaRPr lang="zh-CN" altLang="en-US" sz="4800"/>
          </a:p>
        </p:txBody>
      </p:sp>
      <p:sp>
        <p:nvSpPr>
          <p:cNvPr id="3" name="文本框 2"/>
          <p:cNvSpPr txBox="1"/>
          <p:nvPr/>
        </p:nvSpPr>
        <p:spPr>
          <a:xfrm>
            <a:off x="3609975" y="2516505"/>
            <a:ext cx="463677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所思所感要表达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9975" y="4001770"/>
            <a:ext cx="4637405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写出心得和体会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WPS 演示</Application>
  <PresentationFormat>宽屏</PresentationFormat>
  <Paragraphs>98</Paragraphs>
  <Slides>12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方正大黑_GBK</vt:lpstr>
      <vt:lpstr>黑体</vt:lpstr>
      <vt:lpstr>汉仪大黑简</vt:lpstr>
      <vt:lpstr>微软雅黑</vt:lpstr>
      <vt:lpstr>Arial Unicode MS</vt:lpstr>
      <vt:lpstr>Arial Black</vt:lpstr>
      <vt:lpstr>等线</vt:lpstr>
      <vt:lpstr>Office 主题​​</vt:lpstr>
      <vt:lpstr>习作：写日记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习作：写日记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习作：写日记</dc:title>
  <dc:creator/>
  <cp:lastModifiedBy>qwe</cp:lastModifiedBy>
  <cp:revision>27</cp:revision>
  <dcterms:created xsi:type="dcterms:W3CDTF">2020-10-28T08:40:00Z</dcterms:created>
  <dcterms:modified xsi:type="dcterms:W3CDTF">2021-09-04T06:46:58Z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